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4" r:id="rId1"/>
  </p:sldMasterIdLst>
  <p:notesMasterIdLst>
    <p:notesMasterId r:id="rId30"/>
  </p:notesMasterIdLst>
  <p:handoutMasterIdLst>
    <p:handoutMasterId r:id="rId31"/>
  </p:handoutMasterIdLst>
  <p:sldIdLst>
    <p:sldId id="284" r:id="rId2"/>
    <p:sldId id="964" r:id="rId3"/>
    <p:sldId id="960" r:id="rId4"/>
    <p:sldId id="967" r:id="rId5"/>
    <p:sldId id="961" r:id="rId6"/>
    <p:sldId id="968" r:id="rId7"/>
    <p:sldId id="962" r:id="rId8"/>
    <p:sldId id="969" r:id="rId9"/>
    <p:sldId id="963" r:id="rId10"/>
    <p:sldId id="970" r:id="rId11"/>
    <p:sldId id="956" r:id="rId12"/>
    <p:sldId id="975" r:id="rId13"/>
    <p:sldId id="957" r:id="rId14"/>
    <p:sldId id="974" r:id="rId15"/>
    <p:sldId id="958" r:id="rId16"/>
    <p:sldId id="973" r:id="rId17"/>
    <p:sldId id="959" r:id="rId18"/>
    <p:sldId id="972" r:id="rId19"/>
    <p:sldId id="976" r:id="rId20"/>
    <p:sldId id="1263" r:id="rId21"/>
    <p:sldId id="1219" r:id="rId22"/>
    <p:sldId id="1274" r:id="rId23"/>
    <p:sldId id="1275" r:id="rId24"/>
    <p:sldId id="1091" r:id="rId25"/>
    <p:sldId id="584" r:id="rId26"/>
    <p:sldId id="954" r:id="rId27"/>
    <p:sldId id="1276" r:id="rId28"/>
    <p:sldId id="313" r:id="rId29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4D4F31"/>
    <a:srgbClr val="FFFF66"/>
    <a:srgbClr val="FFFFCC"/>
    <a:srgbClr val="000066"/>
    <a:srgbClr val="CCCCCC"/>
    <a:srgbClr val="005AA0"/>
    <a:srgbClr val="0F0B0B"/>
    <a:srgbClr val="00B0F0"/>
    <a:srgbClr val="5A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1" autoAdjust="0"/>
    <p:restoredTop sz="66791" autoAdjust="0"/>
  </p:normalViewPr>
  <p:slideViewPr>
    <p:cSldViewPr snapToGrid="0" showGuides="1">
      <p:cViewPr varScale="1">
        <p:scale>
          <a:sx n="50" d="100"/>
          <a:sy n="50" d="100"/>
        </p:scale>
        <p:origin x="1771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-6576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672" cy="511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630" y="0"/>
            <a:ext cx="3076671" cy="511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3561"/>
            <a:ext cx="3076672" cy="511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8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630" y="9723561"/>
            <a:ext cx="3076671" cy="511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8FC8386F-59CC-4F17-B3FA-14602A8FCC8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536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672" cy="511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630" y="0"/>
            <a:ext cx="3076671" cy="511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4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5958" y="4860091"/>
            <a:ext cx="5207386" cy="460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3561"/>
            <a:ext cx="3076672" cy="511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630" y="9723561"/>
            <a:ext cx="3076671" cy="511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704514C-2837-44DB-BB73-F078815AA44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7450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838" indent="-285708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2829" indent="-228566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599962" indent="-228566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092" indent="-228566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224" indent="-228566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356" indent="-228566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8488" indent="-228566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5619" indent="-228566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B8CEAF7-BB06-440A-A90D-A5D161E1BCBE}" type="slidenum">
              <a:rPr lang="en-GB" sz="1200">
                <a:latin typeface="Times New Roman" pitchFamily="18" charset="0"/>
              </a:rPr>
              <a:pPr/>
              <a:t>1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40162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16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04514C-2837-44DB-BB73-F078815AA44B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245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04514C-2837-44DB-BB73-F078815AA44B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592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838" indent="-285708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2829" indent="-228566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599962" indent="-228566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092" indent="-228566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224" indent="-228566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356" indent="-228566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8488" indent="-228566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5619" indent="-228566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6217AA1E-76F1-41D0-9467-684E61B2F82B}" type="slidenum">
              <a:rPr lang="en-GB" sz="1200">
                <a:latin typeface="Times New Roman" pitchFamily="18" charset="0"/>
              </a:rPr>
              <a:pPr/>
              <a:t>28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40162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91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04514C-2837-44DB-BB73-F078815AA44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903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04514C-2837-44DB-BB73-F078815AA44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83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04514C-2837-44DB-BB73-F078815AA44B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339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04514C-2837-44DB-BB73-F078815AA44B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998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04514C-2837-44DB-BB73-F078815AA44B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510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04514C-2837-44DB-BB73-F078815AA44B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101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04514C-2837-44DB-BB73-F078815AA44B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920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04514C-2837-44DB-BB73-F078815AA44B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394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5858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/>
          <p:nvPr userDrawn="1"/>
        </p:nvSpPr>
        <p:spPr>
          <a:xfrm>
            <a:off x="0" y="0"/>
            <a:ext cx="9144000" cy="1323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AU"/>
          </a:p>
        </p:txBody>
      </p:sp>
      <p:sp>
        <p:nvSpPr>
          <p:cNvPr id="312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2224585"/>
            <a:ext cx="7845425" cy="1488578"/>
          </a:xfrm>
        </p:spPr>
        <p:txBody>
          <a:bodyPr lIns="0" tIns="0" rIns="0" bIns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pic>
        <p:nvPicPr>
          <p:cNvPr id="12" name="Picture 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1" t="28598" r="30673" b="24020"/>
          <a:stretch/>
        </p:blipFill>
        <p:spPr bwMode="auto">
          <a:xfrm>
            <a:off x="376302" y="248025"/>
            <a:ext cx="1005167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64013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0825" y="6469063"/>
            <a:ext cx="1165225" cy="368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BB0C2-BB77-435F-828F-DAF143D94E5A}" type="datetime1">
              <a:rPr lang="en-GB"/>
              <a:pPr>
                <a:defRPr/>
              </a:pPr>
              <a:t>17/09/2023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5150" y="6469063"/>
            <a:ext cx="5824538" cy="368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1788" y="6443663"/>
            <a:ext cx="1012825" cy="3540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88FE8-2F7F-43AF-BFFE-1B2CCFAFB97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99495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5425" y="250825"/>
            <a:ext cx="1955800" cy="6064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4850" y="250825"/>
            <a:ext cx="5718175" cy="6064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0825" y="6469063"/>
            <a:ext cx="1165225" cy="368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23E0D-23C9-43A2-A83A-D7C587A1B6BC}" type="datetime1">
              <a:rPr lang="en-GB"/>
              <a:pPr>
                <a:defRPr/>
              </a:pPr>
              <a:t>17/09/2023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5150" y="6469063"/>
            <a:ext cx="5824538" cy="368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1788" y="6443663"/>
            <a:ext cx="1012825" cy="3540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B694D-5F36-4D95-862D-E24D414AA45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71454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0" y="250825"/>
            <a:ext cx="6911975" cy="647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04850" y="1690688"/>
            <a:ext cx="3810000" cy="4624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690688"/>
            <a:ext cx="3811588" cy="4624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50825" y="6469063"/>
            <a:ext cx="1165225" cy="368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2D7CD-89EB-4DF9-8E11-F7E19A7B2B4B}" type="datetime1">
              <a:rPr lang="en-GB"/>
              <a:pPr>
                <a:defRPr/>
              </a:pPr>
              <a:t>17/09/2023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35150" y="6469063"/>
            <a:ext cx="5824538" cy="368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51788" y="6443663"/>
            <a:ext cx="1012825" cy="3540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2BD3D-9F24-4B0D-A92B-43C2AF57E47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12513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0" y="250825"/>
            <a:ext cx="6911975" cy="647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04850" y="1690688"/>
            <a:ext cx="3810000" cy="4624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7250" y="1690688"/>
            <a:ext cx="3811588" cy="223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7250" y="4078288"/>
            <a:ext cx="3811588" cy="2236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250825" y="6469063"/>
            <a:ext cx="1165225" cy="368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08AB7-D45F-41A7-A142-E5591495448D}" type="datetime1">
              <a:rPr lang="en-GB"/>
              <a:pPr>
                <a:defRPr/>
              </a:pPr>
              <a:t>17/09/2023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835150" y="6469063"/>
            <a:ext cx="5824538" cy="368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951788" y="6443663"/>
            <a:ext cx="1012825" cy="3540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E0751-C61F-4C71-9BDE-238CE50A3D9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99142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0" y="250825"/>
            <a:ext cx="6911975" cy="647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850" y="1690688"/>
            <a:ext cx="3810000" cy="4624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7250" y="1690688"/>
            <a:ext cx="3811588" cy="223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7250" y="4078288"/>
            <a:ext cx="3811588" cy="2236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250825" y="6469063"/>
            <a:ext cx="1165225" cy="368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75CE6-D9DE-4E10-8765-74D7963E5003}" type="datetime1">
              <a:rPr lang="en-GB"/>
              <a:pPr>
                <a:defRPr/>
              </a:pPr>
              <a:t>17/09/2023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835150" y="6469063"/>
            <a:ext cx="5824538" cy="368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951788" y="6443663"/>
            <a:ext cx="1012825" cy="3540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9D4E8-7D38-42F6-BD3D-2EA08097389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58074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0" y="250825"/>
            <a:ext cx="6911975" cy="647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04850" y="1690688"/>
            <a:ext cx="7773988" cy="46243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0825" y="6469063"/>
            <a:ext cx="1165225" cy="368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9F449-F755-4AB2-A2C1-42BB9FA2EDB9}" type="datetime1">
              <a:rPr lang="en-GB"/>
              <a:pPr>
                <a:defRPr/>
              </a:pPr>
              <a:t>17/09/2023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5150" y="6469063"/>
            <a:ext cx="5824538" cy="368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1788" y="6443663"/>
            <a:ext cx="1012825" cy="3540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2D2A0-AF95-4C35-B232-9E3510C5B84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86135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7" y="2742945"/>
            <a:ext cx="8135084" cy="1500187"/>
          </a:xfrm>
        </p:spPr>
        <p:txBody>
          <a:bodyPr anchor="b"/>
          <a:lstStyle>
            <a:lvl1pPr marL="0" indent="0" algn="r">
              <a:buNone/>
              <a:defRPr sz="3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5191927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941" y="1290918"/>
            <a:ext cx="8615751" cy="5164473"/>
          </a:xfrm>
        </p:spPr>
        <p:txBody>
          <a:bodyPr/>
          <a:lstStyle>
            <a:lvl1pPr>
              <a:defRPr sz="2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676" y="168799"/>
            <a:ext cx="7404787" cy="647700"/>
          </a:xfrm>
        </p:spPr>
        <p:txBody>
          <a:bodyPr/>
          <a:lstStyle>
            <a:lvl1pPr>
              <a:defRPr sz="260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885592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42937"/>
            <a:ext cx="8135084" cy="1500187"/>
          </a:xfrm>
        </p:spPr>
        <p:txBody>
          <a:bodyPr anchor="b"/>
          <a:lstStyle>
            <a:lvl1pPr marL="0" indent="0" algn="r">
              <a:buNone/>
              <a:defRPr sz="3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704059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850" y="1690688"/>
            <a:ext cx="3810000" cy="4624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690688"/>
            <a:ext cx="3811588" cy="4624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445902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237544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319784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476091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50825" y="6469063"/>
            <a:ext cx="1165225" cy="368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B8A66-5EB7-49EA-ABCE-891DAE9B2AFF}" type="datetime1">
              <a:rPr lang="en-GB"/>
              <a:pPr>
                <a:defRPr/>
              </a:pPr>
              <a:t>17/09/2023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35150" y="6469063"/>
            <a:ext cx="5824538" cy="368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51788" y="6443663"/>
            <a:ext cx="1012825" cy="3540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6CCD5-4B74-408B-88DF-9162600A722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24062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50825" y="6469063"/>
            <a:ext cx="1165225" cy="368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7419F-2CC2-4A06-A94A-B2D46D09AC8F}" type="datetime1">
              <a:rPr lang="en-GB"/>
              <a:pPr>
                <a:defRPr/>
              </a:pPr>
              <a:t>17/09/2023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35150" y="6469063"/>
            <a:ext cx="5824538" cy="368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51788" y="6443663"/>
            <a:ext cx="1012825" cy="3540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C8A0C-B8A0-48F4-8B32-57815FB9CAC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62431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1E1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26" name="Rectangle 30"/>
          <p:cNvSpPr>
            <a:spLocks noChangeArrowheads="1"/>
          </p:cNvSpPr>
          <p:nvPr/>
        </p:nvSpPr>
        <p:spPr bwMode="auto">
          <a:xfrm>
            <a:off x="-18661" y="0"/>
            <a:ext cx="9191294" cy="9810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8744" y="1264746"/>
            <a:ext cx="8649597" cy="5313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Text level 1</a:t>
            </a:r>
          </a:p>
          <a:p>
            <a:pPr lvl="1"/>
            <a:r>
              <a:rPr lang="en-GB" dirty="0"/>
              <a:t>Text level 2</a:t>
            </a:r>
          </a:p>
          <a:p>
            <a:pPr lvl="2"/>
            <a:r>
              <a:rPr lang="en-GB" dirty="0"/>
              <a:t>Text level 3</a:t>
            </a:r>
          </a:p>
        </p:txBody>
      </p:sp>
      <p:sp>
        <p:nvSpPr>
          <p:cNvPr id="3079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1215697" y="156661"/>
            <a:ext cx="7829691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</a:t>
            </a:r>
          </a:p>
        </p:txBody>
      </p:sp>
      <p:sp>
        <p:nvSpPr>
          <p:cNvPr id="311325" name="Rectangle 29"/>
          <p:cNvSpPr>
            <a:spLocks noChangeArrowheads="1"/>
          </p:cNvSpPr>
          <p:nvPr/>
        </p:nvSpPr>
        <p:spPr bwMode="auto">
          <a:xfrm>
            <a:off x="468313" y="1341438"/>
            <a:ext cx="5832475" cy="863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defRPr/>
            </a:pPr>
            <a:endParaRPr lang="en-US"/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248744" y="129410"/>
            <a:ext cx="830266" cy="713874"/>
            <a:chOff x="4797191" y="2807645"/>
            <a:chExt cx="999195" cy="900113"/>
          </a:xfrm>
        </p:grpSpPr>
        <p:sp>
          <p:nvSpPr>
            <p:cNvPr id="10" name="Rechteck 9"/>
            <p:cNvSpPr/>
            <p:nvPr userDrawn="1"/>
          </p:nvSpPr>
          <p:spPr bwMode="auto">
            <a:xfrm>
              <a:off x="4840941" y="2886635"/>
              <a:ext cx="731125" cy="66670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4289" tIns="45558" rIns="45558" bIns="32143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6429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7" name="Picture 1"/>
            <p:cNvPicPr>
              <a:picLocks noChangeAspect="1" noChangeArrowheads="1"/>
            </p:cNvPicPr>
            <p:nvPr userDrawn="1"/>
          </p:nvPicPr>
          <p:blipFill rotWithShape="1"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48" t="28598" r="30673" b="24020"/>
            <a:stretch/>
          </p:blipFill>
          <p:spPr bwMode="auto">
            <a:xfrm>
              <a:off x="4797191" y="2807645"/>
              <a:ext cx="999195" cy="900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8" r:id="rId1"/>
    <p:sldLayoutId id="2147484849" r:id="rId2"/>
    <p:sldLayoutId id="2147484850" r:id="rId3"/>
    <p:sldLayoutId id="2147484851" r:id="rId4"/>
    <p:sldLayoutId id="2147484852" r:id="rId5"/>
    <p:sldLayoutId id="2147484853" r:id="rId6"/>
    <p:sldLayoutId id="2147484854" r:id="rId7"/>
    <p:sldLayoutId id="2147484855" r:id="rId8"/>
    <p:sldLayoutId id="2147484856" r:id="rId9"/>
    <p:sldLayoutId id="2147484857" r:id="rId10"/>
    <p:sldLayoutId id="2147484858" r:id="rId11"/>
    <p:sldLayoutId id="2147484859" r:id="rId12"/>
    <p:sldLayoutId id="2147484860" r:id="rId13"/>
    <p:sldLayoutId id="2147484861" r:id="rId14"/>
    <p:sldLayoutId id="2147484862" r:id="rId15"/>
    <p:sldLayoutId id="2147484863" r:id="rId16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>
              <a:lumMod val="95000"/>
            </a:schemeClr>
          </a:solidFill>
          <a:latin typeface="Arial Black" panose="020B0A0402010202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1E1E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1E1E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1E1E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1E1E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E1E1E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E1E1E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E1E1E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E1E1E1"/>
          </a:solidFill>
          <a:latin typeface="Arial" charset="0"/>
        </a:defRPr>
      </a:lvl9pPr>
    </p:titleStyle>
    <p:bodyStyle>
      <a:lvl1pPr marL="442913" indent="-442913" algn="l" defTabSz="179388" rtl="0" eaLnBrk="0" fontAlgn="ctr" hangingPunct="0">
        <a:spcBef>
          <a:spcPct val="50000"/>
        </a:spcBef>
        <a:spcAft>
          <a:spcPct val="0"/>
        </a:spcAft>
        <a:buClr>
          <a:srgbClr val="58585A"/>
        </a:buClr>
        <a:buSzPct val="150000"/>
        <a:buFont typeface="Wingdings" pitchFamily="2" charset="2"/>
        <a:buChar char="§"/>
        <a:defRPr sz="2600" b="1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987425" indent="-365125" algn="l" defTabSz="179388" rtl="0" eaLnBrk="0" fontAlgn="ctr" hangingPunct="0">
        <a:spcBef>
          <a:spcPct val="50000"/>
        </a:spcBef>
        <a:spcAft>
          <a:spcPct val="0"/>
        </a:spcAft>
        <a:buClr>
          <a:srgbClr val="58585A"/>
        </a:buClr>
        <a:buSzPct val="150000"/>
        <a:buFont typeface="Wingdings" pitchFamily="2" charset="2"/>
        <a:buChar char="§"/>
        <a:defRPr sz="2400" b="1">
          <a:solidFill>
            <a:schemeClr val="tx1">
              <a:lumMod val="65000"/>
              <a:lumOff val="35000"/>
            </a:schemeClr>
          </a:solidFill>
          <a:latin typeface="+mn-lt"/>
        </a:defRPr>
      </a:lvl2pPr>
      <a:lvl3pPr marL="1611313" indent="-354013" algn="l" defTabSz="179388" rtl="0" eaLnBrk="0" fontAlgn="ctr" hangingPunct="0">
        <a:spcBef>
          <a:spcPct val="50000"/>
        </a:spcBef>
        <a:spcAft>
          <a:spcPct val="0"/>
        </a:spcAft>
        <a:buClr>
          <a:srgbClr val="58585A"/>
        </a:buClr>
        <a:buSzPct val="150000"/>
        <a:buFont typeface="Wingdings" pitchFamily="2" charset="2"/>
        <a:buChar char="§"/>
        <a:defRPr sz="2000" b="1">
          <a:solidFill>
            <a:schemeClr val="tx1">
              <a:lumMod val="65000"/>
              <a:lumOff val="35000"/>
            </a:schemeClr>
          </a:solidFill>
          <a:latin typeface="+mn-lt"/>
        </a:defRPr>
      </a:lvl3pPr>
      <a:lvl4pPr marL="3162300" indent="-228600" algn="l" defTabSz="179388" rtl="0" eaLnBrk="0" fontAlgn="base" hangingPunct="0">
        <a:spcBef>
          <a:spcPct val="20000"/>
        </a:spcBef>
        <a:spcAft>
          <a:spcPct val="0"/>
        </a:spcAft>
        <a:buClr>
          <a:srgbClr val="5A5A5A"/>
        </a:buClr>
        <a:buSzPct val="75000"/>
        <a:buFont typeface="Wingdings" pitchFamily="2" charset="2"/>
        <a:buChar char="§"/>
        <a:defRPr sz="1500" b="1">
          <a:solidFill>
            <a:srgbClr val="58585A"/>
          </a:solidFill>
          <a:latin typeface="+mn-lt"/>
        </a:defRPr>
      </a:lvl4pPr>
      <a:lvl5pPr marL="3570288" indent="-228600" algn="l" defTabSz="179388" rtl="0" eaLnBrk="0" fontAlgn="base" hangingPunct="0">
        <a:spcBef>
          <a:spcPct val="20000"/>
        </a:spcBef>
        <a:spcAft>
          <a:spcPct val="0"/>
        </a:spcAft>
        <a:buClr>
          <a:srgbClr val="5A5A5A"/>
        </a:buClr>
        <a:buSzPct val="50000"/>
        <a:buFont typeface="Wingdings" pitchFamily="2" charset="2"/>
        <a:buChar char="§"/>
        <a:defRPr sz="1300" b="1">
          <a:solidFill>
            <a:srgbClr val="58585A"/>
          </a:solidFill>
          <a:latin typeface="+mn-lt"/>
        </a:defRPr>
      </a:lvl5pPr>
      <a:lvl6pPr marL="4027488" indent="-228600" algn="l" defTabSz="179388" rtl="0" fontAlgn="base">
        <a:spcBef>
          <a:spcPct val="20000"/>
        </a:spcBef>
        <a:spcAft>
          <a:spcPct val="0"/>
        </a:spcAft>
        <a:buClr>
          <a:srgbClr val="5A5A5A"/>
        </a:buClr>
        <a:buSzPct val="50000"/>
        <a:buFont typeface="Wingdings" pitchFamily="2" charset="2"/>
        <a:buChar char="§"/>
        <a:defRPr sz="1300" b="1">
          <a:solidFill>
            <a:srgbClr val="58585A"/>
          </a:solidFill>
          <a:latin typeface="+mn-lt"/>
        </a:defRPr>
      </a:lvl6pPr>
      <a:lvl7pPr marL="4484688" indent="-228600" algn="l" defTabSz="179388" rtl="0" fontAlgn="base">
        <a:spcBef>
          <a:spcPct val="20000"/>
        </a:spcBef>
        <a:spcAft>
          <a:spcPct val="0"/>
        </a:spcAft>
        <a:buClr>
          <a:srgbClr val="5A5A5A"/>
        </a:buClr>
        <a:buSzPct val="50000"/>
        <a:buFont typeface="Wingdings" pitchFamily="2" charset="2"/>
        <a:buChar char="§"/>
        <a:defRPr sz="1300" b="1">
          <a:solidFill>
            <a:srgbClr val="58585A"/>
          </a:solidFill>
          <a:latin typeface="+mn-lt"/>
        </a:defRPr>
      </a:lvl7pPr>
      <a:lvl8pPr marL="4941888" indent="-228600" algn="l" defTabSz="179388" rtl="0" fontAlgn="base">
        <a:spcBef>
          <a:spcPct val="20000"/>
        </a:spcBef>
        <a:spcAft>
          <a:spcPct val="0"/>
        </a:spcAft>
        <a:buClr>
          <a:srgbClr val="5A5A5A"/>
        </a:buClr>
        <a:buSzPct val="50000"/>
        <a:buFont typeface="Wingdings" pitchFamily="2" charset="2"/>
        <a:buChar char="§"/>
        <a:defRPr sz="1300" b="1">
          <a:solidFill>
            <a:srgbClr val="58585A"/>
          </a:solidFill>
          <a:latin typeface="+mn-lt"/>
        </a:defRPr>
      </a:lvl8pPr>
      <a:lvl9pPr marL="5399088" indent="-228600" algn="l" defTabSz="179388" rtl="0" fontAlgn="base">
        <a:spcBef>
          <a:spcPct val="20000"/>
        </a:spcBef>
        <a:spcAft>
          <a:spcPct val="0"/>
        </a:spcAft>
        <a:buClr>
          <a:srgbClr val="5A5A5A"/>
        </a:buClr>
        <a:buSzPct val="50000"/>
        <a:buFont typeface="Wingdings" pitchFamily="2" charset="2"/>
        <a:buChar char="§"/>
        <a:defRPr sz="1300" b="1">
          <a:solidFill>
            <a:srgbClr val="58585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3"/>
          <p:cNvSpPr>
            <a:spLocks noGrp="1"/>
          </p:cNvSpPr>
          <p:nvPr>
            <p:ph type="ctrTitle"/>
          </p:nvPr>
        </p:nvSpPr>
        <p:spPr>
          <a:xfrm>
            <a:off x="395783" y="4802795"/>
            <a:ext cx="8352429" cy="1489075"/>
          </a:xfrm>
        </p:spPr>
        <p:txBody>
          <a:bodyPr/>
          <a:lstStyle/>
          <a:p>
            <a:pPr algn="ctr"/>
            <a:r>
              <a:rPr lang="en-US" sz="6000" dirty="0"/>
              <a:t>Report ExSFC</a:t>
            </a:r>
            <a:endParaRPr lang="en-US" sz="6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81806" y="3534936"/>
            <a:ext cx="8180388" cy="1906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800" b="1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Meeting of the IECEx ExSFC </a:t>
            </a:r>
            <a:endParaRPr lang="de-CH" sz="28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(Service Facility Certification Committee)</a:t>
            </a:r>
            <a:endParaRPr lang="de-CH" sz="28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de-CH" sz="28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-899160" algn="l"/>
                <a:tab pos="-449580" algn="l"/>
                <a:tab pos="44958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  <a:tab pos="6743700" algn="l"/>
                <a:tab pos="7193280" algn="l"/>
                <a:tab pos="7642860" algn="l"/>
                <a:tab pos="8092440" algn="l"/>
                <a:tab pos="8542020" algn="l"/>
                <a:tab pos="8991600" algn="l"/>
                <a:tab pos="9441180" algn="l"/>
                <a:tab pos="9890760" algn="l"/>
                <a:tab pos="10340340" algn="l"/>
                <a:tab pos="10789920" algn="l"/>
                <a:tab pos="11239500" algn="l"/>
                <a:tab pos="11689080" algn="l"/>
                <a:tab pos="12138660" algn="l"/>
                <a:tab pos="12588240" algn="l"/>
                <a:tab pos="13037820" algn="l"/>
                <a:tab pos="13487400" algn="l"/>
                <a:tab pos="13936980" algn="l"/>
              </a:tabLst>
            </a:pPr>
            <a:r>
              <a:rPr lang="en-A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AU" sz="2800" b="1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A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May 2023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-899160" algn="l"/>
                <a:tab pos="-449580" algn="l"/>
                <a:tab pos="44958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  <a:tab pos="6743700" algn="l"/>
                <a:tab pos="7193280" algn="l"/>
                <a:tab pos="7642860" algn="l"/>
                <a:tab pos="8092440" algn="l"/>
                <a:tab pos="8542020" algn="l"/>
                <a:tab pos="8991600" algn="l"/>
                <a:tab pos="9441180" algn="l"/>
                <a:tab pos="9890760" algn="l"/>
                <a:tab pos="10340340" algn="l"/>
                <a:tab pos="10789920" algn="l"/>
                <a:tab pos="11239500" algn="l"/>
                <a:tab pos="11689080" algn="l"/>
                <a:tab pos="12138660" algn="l"/>
                <a:tab pos="12588240" algn="l"/>
                <a:tab pos="13037820" algn="l"/>
                <a:tab pos="13487400" algn="l"/>
                <a:tab pos="13936980" algn="l"/>
              </a:tabLst>
            </a:pPr>
            <a:r>
              <a:rPr lang="en-A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Online Meeting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-899160" algn="l"/>
                <a:tab pos="-449580" algn="l"/>
                <a:tab pos="44958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  <a:tab pos="6743700" algn="l"/>
                <a:tab pos="7193280" algn="l"/>
                <a:tab pos="7642860" algn="l"/>
                <a:tab pos="8092440" algn="l"/>
                <a:tab pos="8542020" algn="l"/>
                <a:tab pos="8991600" algn="l"/>
                <a:tab pos="9441180" algn="l"/>
                <a:tab pos="9890760" algn="l"/>
                <a:tab pos="10340340" algn="l"/>
                <a:tab pos="10789920" algn="l"/>
                <a:tab pos="11239500" algn="l"/>
                <a:tab pos="11689080" algn="l"/>
                <a:tab pos="12138660" algn="l"/>
                <a:tab pos="12588240" algn="l"/>
                <a:tab pos="13037820" algn="l"/>
                <a:tab pos="13487400" algn="l"/>
                <a:tab pos="13936980" algn="l"/>
              </a:tabLst>
            </a:pPr>
            <a:endParaRPr lang="en-AU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-899160" algn="l"/>
                <a:tab pos="-449580" algn="l"/>
                <a:tab pos="44958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  <a:tab pos="6743700" algn="l"/>
                <a:tab pos="7193280" algn="l"/>
                <a:tab pos="7642860" algn="l"/>
                <a:tab pos="8092440" algn="l"/>
                <a:tab pos="8542020" algn="l"/>
                <a:tab pos="8991600" algn="l"/>
                <a:tab pos="9441180" algn="l"/>
                <a:tab pos="9890760" algn="l"/>
                <a:tab pos="10340340" algn="l"/>
                <a:tab pos="10789920" algn="l"/>
                <a:tab pos="11239500" algn="l"/>
                <a:tab pos="11689080" algn="l"/>
                <a:tab pos="12138660" algn="l"/>
                <a:tab pos="12588240" algn="l"/>
                <a:tab pos="13037820" algn="l"/>
                <a:tab pos="13487400" algn="l"/>
                <a:tab pos="13936980" algn="l"/>
              </a:tabLst>
            </a:pPr>
            <a:endParaRPr lang="de-CH" sz="24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spcBef>
                <a:spcPts val="600"/>
              </a:spcBef>
              <a:defRPr/>
            </a:pPr>
            <a:br>
              <a:rPr lang="en-GB" sz="3600" kern="0" dirty="0">
                <a:latin typeface="+mj-lt"/>
                <a:ea typeface="+mj-ea"/>
                <a:cs typeface="+mj-cs"/>
              </a:rPr>
            </a:br>
            <a:endParaRPr lang="en-GB" sz="360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6624EB-79B0-C55D-4325-A1A484DC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676" y="168799"/>
            <a:ext cx="8615751" cy="647700"/>
          </a:xfrm>
        </p:spPr>
        <p:txBody>
          <a:bodyPr/>
          <a:lstStyle/>
          <a:p>
            <a:r>
              <a:rPr lang="de-CH" dirty="0"/>
              <a:t>ExSFC Working Group 5 − </a:t>
            </a:r>
            <a:r>
              <a:rPr lang="de-CH" dirty="0" err="1"/>
              <a:t>Repair</a:t>
            </a:r>
            <a:r>
              <a:rPr lang="de-CH" dirty="0"/>
              <a:t> and </a:t>
            </a:r>
            <a:br>
              <a:rPr lang="de-CH" dirty="0"/>
            </a:br>
            <a:r>
              <a:rPr lang="de-CH" dirty="0" err="1"/>
              <a:t>Overhaul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47D2D8-36A4-1990-01EC-0E0DDACC5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 additional Annex is under consideration</a:t>
            </a:r>
          </a:p>
          <a:p>
            <a:pPr>
              <a:buSzPct val="90000"/>
            </a:pPr>
            <a:r>
              <a:rPr lang="en-US" dirty="0"/>
              <a:t>IECEx OD 316-5</a:t>
            </a:r>
            <a:br>
              <a:rPr lang="en-US" dirty="0"/>
            </a:br>
            <a:r>
              <a:rPr lang="en-GB" dirty="0"/>
              <a:t>Repair, overhaul and reclamation of Ex equipment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Assessment procedures for IECEx acceptance of Candidate Certification Bodies (</a:t>
            </a:r>
            <a:r>
              <a:rPr lang="en-GB" dirty="0" err="1"/>
              <a:t>ExCBs</a:t>
            </a:r>
            <a:r>
              <a:rPr lang="en-GB" dirty="0"/>
              <a:t>) for the purpose of issuing IECEx Certificates to Ex Service Facilities involved in the repair, overhaul and reclamation of Ex equipment. Ed. 1.1</a:t>
            </a:r>
            <a:br>
              <a:rPr lang="en-GB" dirty="0"/>
            </a:br>
            <a:br>
              <a:rPr lang="en-GB" dirty="0"/>
            </a:br>
            <a:r>
              <a:rPr lang="en-GB" dirty="0">
                <a:solidFill>
                  <a:srgbClr val="FF0000"/>
                </a:solidFill>
              </a:rPr>
              <a:t>Action 2023/01: New Annex regarding EXCB employed auditor competence requirements.</a:t>
            </a:r>
          </a:p>
        </p:txBody>
      </p:sp>
    </p:spTree>
    <p:extLst>
      <p:ext uri="{BB962C8B-B14F-4D97-AF65-F5344CB8AC3E}">
        <p14:creationId xmlns:p14="http://schemas.microsoft.com/office/powerpoint/2010/main" val="126129234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ACECECF-F2D0-0B66-2C80-08E99A4113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352" y="-868679"/>
            <a:ext cx="9648000" cy="1364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25323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6624EB-79B0-C55D-4325-A1A484DC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676" y="168799"/>
            <a:ext cx="8615751" cy="647700"/>
          </a:xfrm>
        </p:spPr>
        <p:txBody>
          <a:bodyPr/>
          <a:lstStyle/>
          <a:p>
            <a:r>
              <a:rPr lang="de-CH" dirty="0"/>
              <a:t>IECEx Certified Services Scheme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47D2D8-36A4-1990-01EC-0E0DDACC5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Submitted for approval</a:t>
            </a:r>
          </a:p>
          <a:p>
            <a:pPr>
              <a:buSzPct val="90000"/>
            </a:pPr>
            <a:r>
              <a:rPr lang="en-US" dirty="0"/>
              <a:t>IECEx 03-2</a:t>
            </a:r>
            <a:br>
              <a:rPr lang="en-US" dirty="0"/>
            </a:br>
            <a:br>
              <a:rPr lang="en-US" dirty="0"/>
            </a:br>
            <a:r>
              <a:rPr lang="en-GB" dirty="0"/>
              <a:t>Selection of Ex equipment and design of Ex installations – Rules of Procedure </a:t>
            </a:r>
            <a:r>
              <a:rPr lang="en-GB" dirty="0">
                <a:solidFill>
                  <a:srgbClr val="FF0000"/>
                </a:solidFill>
              </a:rPr>
              <a:t>(Ed. 2.0)</a:t>
            </a:r>
            <a:br>
              <a:rPr lang="en-GB" dirty="0"/>
            </a:b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44659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6D09D1E-2AAF-0CE0-DEBD-7F5EC645C3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60" y="-853439"/>
            <a:ext cx="9648000" cy="1364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3002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6624EB-79B0-C55D-4325-A1A484DC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676" y="168799"/>
            <a:ext cx="8615751" cy="647700"/>
          </a:xfrm>
        </p:spPr>
        <p:txBody>
          <a:bodyPr/>
          <a:lstStyle/>
          <a:p>
            <a:r>
              <a:rPr lang="de-CH" dirty="0"/>
              <a:t>IECEx Certified Services Scheme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47D2D8-36A4-1990-01EC-0E0DDACC5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Submitted for approval</a:t>
            </a:r>
          </a:p>
          <a:p>
            <a:pPr>
              <a:buSzPct val="90000"/>
            </a:pPr>
            <a:r>
              <a:rPr lang="en-US" dirty="0"/>
              <a:t>IECEx 03-3</a:t>
            </a:r>
            <a:br>
              <a:rPr lang="en-US" dirty="0"/>
            </a:br>
            <a:br>
              <a:rPr lang="en-US" dirty="0"/>
            </a:br>
            <a:r>
              <a:rPr lang="en-GB" dirty="0"/>
              <a:t>Ex installation and initial inspection – Rules of Procedure </a:t>
            </a:r>
            <a:r>
              <a:rPr lang="en-GB" dirty="0">
                <a:solidFill>
                  <a:srgbClr val="FF0000"/>
                </a:solidFill>
              </a:rPr>
              <a:t>(Ed. 2.0)</a:t>
            </a:r>
          </a:p>
        </p:txBody>
      </p:sp>
    </p:spTree>
    <p:extLst>
      <p:ext uri="{BB962C8B-B14F-4D97-AF65-F5344CB8AC3E}">
        <p14:creationId xmlns:p14="http://schemas.microsoft.com/office/powerpoint/2010/main" val="415781444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B96CCF83-50BA-6B28-B46B-B10A91ACC06F}"/>
              </a:ext>
            </a:extLst>
          </p:cNvPr>
          <p:cNvGrpSpPr/>
          <p:nvPr/>
        </p:nvGrpSpPr>
        <p:grpSpPr>
          <a:xfrm>
            <a:off x="-229826" y="-856592"/>
            <a:ext cx="9846266" cy="13642965"/>
            <a:chOff x="-229826" y="-856592"/>
            <a:chExt cx="9846266" cy="13642965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90FC229E-9D46-2A51-F6CE-45D0DF9F9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9826" y="-856592"/>
              <a:ext cx="9648000" cy="13642965"/>
            </a:xfrm>
            <a:prstGeom prst="rect">
              <a:avLst/>
            </a:prstGeom>
          </p:spPr>
        </p:pic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A9D77DD8-6FB2-0411-4B68-561938F1F53B}"/>
                </a:ext>
              </a:extLst>
            </p:cNvPr>
            <p:cNvSpPr/>
            <p:nvPr/>
          </p:nvSpPr>
          <p:spPr bwMode="auto">
            <a:xfrm>
              <a:off x="8686800" y="0"/>
              <a:ext cx="929640" cy="524256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4289" tIns="45558" rIns="45558" bIns="32143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6429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377794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6624EB-79B0-C55D-4325-A1A484DC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676" y="168799"/>
            <a:ext cx="8615751" cy="647700"/>
          </a:xfrm>
        </p:spPr>
        <p:txBody>
          <a:bodyPr/>
          <a:lstStyle/>
          <a:p>
            <a:r>
              <a:rPr lang="de-CH" dirty="0"/>
              <a:t>IECEx Certified Services Scheme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47D2D8-36A4-1990-01EC-0E0DDACC5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Submitted for approval</a:t>
            </a:r>
          </a:p>
          <a:p>
            <a:pPr>
              <a:buSzPct val="90000"/>
            </a:pPr>
            <a:r>
              <a:rPr lang="en-US" dirty="0"/>
              <a:t>IECEx 03-4</a:t>
            </a:r>
            <a:br>
              <a:rPr lang="en-US" dirty="0"/>
            </a:br>
            <a:br>
              <a:rPr lang="en-US" dirty="0"/>
            </a:br>
            <a:r>
              <a:rPr lang="en-GB" dirty="0"/>
              <a:t>Ex inspection and maintenance – Rules of Procedure </a:t>
            </a:r>
            <a:r>
              <a:rPr lang="en-GB" dirty="0">
                <a:solidFill>
                  <a:srgbClr val="FF0000"/>
                </a:solidFill>
              </a:rPr>
              <a:t>(Ed. 4.0)</a:t>
            </a:r>
            <a:br>
              <a:rPr lang="en-GB" dirty="0"/>
            </a:b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26250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501D10D-5886-46F9-4EE6-802876C2B6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276" y="-851336"/>
            <a:ext cx="9648000" cy="1364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77078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6624EB-79B0-C55D-4325-A1A484DC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676" y="168799"/>
            <a:ext cx="8615751" cy="647700"/>
          </a:xfrm>
        </p:spPr>
        <p:txBody>
          <a:bodyPr/>
          <a:lstStyle/>
          <a:p>
            <a:r>
              <a:rPr lang="de-CH" dirty="0"/>
              <a:t>IECEx Certified Services Scheme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47D2D8-36A4-1990-01EC-0E0DDACC5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Members considered a proposed revision of </a:t>
            </a:r>
          </a:p>
          <a:p>
            <a:pPr>
              <a:buSzPct val="90000"/>
            </a:pPr>
            <a:r>
              <a:rPr lang="en-US" dirty="0"/>
              <a:t>IECEx 03-5</a:t>
            </a:r>
            <a:br>
              <a:rPr lang="en-US" dirty="0"/>
            </a:br>
            <a:br>
              <a:rPr lang="en-US" dirty="0"/>
            </a:br>
            <a:r>
              <a:rPr lang="en-GB" dirty="0"/>
              <a:t>Repair, overhaul and reclamation of Ex equipment – Rules of Procedure (Ed. 1.3)</a:t>
            </a:r>
          </a:p>
          <a:p>
            <a:pPr>
              <a:buSzPct val="90000"/>
            </a:pPr>
            <a:r>
              <a:rPr lang="en-GB" dirty="0">
                <a:solidFill>
                  <a:srgbClr val="FF0000"/>
                </a:solidFill>
              </a:rPr>
              <a:t>Action 2023/03: Revision of IECEx 03-5, </a:t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dirty="0">
                <a:solidFill>
                  <a:srgbClr val="FF0000"/>
                </a:solidFill>
              </a:rPr>
              <a:t>Clause 8.1.3</a:t>
            </a:r>
          </a:p>
        </p:txBody>
      </p:sp>
    </p:spTree>
    <p:extLst>
      <p:ext uri="{BB962C8B-B14F-4D97-AF65-F5344CB8AC3E}">
        <p14:creationId xmlns:p14="http://schemas.microsoft.com/office/powerpoint/2010/main" val="168187969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38798D1-2024-A598-0718-C68B94A96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Over the next two years, installation companies will be certified according to our IECEx Certified Service Scheme.</a:t>
            </a:r>
          </a:p>
          <a:p>
            <a:pPr marL="0" indent="0">
              <a:buNone/>
            </a:pPr>
            <a:r>
              <a:rPr lang="en-GB" dirty="0"/>
              <a:t>Advantages:</a:t>
            </a:r>
          </a:p>
          <a:p>
            <a:pPr>
              <a:buSzPct val="90000"/>
            </a:pPr>
            <a:r>
              <a:rPr lang="en-GB" dirty="0"/>
              <a:t>Stronger implementation of IEC 60079-14</a:t>
            </a:r>
          </a:p>
          <a:p>
            <a:pPr>
              <a:buSzPct val="90000"/>
            </a:pPr>
            <a:r>
              <a:rPr lang="en-GB" dirty="0"/>
              <a:t>Raising the quality</a:t>
            </a:r>
          </a:p>
          <a:p>
            <a:pPr>
              <a:buSzPct val="90000"/>
            </a:pPr>
            <a:r>
              <a:rPr lang="en-GB" dirty="0"/>
              <a:t>Massive reduction of the major faults (80% of faults could be avoided at no cost)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AD299D8-D558-C0CA-F203-4E90E4324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Personal </a:t>
            </a:r>
            <a:r>
              <a:rPr lang="de-CH" dirty="0" err="1"/>
              <a:t>goal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075419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69A29D5-C5E4-9382-9BAA-E5DBE7293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000" y="-141890"/>
            <a:ext cx="9720000" cy="1374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0225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SANY00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48580" y="1"/>
            <a:ext cx="9792580" cy="734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7557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4479B03-6651-496C-A57D-4E08C1ECB0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-675456"/>
            <a:ext cx="11233248" cy="842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16116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0768" y="-99392"/>
            <a:ext cx="12665177" cy="7128792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60C05EB4-150D-4207-9502-864F779E4497}"/>
              </a:ext>
            </a:extLst>
          </p:cNvPr>
          <p:cNvSpPr/>
          <p:nvPr/>
        </p:nvSpPr>
        <p:spPr bwMode="auto">
          <a:xfrm>
            <a:off x="1524000" y="3794760"/>
            <a:ext cx="1188720" cy="5181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89" tIns="45558" rIns="45558" bIns="32143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429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C970A6F-A2A2-5B04-87B5-3E5BFA42147C}"/>
              </a:ext>
            </a:extLst>
          </p:cNvPr>
          <p:cNvSpPr/>
          <p:nvPr/>
        </p:nvSpPr>
        <p:spPr bwMode="auto">
          <a:xfrm>
            <a:off x="5693568" y="3764280"/>
            <a:ext cx="1188720" cy="5181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89" tIns="45558" rIns="45558" bIns="32143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429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22619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29C23FC-7620-4E78-9482-BB08935712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243408"/>
            <a:ext cx="10140619" cy="760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88661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6" y="-856362"/>
            <a:ext cx="12315260" cy="824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7235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722317" y="4205985"/>
            <a:ext cx="8135084" cy="1500187"/>
          </a:xfrm>
        </p:spPr>
        <p:txBody>
          <a:bodyPr/>
          <a:lstStyle/>
          <a:p>
            <a:r>
              <a:rPr lang="en-US" dirty="0">
                <a:latin typeface="+mj-lt"/>
              </a:rPr>
              <a:t>Do not forget − ExSFC Marketing</a:t>
            </a:r>
          </a:p>
        </p:txBody>
      </p:sp>
    </p:spTree>
    <p:extLst>
      <p:ext uri="{BB962C8B-B14F-4D97-AF65-F5344CB8AC3E}">
        <p14:creationId xmlns:p14="http://schemas.microsoft.com/office/powerpoint/2010/main" val="224081632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B93D118C-5DEB-3C04-D7E4-92C71B5EF602}"/>
              </a:ext>
            </a:extLst>
          </p:cNvPr>
          <p:cNvSpPr/>
          <p:nvPr/>
        </p:nvSpPr>
        <p:spPr bwMode="auto">
          <a:xfrm>
            <a:off x="0" y="960120"/>
            <a:ext cx="9357360" cy="792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89" tIns="45558" rIns="45558" bIns="32143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429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Grafik 2">
            <a:extLst>
              <a:ext uri="{FF2B5EF4-FFF2-40B4-BE49-F238E27FC236}">
                <a16:creationId xmlns:a16="http://schemas.microsoft.com/office/drawing/2014/main" id="{75605386-0464-7ED0-5483-23851728C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69" y="1600200"/>
            <a:ext cx="8602768" cy="4602480"/>
          </a:xfrm>
          <a:prstGeom prst="rect">
            <a:avLst/>
          </a:prstGeom>
          <a:noFill/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EEE2F86E-610C-9CE9-60C9-0F61C497A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676" y="168799"/>
            <a:ext cx="7404787" cy="647700"/>
          </a:xfrm>
        </p:spPr>
        <p:txBody>
          <a:bodyPr wrap="square" anchor="ctr">
            <a:normAutofit/>
          </a:bodyPr>
          <a:lstStyle/>
          <a:p>
            <a:r>
              <a:rPr lang="de-CH" dirty="0"/>
              <a:t>ExSFC Video</a:t>
            </a:r>
          </a:p>
        </p:txBody>
      </p:sp>
    </p:spTree>
    <p:extLst>
      <p:ext uri="{BB962C8B-B14F-4D97-AF65-F5344CB8AC3E}">
        <p14:creationId xmlns:p14="http://schemas.microsoft.com/office/powerpoint/2010/main" val="407438931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EE2F86E-610C-9CE9-60C9-0F61C497A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ExSFC </a:t>
            </a:r>
            <a:br>
              <a:rPr lang="de-CH" dirty="0"/>
            </a:br>
            <a:r>
              <a:rPr lang="de-CH" dirty="0" err="1"/>
              <a:t>Brochure</a:t>
            </a:r>
            <a:endParaRPr lang="de-CH" dirty="0"/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6117011D-5360-D27C-0247-33858A4A7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0"/>
            <a:ext cx="5501640" cy="701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74435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55802" y="4119513"/>
            <a:ext cx="7806685" cy="4383464"/>
          </a:xfrm>
        </p:spPr>
        <p:txBody>
          <a:bodyPr/>
          <a:lstStyle/>
          <a:p>
            <a:pPr algn="r" eaLnBrk="1" fontAlgn="t" hangingPunct="1"/>
            <a:r>
              <a:rPr lang="en-US" sz="3600" dirty="0"/>
              <a:t>Thank you for your attention!</a:t>
            </a:r>
            <a:br>
              <a:rPr lang="en-US" sz="3600" dirty="0"/>
            </a:br>
            <a:br>
              <a:rPr lang="en-US" sz="3600" dirty="0"/>
            </a:b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35E82D5-679D-A835-E02E-43C0912600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872" y="-839250"/>
            <a:ext cx="9612000" cy="1359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3723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6624EB-79B0-C55D-4325-A1A484DC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676" y="168799"/>
            <a:ext cx="8615751" cy="647700"/>
          </a:xfrm>
        </p:spPr>
        <p:txBody>
          <a:bodyPr/>
          <a:lstStyle/>
          <a:p>
            <a:r>
              <a:rPr lang="de-CH" dirty="0"/>
              <a:t>ExSFC Working Group 5 − </a:t>
            </a:r>
            <a:r>
              <a:rPr lang="de-CH" dirty="0" err="1"/>
              <a:t>Repair</a:t>
            </a:r>
            <a:r>
              <a:rPr lang="de-CH" dirty="0"/>
              <a:t> and </a:t>
            </a:r>
            <a:br>
              <a:rPr lang="de-CH" dirty="0"/>
            </a:br>
            <a:r>
              <a:rPr lang="de-CH" dirty="0" err="1"/>
              <a:t>Overhaul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47D2D8-36A4-1990-01EC-0E0DDACC5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member endorsed the revision of </a:t>
            </a:r>
          </a:p>
          <a:p>
            <a:pPr>
              <a:buSzPct val="90000"/>
            </a:pPr>
            <a:r>
              <a:rPr lang="en-US" dirty="0"/>
              <a:t>IECEx OD 313-5</a:t>
            </a:r>
            <a:br>
              <a:rPr lang="en-US" dirty="0"/>
            </a:br>
            <a:r>
              <a:rPr lang="en-GB" dirty="0"/>
              <a:t>Part 5: Repair, overhaul and reclamation of Ex equipment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Assessment and Certification of Service Facilities involved in the repair, overhaul and reclamation of Ex equipment – Procedures </a:t>
            </a:r>
            <a:r>
              <a:rPr lang="en-GB" dirty="0">
                <a:solidFill>
                  <a:srgbClr val="FF0000"/>
                </a:solidFill>
              </a:rPr>
              <a:t>Ed. 1.2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414052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A174941-155A-3AB7-4013-9B464DBFB5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990" y="-852918"/>
            <a:ext cx="9648000" cy="1364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59267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6624EB-79B0-C55D-4325-A1A484DC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676" y="168799"/>
            <a:ext cx="8615751" cy="647700"/>
          </a:xfrm>
        </p:spPr>
        <p:txBody>
          <a:bodyPr/>
          <a:lstStyle/>
          <a:p>
            <a:r>
              <a:rPr lang="de-CH" dirty="0"/>
              <a:t>ExSFC Working Group 5 − </a:t>
            </a:r>
            <a:r>
              <a:rPr lang="de-CH" dirty="0" err="1"/>
              <a:t>Repair</a:t>
            </a:r>
            <a:r>
              <a:rPr lang="de-CH" dirty="0"/>
              <a:t> and </a:t>
            </a:r>
            <a:br>
              <a:rPr lang="de-CH" dirty="0"/>
            </a:br>
            <a:r>
              <a:rPr lang="de-CH" dirty="0" err="1"/>
              <a:t>Overhaul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47D2D8-36A4-1990-01EC-0E0DDACC5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member endorsed the revision of </a:t>
            </a:r>
          </a:p>
          <a:p>
            <a:pPr>
              <a:buSzPct val="90000"/>
            </a:pPr>
            <a:r>
              <a:rPr lang="en-US" dirty="0"/>
              <a:t>IECEx OD 314-5</a:t>
            </a:r>
            <a:br>
              <a:rPr lang="en-US" dirty="0"/>
            </a:br>
            <a:r>
              <a:rPr lang="en-GB" dirty="0"/>
              <a:t>Repair, overhaul and reclamation of Ex equipment</a:t>
            </a:r>
            <a:br>
              <a:rPr lang="en-GB" dirty="0"/>
            </a:br>
            <a:br>
              <a:rPr lang="en-GB" dirty="0"/>
            </a:br>
            <a:r>
              <a:rPr lang="en-GB" dirty="0"/>
              <a:t>Quality Management System requirements for IECEx Service Facilities involved in the repair, overhaul and reclamation of Ex equipment IECEx </a:t>
            </a:r>
            <a:r>
              <a:rPr lang="en-GB" dirty="0">
                <a:solidFill>
                  <a:srgbClr val="FF0000"/>
                </a:solidFill>
              </a:rPr>
              <a:t>(Ed.2.1)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537641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A9C061B-BB91-9F83-4666-2697329780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107" y="-853439"/>
            <a:ext cx="9648000" cy="1364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9405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6624EB-79B0-C55D-4325-A1A484DC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676" y="168799"/>
            <a:ext cx="8615751" cy="647700"/>
          </a:xfrm>
        </p:spPr>
        <p:txBody>
          <a:bodyPr/>
          <a:lstStyle/>
          <a:p>
            <a:r>
              <a:rPr lang="de-CH" dirty="0"/>
              <a:t>ExSFC Working Group 5 − </a:t>
            </a:r>
            <a:r>
              <a:rPr lang="de-CH" dirty="0" err="1"/>
              <a:t>Repair</a:t>
            </a:r>
            <a:r>
              <a:rPr lang="de-CH" dirty="0"/>
              <a:t> and </a:t>
            </a:r>
            <a:br>
              <a:rPr lang="de-CH" dirty="0"/>
            </a:br>
            <a:r>
              <a:rPr lang="de-CH" dirty="0" err="1"/>
              <a:t>Overhaul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47D2D8-36A4-1990-01EC-0E0DDACC5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member endorsed the revision of </a:t>
            </a:r>
          </a:p>
          <a:p>
            <a:pPr>
              <a:buSzPct val="90000"/>
            </a:pPr>
            <a:r>
              <a:rPr lang="en-US" dirty="0"/>
              <a:t>IECEx OD 315-5</a:t>
            </a:r>
            <a:br>
              <a:rPr lang="en-US" dirty="0"/>
            </a:br>
            <a:r>
              <a:rPr lang="en-GB" dirty="0"/>
              <a:t>Repair, overhaul and reclamation of Ex equipment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Additional requirements for IECEx Service Facilities involved in the repair, overhaul and reclamation of Ex equipment </a:t>
            </a:r>
            <a:r>
              <a:rPr lang="en-GB" dirty="0">
                <a:solidFill>
                  <a:srgbClr val="FF0000"/>
                </a:solidFill>
              </a:rPr>
              <a:t>Ed. 2.1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645238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58475E09-F692-FE87-EC35-4A427B94EF2A}"/>
              </a:ext>
            </a:extLst>
          </p:cNvPr>
          <p:cNvGrpSpPr/>
          <p:nvPr/>
        </p:nvGrpSpPr>
        <p:grpSpPr>
          <a:xfrm>
            <a:off x="-94596" y="-1057341"/>
            <a:ext cx="9720000" cy="13744779"/>
            <a:chOff x="-94596" y="-1057341"/>
            <a:chExt cx="9720000" cy="13744779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A8159289-1C36-F2C6-4BB0-64F56B336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4596" y="-1057341"/>
              <a:ext cx="9720000" cy="13744779"/>
            </a:xfrm>
            <a:prstGeom prst="rect">
              <a:avLst/>
            </a:prstGeom>
          </p:spPr>
        </p:pic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0E2EA8BF-7422-8DA3-7D64-17B21D228737}"/>
                </a:ext>
              </a:extLst>
            </p:cNvPr>
            <p:cNvSpPr/>
            <p:nvPr/>
          </p:nvSpPr>
          <p:spPr bwMode="auto">
            <a:xfrm>
              <a:off x="0" y="0"/>
              <a:ext cx="579120" cy="1752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4289" tIns="45558" rIns="45558" bIns="32143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6429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05906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iec_grey_electric_vehicles">
  <a:themeElements>
    <a:clrScheme name="iec_grey_electric_vehicl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ec_grey_electric_vehic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0D3F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64289" tIns="45558" rIns="45558" bIns="32143" numCol="1" anchor="t" anchorCtr="0" compatLnSpc="1">
        <a:prstTxWarp prst="textNoShape">
          <a:avLst/>
        </a:prstTxWarp>
      </a:bodyPr>
      <a:lstStyle>
        <a:defPPr marL="0" marR="0" indent="0" algn="ctr" defTabSz="64293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0D3F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64289" tIns="45558" rIns="45558" bIns="32143" numCol="1" anchor="t" anchorCtr="0" compatLnSpc="1">
        <a:prstTxWarp prst="textNoShape">
          <a:avLst/>
        </a:prstTxWarp>
      </a:bodyPr>
      <a:lstStyle>
        <a:defPPr marL="0" marR="0" indent="0" algn="ctr" defTabSz="64293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ec_grey_electric_vehicl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c_grey_electric_vehicl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c_grey_electric_vehicl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c_grey_electric_vehicl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c_grey_electric_vehicl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c_grey_electric_vehicl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ec_grey_electric_vehicl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ec_grey_electric_vehicl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ec_grey_electric_vehicl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ec_grey_electric_vehicl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ec_grey_electric_vehicl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ec_grey_electric_vehicl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iec_grey_electric_vehicles</Template>
  <TotalTime>0</TotalTime>
  <Words>465</Words>
  <Application>Microsoft Office PowerPoint</Application>
  <PresentationFormat>Bildschirmpräsentation (4:3)</PresentationFormat>
  <Paragraphs>56</Paragraphs>
  <Slides>28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5" baseType="lpstr">
      <vt:lpstr>Arial</vt:lpstr>
      <vt:lpstr>Arial Black</vt:lpstr>
      <vt:lpstr>Courier New</vt:lpstr>
      <vt:lpstr>Times</vt:lpstr>
      <vt:lpstr>Times New Roman</vt:lpstr>
      <vt:lpstr>Wingdings</vt:lpstr>
      <vt:lpstr>iec_grey_electric_vehicles</vt:lpstr>
      <vt:lpstr>Report ExSFC</vt:lpstr>
      <vt:lpstr>PowerPoint-Präsentation</vt:lpstr>
      <vt:lpstr>PowerPoint-Präsentation</vt:lpstr>
      <vt:lpstr>ExSFC Working Group 5 − Repair and  Overhaul</vt:lpstr>
      <vt:lpstr>PowerPoint-Präsentation</vt:lpstr>
      <vt:lpstr>ExSFC Working Group 5 − Repair and  Overhaul</vt:lpstr>
      <vt:lpstr>PowerPoint-Präsentation</vt:lpstr>
      <vt:lpstr>ExSFC Working Group 5 − Repair and  Overhaul</vt:lpstr>
      <vt:lpstr>PowerPoint-Präsentation</vt:lpstr>
      <vt:lpstr>ExSFC Working Group 5 − Repair and  Overhaul</vt:lpstr>
      <vt:lpstr>PowerPoint-Präsentation</vt:lpstr>
      <vt:lpstr>IECEx Certified Services Scheme</vt:lpstr>
      <vt:lpstr>PowerPoint-Präsentation</vt:lpstr>
      <vt:lpstr>IECEx Certified Services Scheme</vt:lpstr>
      <vt:lpstr>PowerPoint-Präsentation</vt:lpstr>
      <vt:lpstr>IECEx Certified Services Scheme</vt:lpstr>
      <vt:lpstr>PowerPoint-Präsentation</vt:lpstr>
      <vt:lpstr>IECEx Certified Services Scheme</vt:lpstr>
      <vt:lpstr>Personal goal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ExSFC Video</vt:lpstr>
      <vt:lpstr>ExSFC  Brochure</vt:lpstr>
      <vt:lpstr>Thank you for your attention!      </vt:lpstr>
    </vt:vector>
  </TitlesOfParts>
  <Company>IEC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Installation and Inspection</dc:title>
  <dc:creator>peter.thurnherr@thuba.com</dc:creator>
  <cp:lastModifiedBy>Peter Thurnherr</cp:lastModifiedBy>
  <cp:revision>591</cp:revision>
  <cp:lastPrinted>2017-03-28T14:29:26Z</cp:lastPrinted>
  <dcterms:created xsi:type="dcterms:W3CDTF">2010-03-09T12:16:18Z</dcterms:created>
  <dcterms:modified xsi:type="dcterms:W3CDTF">2023-09-17T12:29:24Z</dcterms:modified>
  <cp:category>Training</cp:category>
</cp:coreProperties>
</file>