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13"/>
  </p:notesMasterIdLst>
  <p:sldIdLst>
    <p:sldId id="311" r:id="rId5"/>
    <p:sldId id="1760" r:id="rId6"/>
    <p:sldId id="4583" r:id="rId7"/>
    <p:sldId id="4581" r:id="rId8"/>
    <p:sldId id="313" r:id="rId9"/>
    <p:sldId id="1759" r:id="rId10"/>
    <p:sldId id="4585" r:id="rId11"/>
    <p:sldId id="45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723" autoAdjust="0"/>
  </p:normalViewPr>
  <p:slideViewPr>
    <p:cSldViewPr snapToGrid="0">
      <p:cViewPr varScale="1">
        <p:scale>
          <a:sx n="84" d="100"/>
          <a:sy n="84" d="100"/>
        </p:scale>
        <p:origin x="15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C565F-4EF0-8A4B-A001-0D4EA58DCF5A}"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GB"/>
        </a:p>
      </dgm:t>
    </dgm:pt>
    <dgm:pt modelId="{885623E6-3467-F945-AB6D-79CB1534DD58}">
      <dgm:prSet phldrT="[Text]"/>
      <dgm:spPr>
        <a:solidFill>
          <a:srgbClr val="C6F8FF"/>
        </a:solidFill>
      </dgm:spPr>
      <dgm:t>
        <a:bodyPr/>
        <a:lstStyle/>
        <a:p>
          <a:r>
            <a:rPr lang="en-GB">
              <a:solidFill>
                <a:schemeClr val="tx1"/>
              </a:solidFill>
            </a:rPr>
            <a:t>Workshop </a:t>
          </a:r>
          <a:endParaRPr lang="en-GB" dirty="0">
            <a:solidFill>
              <a:schemeClr val="tx1"/>
            </a:solidFill>
          </a:endParaRPr>
        </a:p>
      </dgm:t>
    </dgm:pt>
    <dgm:pt modelId="{F6B3E31A-52A6-234E-A740-903FB42F7030}" type="parTrans" cxnId="{4E4991FF-3055-FD4E-AB5F-EBCB120CF4C6}">
      <dgm:prSet/>
      <dgm:spPr/>
      <dgm:t>
        <a:bodyPr/>
        <a:lstStyle/>
        <a:p>
          <a:endParaRPr lang="en-GB"/>
        </a:p>
      </dgm:t>
    </dgm:pt>
    <dgm:pt modelId="{C4F4C4C1-CDF5-734D-BC27-0F7BB13D349E}" type="sibTrans" cxnId="{4E4991FF-3055-FD4E-AB5F-EBCB120CF4C6}">
      <dgm:prSet/>
      <dgm:spPr/>
      <dgm:t>
        <a:bodyPr/>
        <a:lstStyle/>
        <a:p>
          <a:endParaRPr lang="en-GB"/>
        </a:p>
      </dgm:t>
    </dgm:pt>
    <dgm:pt modelId="{986DCC29-B9B3-6D46-A76F-9364BB7787F9}">
      <dgm:prSet phldrT="[Text]"/>
      <dgm:spPr>
        <a:solidFill>
          <a:schemeClr val="accent5">
            <a:lumMod val="20000"/>
            <a:lumOff val="80000"/>
          </a:schemeClr>
        </a:solidFill>
      </dgm:spPr>
      <dgm:t>
        <a:bodyPr/>
        <a:lstStyle/>
        <a:p>
          <a:r>
            <a:rPr lang="en-GB">
              <a:solidFill>
                <a:schemeClr val="tx1"/>
              </a:solidFill>
            </a:rPr>
            <a:t>Battery Manufacture </a:t>
          </a:r>
          <a:endParaRPr lang="en-GB" dirty="0">
            <a:solidFill>
              <a:schemeClr val="tx1"/>
            </a:solidFill>
          </a:endParaRPr>
        </a:p>
      </dgm:t>
    </dgm:pt>
    <dgm:pt modelId="{1E4B4A8E-10CB-F047-B5E4-BB7CEADCE816}" type="parTrans" cxnId="{BC584628-AEEC-CD4F-9CBA-6DD0A83457F0}">
      <dgm:prSet/>
      <dgm:spPr/>
      <dgm:t>
        <a:bodyPr/>
        <a:lstStyle/>
        <a:p>
          <a:endParaRPr lang="en-GB"/>
        </a:p>
      </dgm:t>
    </dgm:pt>
    <dgm:pt modelId="{7F94C425-E429-4343-8008-6ECF953C26B7}" type="sibTrans" cxnId="{BC584628-AEEC-CD4F-9CBA-6DD0A83457F0}">
      <dgm:prSet/>
      <dgm:spPr/>
      <dgm:t>
        <a:bodyPr/>
        <a:lstStyle/>
        <a:p>
          <a:endParaRPr lang="en-GB"/>
        </a:p>
      </dgm:t>
    </dgm:pt>
    <dgm:pt modelId="{93B55C9E-419E-A34E-89DD-7B35F218E24E}">
      <dgm:prSet phldrT="[Text]"/>
      <dgm:spPr>
        <a:solidFill>
          <a:schemeClr val="accent5">
            <a:lumMod val="40000"/>
            <a:lumOff val="60000"/>
          </a:schemeClr>
        </a:solidFill>
      </dgm:spPr>
      <dgm:t>
        <a:bodyPr/>
        <a:lstStyle/>
        <a:p>
          <a:r>
            <a:rPr lang="en-GB">
              <a:solidFill>
                <a:schemeClr val="tx1"/>
              </a:solidFill>
            </a:rPr>
            <a:t>Internal Battery Tests </a:t>
          </a:r>
          <a:endParaRPr lang="en-GB" dirty="0">
            <a:solidFill>
              <a:schemeClr val="tx1"/>
            </a:solidFill>
          </a:endParaRPr>
        </a:p>
      </dgm:t>
    </dgm:pt>
    <dgm:pt modelId="{516D3DCF-4625-574E-895D-5CA53E8FFB61}" type="parTrans" cxnId="{6C5079F8-A6C8-504B-9BBD-BB852054178A}">
      <dgm:prSet/>
      <dgm:spPr/>
      <dgm:t>
        <a:bodyPr/>
        <a:lstStyle/>
        <a:p>
          <a:endParaRPr lang="en-GB"/>
        </a:p>
      </dgm:t>
    </dgm:pt>
    <dgm:pt modelId="{5E55F791-2D80-6744-AAA4-199832B931C0}" type="sibTrans" cxnId="{6C5079F8-A6C8-504B-9BBD-BB852054178A}">
      <dgm:prSet/>
      <dgm:spPr/>
      <dgm:t>
        <a:bodyPr/>
        <a:lstStyle/>
        <a:p>
          <a:endParaRPr lang="en-GB"/>
        </a:p>
      </dgm:t>
    </dgm:pt>
    <dgm:pt modelId="{ACA6706F-83FB-254E-8FE0-F1BF159998F1}">
      <dgm:prSet phldrT="[Text]"/>
      <dgm:spPr>
        <a:solidFill>
          <a:schemeClr val="accent5">
            <a:lumMod val="20000"/>
            <a:lumOff val="80000"/>
          </a:schemeClr>
        </a:solidFill>
      </dgm:spPr>
      <dgm:t>
        <a:bodyPr/>
        <a:lstStyle/>
        <a:p>
          <a:r>
            <a:rPr lang="en-GB">
              <a:solidFill>
                <a:schemeClr val="tx1"/>
              </a:solidFill>
            </a:rPr>
            <a:t>External Battery Testing</a:t>
          </a:r>
          <a:endParaRPr lang="en-GB" dirty="0">
            <a:solidFill>
              <a:schemeClr val="tx1"/>
            </a:solidFill>
          </a:endParaRPr>
        </a:p>
      </dgm:t>
    </dgm:pt>
    <dgm:pt modelId="{1D58CD5C-D8E7-E64A-9F5F-787B975F065E}" type="parTrans" cxnId="{1EC831B5-B507-3F4C-9C05-D9A1AF43F838}">
      <dgm:prSet/>
      <dgm:spPr/>
      <dgm:t>
        <a:bodyPr/>
        <a:lstStyle/>
        <a:p>
          <a:endParaRPr lang="en-GB"/>
        </a:p>
      </dgm:t>
    </dgm:pt>
    <dgm:pt modelId="{C798549F-E189-1946-9ABC-2B98007809C3}" type="sibTrans" cxnId="{1EC831B5-B507-3F4C-9C05-D9A1AF43F838}">
      <dgm:prSet/>
      <dgm:spPr/>
      <dgm:t>
        <a:bodyPr/>
        <a:lstStyle/>
        <a:p>
          <a:endParaRPr lang="en-GB"/>
        </a:p>
      </dgm:t>
    </dgm:pt>
    <dgm:pt modelId="{2E0A43A5-8D2E-2A49-BFC1-F8015E87F0D5}">
      <dgm:prSet phldrT="[Text]"/>
      <dgm:spPr>
        <a:solidFill>
          <a:schemeClr val="accent5">
            <a:lumMod val="40000"/>
            <a:lumOff val="60000"/>
          </a:schemeClr>
        </a:solidFill>
      </dgm:spPr>
      <dgm:t>
        <a:bodyPr/>
        <a:lstStyle/>
        <a:p>
          <a:r>
            <a:rPr lang="en-GB">
              <a:solidFill>
                <a:schemeClr val="tx1"/>
              </a:solidFill>
            </a:rPr>
            <a:t>Reproducibility Battery Testing</a:t>
          </a:r>
          <a:endParaRPr lang="en-GB" dirty="0">
            <a:solidFill>
              <a:schemeClr val="tx1"/>
            </a:solidFill>
          </a:endParaRPr>
        </a:p>
      </dgm:t>
    </dgm:pt>
    <dgm:pt modelId="{6666D7C6-E203-A049-8643-5CBC78FF2BFD}" type="parTrans" cxnId="{C9594BE5-2D2C-9947-B68C-009EB48C7C1F}">
      <dgm:prSet/>
      <dgm:spPr/>
      <dgm:t>
        <a:bodyPr/>
        <a:lstStyle/>
        <a:p>
          <a:endParaRPr lang="en-GB"/>
        </a:p>
      </dgm:t>
    </dgm:pt>
    <dgm:pt modelId="{B683BEB2-2F65-524A-8012-9A21BFF70A2C}" type="sibTrans" cxnId="{C9594BE5-2D2C-9947-B68C-009EB48C7C1F}">
      <dgm:prSet/>
      <dgm:spPr/>
      <dgm:t>
        <a:bodyPr/>
        <a:lstStyle/>
        <a:p>
          <a:endParaRPr lang="en-GB"/>
        </a:p>
      </dgm:t>
    </dgm:pt>
    <dgm:pt modelId="{128CDEC8-2B4D-1845-B3D0-11D4221AB4A9}" type="pres">
      <dgm:prSet presAssocID="{2E5C565F-4EF0-8A4B-A001-0D4EA58DCF5A}" presName="cycle" presStyleCnt="0">
        <dgm:presLayoutVars>
          <dgm:dir/>
          <dgm:resizeHandles val="exact"/>
        </dgm:presLayoutVars>
      </dgm:prSet>
      <dgm:spPr/>
    </dgm:pt>
    <dgm:pt modelId="{43908680-D718-C644-A181-C346E06E8B64}" type="pres">
      <dgm:prSet presAssocID="{885623E6-3467-F945-AB6D-79CB1534DD58}" presName="node" presStyleLbl="node1" presStyleIdx="0" presStyleCnt="5">
        <dgm:presLayoutVars>
          <dgm:bulletEnabled val="1"/>
        </dgm:presLayoutVars>
      </dgm:prSet>
      <dgm:spPr/>
    </dgm:pt>
    <dgm:pt modelId="{5FF9AE57-039F-5746-A8BF-AEA2B10DC18B}" type="pres">
      <dgm:prSet presAssocID="{C4F4C4C1-CDF5-734D-BC27-0F7BB13D349E}" presName="sibTrans" presStyleLbl="sibTrans2D1" presStyleIdx="0" presStyleCnt="5"/>
      <dgm:spPr/>
    </dgm:pt>
    <dgm:pt modelId="{BD2736D3-DA8A-0149-BD6D-25D8D09F0AEA}" type="pres">
      <dgm:prSet presAssocID="{C4F4C4C1-CDF5-734D-BC27-0F7BB13D349E}" presName="connectorText" presStyleLbl="sibTrans2D1" presStyleIdx="0" presStyleCnt="5"/>
      <dgm:spPr/>
    </dgm:pt>
    <dgm:pt modelId="{990A48C7-094A-534E-84DE-041E85D82F39}" type="pres">
      <dgm:prSet presAssocID="{986DCC29-B9B3-6D46-A76F-9364BB7787F9}" presName="node" presStyleLbl="node1" presStyleIdx="1" presStyleCnt="5">
        <dgm:presLayoutVars>
          <dgm:bulletEnabled val="1"/>
        </dgm:presLayoutVars>
      </dgm:prSet>
      <dgm:spPr/>
    </dgm:pt>
    <dgm:pt modelId="{EDEDE308-4138-E44A-AB40-26554BE8436C}" type="pres">
      <dgm:prSet presAssocID="{7F94C425-E429-4343-8008-6ECF953C26B7}" presName="sibTrans" presStyleLbl="sibTrans2D1" presStyleIdx="1" presStyleCnt="5"/>
      <dgm:spPr/>
    </dgm:pt>
    <dgm:pt modelId="{904D0EA6-AF43-8448-A6A3-94F2E5748524}" type="pres">
      <dgm:prSet presAssocID="{7F94C425-E429-4343-8008-6ECF953C26B7}" presName="connectorText" presStyleLbl="sibTrans2D1" presStyleIdx="1" presStyleCnt="5"/>
      <dgm:spPr/>
    </dgm:pt>
    <dgm:pt modelId="{0B18AC92-08A7-9E45-8F44-6BED7072C99F}" type="pres">
      <dgm:prSet presAssocID="{93B55C9E-419E-A34E-89DD-7B35F218E24E}" presName="node" presStyleLbl="node1" presStyleIdx="2" presStyleCnt="5">
        <dgm:presLayoutVars>
          <dgm:bulletEnabled val="1"/>
        </dgm:presLayoutVars>
      </dgm:prSet>
      <dgm:spPr/>
    </dgm:pt>
    <dgm:pt modelId="{AFF8F484-524A-814C-832E-2A49A303F7D0}" type="pres">
      <dgm:prSet presAssocID="{5E55F791-2D80-6744-AAA4-199832B931C0}" presName="sibTrans" presStyleLbl="sibTrans2D1" presStyleIdx="2" presStyleCnt="5"/>
      <dgm:spPr/>
    </dgm:pt>
    <dgm:pt modelId="{2EF7A8E7-BAB2-1143-8A01-1FB8C3435123}" type="pres">
      <dgm:prSet presAssocID="{5E55F791-2D80-6744-AAA4-199832B931C0}" presName="connectorText" presStyleLbl="sibTrans2D1" presStyleIdx="2" presStyleCnt="5"/>
      <dgm:spPr/>
    </dgm:pt>
    <dgm:pt modelId="{5649E58B-EE05-1049-ACF3-5B2ABFD49F19}" type="pres">
      <dgm:prSet presAssocID="{ACA6706F-83FB-254E-8FE0-F1BF159998F1}" presName="node" presStyleLbl="node1" presStyleIdx="3" presStyleCnt="5">
        <dgm:presLayoutVars>
          <dgm:bulletEnabled val="1"/>
        </dgm:presLayoutVars>
      </dgm:prSet>
      <dgm:spPr/>
    </dgm:pt>
    <dgm:pt modelId="{550B35DE-3F73-1547-9A25-6E5F1ACF5699}" type="pres">
      <dgm:prSet presAssocID="{C798549F-E189-1946-9ABC-2B98007809C3}" presName="sibTrans" presStyleLbl="sibTrans2D1" presStyleIdx="3" presStyleCnt="5"/>
      <dgm:spPr/>
    </dgm:pt>
    <dgm:pt modelId="{B2EEF6D5-862F-8449-812B-185D479942FB}" type="pres">
      <dgm:prSet presAssocID="{C798549F-E189-1946-9ABC-2B98007809C3}" presName="connectorText" presStyleLbl="sibTrans2D1" presStyleIdx="3" presStyleCnt="5"/>
      <dgm:spPr/>
    </dgm:pt>
    <dgm:pt modelId="{4C9CDD8D-9FE5-7E41-81E3-D041D9D400AE}" type="pres">
      <dgm:prSet presAssocID="{2E0A43A5-8D2E-2A49-BFC1-F8015E87F0D5}" presName="node" presStyleLbl="node1" presStyleIdx="4" presStyleCnt="5">
        <dgm:presLayoutVars>
          <dgm:bulletEnabled val="1"/>
        </dgm:presLayoutVars>
      </dgm:prSet>
      <dgm:spPr/>
    </dgm:pt>
    <dgm:pt modelId="{C31A3022-A964-F249-B772-90FC99F5E92B}" type="pres">
      <dgm:prSet presAssocID="{B683BEB2-2F65-524A-8012-9A21BFF70A2C}" presName="sibTrans" presStyleLbl="sibTrans2D1" presStyleIdx="4" presStyleCnt="5"/>
      <dgm:spPr/>
    </dgm:pt>
    <dgm:pt modelId="{808C5145-F109-A84B-97B2-E0471A911A5D}" type="pres">
      <dgm:prSet presAssocID="{B683BEB2-2F65-524A-8012-9A21BFF70A2C}" presName="connectorText" presStyleLbl="sibTrans2D1" presStyleIdx="4" presStyleCnt="5"/>
      <dgm:spPr/>
    </dgm:pt>
  </dgm:ptLst>
  <dgm:cxnLst>
    <dgm:cxn modelId="{998E2B03-BF3A-CE42-A1E9-0AFF9E82F438}" type="presOf" srcId="{986DCC29-B9B3-6D46-A76F-9364BB7787F9}" destId="{990A48C7-094A-534E-84DE-041E85D82F39}" srcOrd="0" destOrd="0" presId="urn:microsoft.com/office/officeart/2005/8/layout/cycle2"/>
    <dgm:cxn modelId="{BC584628-AEEC-CD4F-9CBA-6DD0A83457F0}" srcId="{2E5C565F-4EF0-8A4B-A001-0D4EA58DCF5A}" destId="{986DCC29-B9B3-6D46-A76F-9364BB7787F9}" srcOrd="1" destOrd="0" parTransId="{1E4B4A8E-10CB-F047-B5E4-BB7CEADCE816}" sibTransId="{7F94C425-E429-4343-8008-6ECF953C26B7}"/>
    <dgm:cxn modelId="{C41E712D-DBD6-1642-818E-739B66C11417}" type="presOf" srcId="{B683BEB2-2F65-524A-8012-9A21BFF70A2C}" destId="{C31A3022-A964-F249-B772-90FC99F5E92B}" srcOrd="0" destOrd="0" presId="urn:microsoft.com/office/officeart/2005/8/layout/cycle2"/>
    <dgm:cxn modelId="{5B69183B-4AE3-8649-BD33-D4B21BBAB6CA}" type="presOf" srcId="{7F94C425-E429-4343-8008-6ECF953C26B7}" destId="{904D0EA6-AF43-8448-A6A3-94F2E5748524}" srcOrd="1" destOrd="0" presId="urn:microsoft.com/office/officeart/2005/8/layout/cycle2"/>
    <dgm:cxn modelId="{F2AD9740-F20E-3C41-B4C9-AEABD0257C1D}" type="presOf" srcId="{C798549F-E189-1946-9ABC-2B98007809C3}" destId="{550B35DE-3F73-1547-9A25-6E5F1ACF5699}" srcOrd="0" destOrd="0" presId="urn:microsoft.com/office/officeart/2005/8/layout/cycle2"/>
    <dgm:cxn modelId="{C2DBD25D-B77E-464E-A393-EE4AFCE84258}" type="presOf" srcId="{2E5C565F-4EF0-8A4B-A001-0D4EA58DCF5A}" destId="{128CDEC8-2B4D-1845-B3D0-11D4221AB4A9}" srcOrd="0" destOrd="0" presId="urn:microsoft.com/office/officeart/2005/8/layout/cycle2"/>
    <dgm:cxn modelId="{F80E4861-ED07-8842-9663-3D3B0CC00BF2}" type="presOf" srcId="{C798549F-E189-1946-9ABC-2B98007809C3}" destId="{B2EEF6D5-862F-8449-812B-185D479942FB}" srcOrd="1" destOrd="0" presId="urn:microsoft.com/office/officeart/2005/8/layout/cycle2"/>
    <dgm:cxn modelId="{6FB12C74-2ADB-9449-BA83-C730C2954786}" type="presOf" srcId="{B683BEB2-2F65-524A-8012-9A21BFF70A2C}" destId="{808C5145-F109-A84B-97B2-E0471A911A5D}" srcOrd="1" destOrd="0" presId="urn:microsoft.com/office/officeart/2005/8/layout/cycle2"/>
    <dgm:cxn modelId="{54E9F798-E688-2A4F-926E-5AB658C2AEEB}" type="presOf" srcId="{885623E6-3467-F945-AB6D-79CB1534DD58}" destId="{43908680-D718-C644-A181-C346E06E8B64}" srcOrd="0" destOrd="0" presId="urn:microsoft.com/office/officeart/2005/8/layout/cycle2"/>
    <dgm:cxn modelId="{F74758A8-60DB-1C4E-81D8-8A04309782EB}" type="presOf" srcId="{2E0A43A5-8D2E-2A49-BFC1-F8015E87F0D5}" destId="{4C9CDD8D-9FE5-7E41-81E3-D041D9D400AE}" srcOrd="0" destOrd="0" presId="urn:microsoft.com/office/officeart/2005/8/layout/cycle2"/>
    <dgm:cxn modelId="{1EC831B5-B507-3F4C-9C05-D9A1AF43F838}" srcId="{2E5C565F-4EF0-8A4B-A001-0D4EA58DCF5A}" destId="{ACA6706F-83FB-254E-8FE0-F1BF159998F1}" srcOrd="3" destOrd="0" parTransId="{1D58CD5C-D8E7-E64A-9F5F-787B975F065E}" sibTransId="{C798549F-E189-1946-9ABC-2B98007809C3}"/>
    <dgm:cxn modelId="{CDC88EC5-6DF5-B54C-A629-6BC28F7B1D9A}" type="presOf" srcId="{7F94C425-E429-4343-8008-6ECF953C26B7}" destId="{EDEDE308-4138-E44A-AB40-26554BE8436C}" srcOrd="0" destOrd="0" presId="urn:microsoft.com/office/officeart/2005/8/layout/cycle2"/>
    <dgm:cxn modelId="{169E9FCF-8109-9942-8F3B-F52C5CF8A280}" type="presOf" srcId="{93B55C9E-419E-A34E-89DD-7B35F218E24E}" destId="{0B18AC92-08A7-9E45-8F44-6BED7072C99F}" srcOrd="0" destOrd="0" presId="urn:microsoft.com/office/officeart/2005/8/layout/cycle2"/>
    <dgm:cxn modelId="{99E24FD2-EC97-6B46-B6EB-4DA5B425D177}" type="presOf" srcId="{C4F4C4C1-CDF5-734D-BC27-0F7BB13D349E}" destId="{5FF9AE57-039F-5746-A8BF-AEA2B10DC18B}" srcOrd="0" destOrd="0" presId="urn:microsoft.com/office/officeart/2005/8/layout/cycle2"/>
    <dgm:cxn modelId="{C9594BE5-2D2C-9947-B68C-009EB48C7C1F}" srcId="{2E5C565F-4EF0-8A4B-A001-0D4EA58DCF5A}" destId="{2E0A43A5-8D2E-2A49-BFC1-F8015E87F0D5}" srcOrd="4" destOrd="0" parTransId="{6666D7C6-E203-A049-8643-5CBC78FF2BFD}" sibTransId="{B683BEB2-2F65-524A-8012-9A21BFF70A2C}"/>
    <dgm:cxn modelId="{95CA5BE8-4F0A-D541-8485-6BC7AA1613E2}" type="presOf" srcId="{C4F4C4C1-CDF5-734D-BC27-0F7BB13D349E}" destId="{BD2736D3-DA8A-0149-BD6D-25D8D09F0AEA}" srcOrd="1" destOrd="0" presId="urn:microsoft.com/office/officeart/2005/8/layout/cycle2"/>
    <dgm:cxn modelId="{CC9567F1-2DEC-0749-B7CC-7BEF3EE18FEE}" type="presOf" srcId="{5E55F791-2D80-6744-AAA4-199832B931C0}" destId="{2EF7A8E7-BAB2-1143-8A01-1FB8C3435123}" srcOrd="1" destOrd="0" presId="urn:microsoft.com/office/officeart/2005/8/layout/cycle2"/>
    <dgm:cxn modelId="{3E7356F2-672D-6848-95D2-92BBF4C9678E}" type="presOf" srcId="{ACA6706F-83FB-254E-8FE0-F1BF159998F1}" destId="{5649E58B-EE05-1049-ACF3-5B2ABFD49F19}" srcOrd="0" destOrd="0" presId="urn:microsoft.com/office/officeart/2005/8/layout/cycle2"/>
    <dgm:cxn modelId="{F53448F3-1BFD-7946-8C1A-84B7559F85A6}" type="presOf" srcId="{5E55F791-2D80-6744-AAA4-199832B931C0}" destId="{AFF8F484-524A-814C-832E-2A49A303F7D0}" srcOrd="0" destOrd="0" presId="urn:microsoft.com/office/officeart/2005/8/layout/cycle2"/>
    <dgm:cxn modelId="{6C5079F8-A6C8-504B-9BBD-BB852054178A}" srcId="{2E5C565F-4EF0-8A4B-A001-0D4EA58DCF5A}" destId="{93B55C9E-419E-A34E-89DD-7B35F218E24E}" srcOrd="2" destOrd="0" parTransId="{516D3DCF-4625-574E-895D-5CA53E8FFB61}" sibTransId="{5E55F791-2D80-6744-AAA4-199832B931C0}"/>
    <dgm:cxn modelId="{4E4991FF-3055-FD4E-AB5F-EBCB120CF4C6}" srcId="{2E5C565F-4EF0-8A4B-A001-0D4EA58DCF5A}" destId="{885623E6-3467-F945-AB6D-79CB1534DD58}" srcOrd="0" destOrd="0" parTransId="{F6B3E31A-52A6-234E-A740-903FB42F7030}" sibTransId="{C4F4C4C1-CDF5-734D-BC27-0F7BB13D349E}"/>
    <dgm:cxn modelId="{DBDF09C1-3CCA-B94E-B623-F34DFD7F5219}" type="presParOf" srcId="{128CDEC8-2B4D-1845-B3D0-11D4221AB4A9}" destId="{43908680-D718-C644-A181-C346E06E8B64}" srcOrd="0" destOrd="0" presId="urn:microsoft.com/office/officeart/2005/8/layout/cycle2"/>
    <dgm:cxn modelId="{A8C7D5A5-92FF-CD4F-A66B-4DEF21FBD3C6}" type="presParOf" srcId="{128CDEC8-2B4D-1845-B3D0-11D4221AB4A9}" destId="{5FF9AE57-039F-5746-A8BF-AEA2B10DC18B}" srcOrd="1" destOrd="0" presId="urn:microsoft.com/office/officeart/2005/8/layout/cycle2"/>
    <dgm:cxn modelId="{334D2ED4-B44D-AF4A-AADD-EB9B02F442F8}" type="presParOf" srcId="{5FF9AE57-039F-5746-A8BF-AEA2B10DC18B}" destId="{BD2736D3-DA8A-0149-BD6D-25D8D09F0AEA}" srcOrd="0" destOrd="0" presId="urn:microsoft.com/office/officeart/2005/8/layout/cycle2"/>
    <dgm:cxn modelId="{CC31E154-CF80-7D40-9FB7-57F63FF83276}" type="presParOf" srcId="{128CDEC8-2B4D-1845-B3D0-11D4221AB4A9}" destId="{990A48C7-094A-534E-84DE-041E85D82F39}" srcOrd="2" destOrd="0" presId="urn:microsoft.com/office/officeart/2005/8/layout/cycle2"/>
    <dgm:cxn modelId="{46E1A72E-D49E-9A47-8CA1-8F07AA948140}" type="presParOf" srcId="{128CDEC8-2B4D-1845-B3D0-11D4221AB4A9}" destId="{EDEDE308-4138-E44A-AB40-26554BE8436C}" srcOrd="3" destOrd="0" presId="urn:microsoft.com/office/officeart/2005/8/layout/cycle2"/>
    <dgm:cxn modelId="{470B4ECD-7145-B14B-8579-9A7626A57A51}" type="presParOf" srcId="{EDEDE308-4138-E44A-AB40-26554BE8436C}" destId="{904D0EA6-AF43-8448-A6A3-94F2E5748524}" srcOrd="0" destOrd="0" presId="urn:microsoft.com/office/officeart/2005/8/layout/cycle2"/>
    <dgm:cxn modelId="{9588919A-E0A3-9841-90E7-CA1AD9D2A08C}" type="presParOf" srcId="{128CDEC8-2B4D-1845-B3D0-11D4221AB4A9}" destId="{0B18AC92-08A7-9E45-8F44-6BED7072C99F}" srcOrd="4" destOrd="0" presId="urn:microsoft.com/office/officeart/2005/8/layout/cycle2"/>
    <dgm:cxn modelId="{5ADD7DC3-7955-8049-8142-6F1F36322345}" type="presParOf" srcId="{128CDEC8-2B4D-1845-B3D0-11D4221AB4A9}" destId="{AFF8F484-524A-814C-832E-2A49A303F7D0}" srcOrd="5" destOrd="0" presId="urn:microsoft.com/office/officeart/2005/8/layout/cycle2"/>
    <dgm:cxn modelId="{4268A945-EDA0-FB4F-81AF-3A989E20F325}" type="presParOf" srcId="{AFF8F484-524A-814C-832E-2A49A303F7D0}" destId="{2EF7A8E7-BAB2-1143-8A01-1FB8C3435123}" srcOrd="0" destOrd="0" presId="urn:microsoft.com/office/officeart/2005/8/layout/cycle2"/>
    <dgm:cxn modelId="{4B3D63C0-DD40-F240-ACCD-BA7C3C9A5025}" type="presParOf" srcId="{128CDEC8-2B4D-1845-B3D0-11D4221AB4A9}" destId="{5649E58B-EE05-1049-ACF3-5B2ABFD49F19}" srcOrd="6" destOrd="0" presId="urn:microsoft.com/office/officeart/2005/8/layout/cycle2"/>
    <dgm:cxn modelId="{9A60127B-66C9-EA47-AD05-FF7BD29D5133}" type="presParOf" srcId="{128CDEC8-2B4D-1845-B3D0-11D4221AB4A9}" destId="{550B35DE-3F73-1547-9A25-6E5F1ACF5699}" srcOrd="7" destOrd="0" presId="urn:microsoft.com/office/officeart/2005/8/layout/cycle2"/>
    <dgm:cxn modelId="{B55F2461-A142-EF45-88DD-192A0991A707}" type="presParOf" srcId="{550B35DE-3F73-1547-9A25-6E5F1ACF5699}" destId="{B2EEF6D5-862F-8449-812B-185D479942FB}" srcOrd="0" destOrd="0" presId="urn:microsoft.com/office/officeart/2005/8/layout/cycle2"/>
    <dgm:cxn modelId="{5C77EDF3-C0A1-644E-9DC5-D8B54B734BC1}" type="presParOf" srcId="{128CDEC8-2B4D-1845-B3D0-11D4221AB4A9}" destId="{4C9CDD8D-9FE5-7E41-81E3-D041D9D400AE}" srcOrd="8" destOrd="0" presId="urn:microsoft.com/office/officeart/2005/8/layout/cycle2"/>
    <dgm:cxn modelId="{25E4A266-5067-174E-8DC0-9AA7440168B1}" type="presParOf" srcId="{128CDEC8-2B4D-1845-B3D0-11D4221AB4A9}" destId="{C31A3022-A964-F249-B772-90FC99F5E92B}" srcOrd="9" destOrd="0" presId="urn:microsoft.com/office/officeart/2005/8/layout/cycle2"/>
    <dgm:cxn modelId="{C2141D0A-EFFB-BD40-8C47-E18D06D395DE}" type="presParOf" srcId="{C31A3022-A964-F249-B772-90FC99F5E92B}" destId="{808C5145-F109-A84B-97B2-E0471A911A5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08680-D718-C644-A181-C346E06E8B64}">
      <dsp:nvSpPr>
        <dsp:cNvPr id="0" name=""/>
        <dsp:cNvSpPr/>
      </dsp:nvSpPr>
      <dsp:spPr>
        <a:xfrm>
          <a:off x="2656085" y="1106"/>
          <a:ext cx="1364310" cy="1364310"/>
        </a:xfrm>
        <a:prstGeom prst="ellipse">
          <a:avLst/>
        </a:prstGeom>
        <a:solidFill>
          <a:srgbClr val="C6F8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Workshop </a:t>
          </a:r>
          <a:endParaRPr lang="en-GB" sz="1200" kern="1200" dirty="0">
            <a:solidFill>
              <a:schemeClr val="tx1"/>
            </a:solidFill>
          </a:endParaRPr>
        </a:p>
      </dsp:txBody>
      <dsp:txXfrm>
        <a:off x="2855884" y="200905"/>
        <a:ext cx="964712" cy="964712"/>
      </dsp:txXfrm>
    </dsp:sp>
    <dsp:sp modelId="{5FF9AE57-039F-5746-A8BF-AEA2B10DC18B}">
      <dsp:nvSpPr>
        <dsp:cNvPr id="0" name=""/>
        <dsp:cNvSpPr/>
      </dsp:nvSpPr>
      <dsp:spPr>
        <a:xfrm rot="2160000">
          <a:off x="3977193" y="1048885"/>
          <a:ext cx="362330" cy="4604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987573" y="1109030"/>
        <a:ext cx="253631" cy="276272"/>
      </dsp:txXfrm>
    </dsp:sp>
    <dsp:sp modelId="{990A48C7-094A-534E-84DE-041E85D82F39}">
      <dsp:nvSpPr>
        <dsp:cNvPr id="0" name=""/>
        <dsp:cNvSpPr/>
      </dsp:nvSpPr>
      <dsp:spPr>
        <a:xfrm>
          <a:off x="4312914" y="1204863"/>
          <a:ext cx="1364310" cy="1364310"/>
        </a:xfrm>
        <a:prstGeom prst="ellips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Battery Manufacture </a:t>
          </a:r>
          <a:endParaRPr lang="en-GB" sz="1200" kern="1200" dirty="0">
            <a:solidFill>
              <a:schemeClr val="tx1"/>
            </a:solidFill>
          </a:endParaRPr>
        </a:p>
      </dsp:txBody>
      <dsp:txXfrm>
        <a:off x="4512713" y="1404662"/>
        <a:ext cx="964712" cy="964712"/>
      </dsp:txXfrm>
    </dsp:sp>
    <dsp:sp modelId="{EDEDE308-4138-E44A-AB40-26554BE8436C}">
      <dsp:nvSpPr>
        <dsp:cNvPr id="0" name=""/>
        <dsp:cNvSpPr/>
      </dsp:nvSpPr>
      <dsp:spPr>
        <a:xfrm rot="6480000">
          <a:off x="4500646" y="2620898"/>
          <a:ext cx="362330" cy="4604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4571790" y="2661300"/>
        <a:ext cx="253631" cy="276272"/>
      </dsp:txXfrm>
    </dsp:sp>
    <dsp:sp modelId="{0B18AC92-08A7-9E45-8F44-6BED7072C99F}">
      <dsp:nvSpPr>
        <dsp:cNvPr id="0" name=""/>
        <dsp:cNvSpPr/>
      </dsp:nvSpPr>
      <dsp:spPr>
        <a:xfrm>
          <a:off x="3680062" y="3152583"/>
          <a:ext cx="1364310" cy="1364310"/>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Internal Battery Tests </a:t>
          </a:r>
          <a:endParaRPr lang="en-GB" sz="1200" kern="1200" dirty="0">
            <a:solidFill>
              <a:schemeClr val="tx1"/>
            </a:solidFill>
          </a:endParaRPr>
        </a:p>
      </dsp:txBody>
      <dsp:txXfrm>
        <a:off x="3879861" y="3352382"/>
        <a:ext cx="964712" cy="964712"/>
      </dsp:txXfrm>
    </dsp:sp>
    <dsp:sp modelId="{AFF8F484-524A-814C-832E-2A49A303F7D0}">
      <dsp:nvSpPr>
        <dsp:cNvPr id="0" name=""/>
        <dsp:cNvSpPr/>
      </dsp:nvSpPr>
      <dsp:spPr>
        <a:xfrm rot="10800000">
          <a:off x="3167329" y="3604510"/>
          <a:ext cx="362330" cy="4604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3276028" y="3696601"/>
        <a:ext cx="253631" cy="276272"/>
      </dsp:txXfrm>
    </dsp:sp>
    <dsp:sp modelId="{5649E58B-EE05-1049-ACF3-5B2ABFD49F19}">
      <dsp:nvSpPr>
        <dsp:cNvPr id="0" name=""/>
        <dsp:cNvSpPr/>
      </dsp:nvSpPr>
      <dsp:spPr>
        <a:xfrm>
          <a:off x="1632108" y="3152583"/>
          <a:ext cx="1364310" cy="1364310"/>
        </a:xfrm>
        <a:prstGeom prst="ellips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External Battery Testing</a:t>
          </a:r>
          <a:endParaRPr lang="en-GB" sz="1200" kern="1200" dirty="0">
            <a:solidFill>
              <a:schemeClr val="tx1"/>
            </a:solidFill>
          </a:endParaRPr>
        </a:p>
      </dsp:txBody>
      <dsp:txXfrm>
        <a:off x="1831907" y="3352382"/>
        <a:ext cx="964712" cy="964712"/>
      </dsp:txXfrm>
    </dsp:sp>
    <dsp:sp modelId="{550B35DE-3F73-1547-9A25-6E5F1ACF5699}">
      <dsp:nvSpPr>
        <dsp:cNvPr id="0" name=""/>
        <dsp:cNvSpPr/>
      </dsp:nvSpPr>
      <dsp:spPr>
        <a:xfrm rot="15120000">
          <a:off x="1819840" y="2640403"/>
          <a:ext cx="362330" cy="4604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1890984" y="2784183"/>
        <a:ext cx="253631" cy="276272"/>
      </dsp:txXfrm>
    </dsp:sp>
    <dsp:sp modelId="{4C9CDD8D-9FE5-7E41-81E3-D041D9D400AE}">
      <dsp:nvSpPr>
        <dsp:cNvPr id="0" name=""/>
        <dsp:cNvSpPr/>
      </dsp:nvSpPr>
      <dsp:spPr>
        <a:xfrm>
          <a:off x="999256" y="1204863"/>
          <a:ext cx="1364310" cy="1364310"/>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tx1"/>
              </a:solidFill>
            </a:rPr>
            <a:t>Reproducibility Battery Testing</a:t>
          </a:r>
          <a:endParaRPr lang="en-GB" sz="1200" kern="1200" dirty="0">
            <a:solidFill>
              <a:schemeClr val="tx1"/>
            </a:solidFill>
          </a:endParaRPr>
        </a:p>
      </dsp:txBody>
      <dsp:txXfrm>
        <a:off x="1199055" y="1404662"/>
        <a:ext cx="964712" cy="964712"/>
      </dsp:txXfrm>
    </dsp:sp>
    <dsp:sp modelId="{C31A3022-A964-F249-B772-90FC99F5E92B}">
      <dsp:nvSpPr>
        <dsp:cNvPr id="0" name=""/>
        <dsp:cNvSpPr/>
      </dsp:nvSpPr>
      <dsp:spPr>
        <a:xfrm rot="19440000">
          <a:off x="2320364" y="1060940"/>
          <a:ext cx="362330" cy="4604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330744" y="1184977"/>
        <a:ext cx="253631" cy="2762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D84CA-1503-4258-9507-AC0AB0100E32}" type="datetimeFigureOut">
              <a:rPr lang="en-GB" smtClean="0"/>
              <a:t>12/09/2023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9020F-B941-403E-ABBF-F241AD6B66C8}" type="slidenum">
              <a:rPr lang="en-GB" smtClean="0"/>
              <a:t>‹#›</a:t>
            </a:fld>
            <a:endParaRPr lang="en-GB"/>
          </a:p>
        </p:txBody>
      </p:sp>
    </p:spTree>
    <p:extLst>
      <p:ext uri="{BB962C8B-B14F-4D97-AF65-F5344CB8AC3E}">
        <p14:creationId xmlns:p14="http://schemas.microsoft.com/office/powerpoint/2010/main" val="408980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3.safelinks.protection.outlook.com/?url=https%3A%2F%2Fwww.iec.ch%2Fglobal-impact-fund&amp;data=05%7C01%7Cmatthew.doherty%40iec.ch%7C48d8f57c116a4b8a41f408db058a2adb%7Ca7637f093d864148997bedcd40bee856%7C0%7C0%7C638109863263656364%7CUnknown%7CTWFpbGZsb3d8eyJWIjoiMC4wLjAwMDAiLCJQIjoiV2luMzIiLCJBTiI6Ik1haWwiLCJXVCI6Mn0%3D%7C3000%7C%7C%7C&amp;sdata=gKHS46RsZcGliiO%2FnZgB8Ze98aFLHN04xZ%2Ftp%2B%2FZPUE%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ec.ch/blog/transforming-old-batteries-new-resources-afric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kern="1200" dirty="0">
                <a:solidFill>
                  <a:schemeClr val="tx1"/>
                </a:solidFill>
                <a:effectLst/>
                <a:latin typeface="Arial" panose="020B0604020202020204" pitchFamily="34" charset="0"/>
                <a:ea typeface="Calibri" panose="020F0502020204030204" pitchFamily="34" charset="0"/>
                <a:cs typeface="+mn-cs"/>
              </a:rPr>
              <a:t>The </a:t>
            </a:r>
            <a:r>
              <a:rPr lang="en-GB" sz="1800" kern="1200" dirty="0">
                <a:solidFill>
                  <a:schemeClr val="tx1"/>
                </a:solidFill>
                <a:effectLst/>
                <a:latin typeface="Arial"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IEC Global Impact Fund</a:t>
            </a:r>
            <a:r>
              <a:rPr lang="en-GB" sz="1800" kern="1200" dirty="0">
                <a:solidFill>
                  <a:schemeClr val="tx1"/>
                </a:solidFill>
                <a:effectLst/>
                <a:latin typeface="Arial" panose="020B0604020202020204" pitchFamily="34" charset="0"/>
                <a:ea typeface="Calibri" panose="020F0502020204030204" pitchFamily="34" charset="0"/>
                <a:cs typeface="+mn-cs"/>
              </a:rPr>
              <a:t> </a:t>
            </a:r>
            <a:r>
              <a:rPr lang="en-US" sz="1800" kern="1200" dirty="0">
                <a:solidFill>
                  <a:schemeClr val="tx1"/>
                </a:solidFill>
                <a:effectLst/>
                <a:latin typeface="Arial" panose="020B0604020202020204" pitchFamily="34" charset="0"/>
                <a:ea typeface="Calibri" panose="020F0502020204030204" pitchFamily="34" charset="0"/>
                <a:cs typeface="+mn-cs"/>
              </a:rPr>
              <a:t> continues to take shape in advancing the IEC vision of </a:t>
            </a:r>
            <a:r>
              <a:rPr lang="en-GB" sz="1800" kern="1200" dirty="0">
                <a:solidFill>
                  <a:schemeClr val="tx1"/>
                </a:solidFill>
                <a:effectLst/>
                <a:latin typeface="Arial" panose="020B0604020202020204" pitchFamily="34" charset="0"/>
                <a:ea typeface="Calibri" panose="020F0502020204030204" pitchFamily="34" charset="0"/>
                <a:cs typeface="+mn-cs"/>
              </a:rPr>
              <a:t>“a safer and more efficient world” and demonstrates </a:t>
            </a:r>
            <a:r>
              <a:rPr lang="en-US" sz="1800" kern="1200" dirty="0">
                <a:solidFill>
                  <a:schemeClr val="tx1"/>
                </a:solidFill>
                <a:effectLst/>
                <a:latin typeface="Arial" panose="020B0604020202020204" pitchFamily="34" charset="0"/>
                <a:ea typeface="Calibri" panose="020F0502020204030204" pitchFamily="34" charset="0"/>
                <a:cs typeface="+mn-cs"/>
              </a:rPr>
              <a:t>the catalytic impact</a:t>
            </a:r>
            <a:r>
              <a:rPr lang="en-GB" sz="1800" kern="1200" dirty="0">
                <a:solidFill>
                  <a:schemeClr val="tx1"/>
                </a:solidFill>
                <a:effectLst/>
                <a:latin typeface="Arial" panose="020B0604020202020204" pitchFamily="34" charset="0"/>
                <a:ea typeface="Calibri" panose="020F0502020204030204" pitchFamily="34" charset="0"/>
                <a:cs typeface="+mn-cs"/>
              </a:rPr>
              <a:t> of international standards and conformity assessment systems in addressing </a:t>
            </a:r>
            <a:r>
              <a:rPr lang="en-US" sz="1800" kern="1200" dirty="0">
                <a:solidFill>
                  <a:schemeClr val="tx1"/>
                </a:solidFill>
                <a:effectLst/>
                <a:latin typeface="Arial" panose="020B0604020202020204" pitchFamily="34" charset="0"/>
                <a:ea typeface="Calibri" panose="020F0502020204030204" pitchFamily="34" charset="0"/>
                <a:cs typeface="+mn-cs"/>
              </a:rPr>
              <a:t>many of today’s </a:t>
            </a:r>
            <a:r>
              <a:rPr lang="en-GB" sz="1800" kern="1200" dirty="0">
                <a:solidFill>
                  <a:schemeClr val="tx1"/>
                </a:solidFill>
                <a:effectLst/>
                <a:latin typeface="Arial" panose="020B0604020202020204" pitchFamily="34" charset="0"/>
                <a:ea typeface="Calibri" panose="020F0502020204030204" pitchFamily="34" charset="0"/>
                <a:cs typeface="+mn-cs"/>
              </a:rPr>
              <a:t>social, economic and environmental challenges and in ensuring that technology has a positive impact </a:t>
            </a:r>
            <a:r>
              <a:rPr lang="en-GB" sz="1800" dirty="0">
                <a:effectLst/>
                <a:latin typeface="Arial" panose="020B0604020202020204" pitchFamily="34" charset="0"/>
                <a:ea typeface="Calibri" panose="020F0502020204030204" pitchFamily="34" charset="0"/>
              </a:rPr>
              <a:t>on society. </a:t>
            </a:r>
          </a:p>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rPr>
              <a:t>As a reflection of this commitment, the IEC launched the fund through a three-year annual contribution of 1% of </a:t>
            </a:r>
            <a:r>
              <a:rPr lang="en-US" sz="1800" dirty="0">
                <a:effectLst/>
                <a:latin typeface="Arial" panose="020B0604020202020204" pitchFamily="34" charset="0"/>
                <a:ea typeface="Calibri" panose="020F0502020204030204" pitchFamily="34" charset="0"/>
              </a:rPr>
              <a:t>its </a:t>
            </a:r>
            <a:r>
              <a:rPr lang="en-GB" sz="1800" dirty="0">
                <a:effectLst/>
                <a:latin typeface="Arial" panose="020B0604020202020204" pitchFamily="34" charset="0"/>
                <a:ea typeface="Calibri" panose="020F0502020204030204" pitchFamily="34" charset="0"/>
              </a:rPr>
              <a:t>capital &amp; reserves over the </a:t>
            </a:r>
            <a:r>
              <a:rPr lang="en-US" sz="1800" dirty="0">
                <a:effectLst/>
                <a:latin typeface="Arial" panose="020B0604020202020204" pitchFamily="34" charset="0"/>
                <a:ea typeface="Calibri" panose="020F0502020204030204" pitchFamily="34" charset="0"/>
              </a:rPr>
              <a:t>2023-2025</a:t>
            </a:r>
            <a:r>
              <a:rPr lang="en-GB" sz="1800" dirty="0">
                <a:effectLst/>
                <a:latin typeface="Arial" panose="020B0604020202020204" pitchFamily="34" charset="0"/>
                <a:ea typeface="Calibri" panose="020F0502020204030204" pitchFamily="34" charset="0"/>
              </a:rPr>
              <a:t> pilot phase. This </a:t>
            </a:r>
            <a:r>
              <a:rPr lang="en-US" sz="1800" dirty="0">
                <a:effectLst/>
                <a:latin typeface="Arial" panose="020B0604020202020204" pitchFamily="34" charset="0"/>
                <a:ea typeface="Calibri" panose="020F0502020204030204" pitchFamily="34" charset="0"/>
              </a:rPr>
              <a:t>seed funding is helping to build a global public-private partnership for radical collaboration and collective action aligned with the IEC’s values and mission. </a:t>
            </a:r>
            <a:endParaRPr lang="en-GB" dirty="0"/>
          </a:p>
        </p:txBody>
      </p:sp>
      <p:sp>
        <p:nvSpPr>
          <p:cNvPr id="4" name="Slide Number Placeholder 3"/>
          <p:cNvSpPr>
            <a:spLocks noGrp="1"/>
          </p:cNvSpPr>
          <p:nvPr>
            <p:ph type="sldNum" sz="quarter" idx="5"/>
          </p:nvPr>
        </p:nvSpPr>
        <p:spPr/>
        <p:txBody>
          <a:bodyPr/>
          <a:lstStyle/>
          <a:p>
            <a:fld id="{D6D9020F-B941-403E-ABBF-F241AD6B66C8}" type="slidenum">
              <a:rPr lang="en-GB" smtClean="0"/>
              <a:t>1</a:t>
            </a:fld>
            <a:endParaRPr lang="en-GB"/>
          </a:p>
        </p:txBody>
      </p:sp>
    </p:spTree>
    <p:extLst>
      <p:ext uri="{BB962C8B-B14F-4D97-AF65-F5344CB8AC3E}">
        <p14:creationId xmlns:p14="http://schemas.microsoft.com/office/powerpoint/2010/main" val="115771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   The start-up phase has involved establishing a governance, a small secretariat and a robust selection process for projects. </a:t>
            </a:r>
          </a:p>
          <a:p>
            <a:pPr marL="285750" indent="-285750">
              <a:buFont typeface="Arial" panose="020B0604020202020204" pitchFamily="34" charset="0"/>
              <a:buChar char="•"/>
            </a:pPr>
            <a:r>
              <a:rPr lang="en-CA" sz="1800" dirty="0">
                <a:effectLst/>
                <a:latin typeface="Arial" panose="020B0604020202020204" pitchFamily="34" charset="0"/>
                <a:ea typeface="Calibri" panose="020F0502020204030204" pitchFamily="34" charset="0"/>
              </a:rPr>
              <a:t>An important milestone was reached in June 2023 as the selection process for the </a:t>
            </a:r>
            <a:r>
              <a:rPr lang="en-CA"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first project</a:t>
            </a:r>
            <a:r>
              <a:rPr lang="en-CA" sz="1800" dirty="0">
                <a:effectLst/>
                <a:latin typeface="Arial" panose="020B0604020202020204" pitchFamily="34" charset="0"/>
                <a:ea typeface="Calibri" panose="020F0502020204030204" pitchFamily="34" charset="0"/>
              </a:rPr>
              <a:t> was completed successfully and the contract signed with an SME chosen to implement a project that will analyse testing, safety of battery packs and second life pack building to provide reliable quality data which can be utilised for recommendations for standards and conformity assessment on second life lithium-ion battery products. </a:t>
            </a:r>
            <a:endParaRPr lang="en-GB" dirty="0"/>
          </a:p>
        </p:txBody>
      </p:sp>
      <p:sp>
        <p:nvSpPr>
          <p:cNvPr id="4" name="Slide Number Placeholder 3"/>
          <p:cNvSpPr>
            <a:spLocks noGrp="1"/>
          </p:cNvSpPr>
          <p:nvPr>
            <p:ph type="sldNum" sz="quarter" idx="5"/>
          </p:nvPr>
        </p:nvSpPr>
        <p:spPr/>
        <p:txBody>
          <a:bodyPr/>
          <a:lstStyle/>
          <a:p>
            <a:fld id="{D6D9020F-B941-403E-ABBF-F241AD6B66C8}" type="slidenum">
              <a:rPr lang="en-GB" smtClean="0"/>
              <a:t>2</a:t>
            </a:fld>
            <a:endParaRPr lang="en-GB"/>
          </a:p>
        </p:txBody>
      </p:sp>
    </p:spTree>
    <p:extLst>
      <p:ext uri="{BB962C8B-B14F-4D97-AF65-F5344CB8AC3E}">
        <p14:creationId xmlns:p14="http://schemas.microsoft.com/office/powerpoint/2010/main" val="4262238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00" dirty="0" err="1">
                <a:effectLst/>
                <a:latin typeface="Arial" panose="020B0604020202020204" pitchFamily="34" charset="0"/>
                <a:ea typeface="Calibri" panose="020F0502020204030204" pitchFamily="34" charset="0"/>
                <a:cs typeface="Arial" panose="020B0604020202020204" pitchFamily="34" charset="0"/>
              </a:rPr>
              <a:t>Aceleron</a:t>
            </a:r>
            <a:r>
              <a:rPr lang="en-CA" sz="1800" kern="100" dirty="0">
                <a:effectLst/>
                <a:latin typeface="Arial" panose="020B0604020202020204" pitchFamily="34" charset="0"/>
                <a:ea typeface="Calibri" panose="020F0502020204030204" pitchFamily="34" charset="0"/>
                <a:cs typeface="Arial" panose="020B0604020202020204" pitchFamily="34" charset="0"/>
              </a:rPr>
              <a:t> is an award-winning clean technology company that specialises in the design and development of battery packs using patented technology, facilitating the use of both first and second life cells, providing the opportunity to expand the cycle life of batteries and reducing the environmental burden of lithium-ion technology.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00" dirty="0">
                <a:effectLst/>
                <a:latin typeface="Arial" panose="020B0604020202020204" pitchFamily="34" charset="0"/>
                <a:ea typeface="Calibri" panose="020F0502020204030204" pitchFamily="34" charset="0"/>
                <a:cs typeface="Arial" panose="020B0604020202020204" pitchFamily="34" charset="0"/>
              </a:rPr>
              <a:t>Built with the circular economy in mind, every part of their batteries is serviceable, upgradeable, and recyclable.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00" dirty="0">
                <a:effectLst/>
                <a:latin typeface="Arial" panose="020B0604020202020204" pitchFamily="34" charset="0"/>
                <a:ea typeface="Calibri" panose="020F0502020204030204" pitchFamily="34" charset="0"/>
                <a:cs typeface="Arial" panose="020B0604020202020204" pitchFamily="34" charset="0"/>
              </a:rPr>
              <a:t>There will be involvement of several IEC National Committees (NCs) and consortium partners including GOGLA, the Schatz Energy Research Center and the National Physical Laboratory. </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6D9020F-B941-403E-ABBF-F241AD6B66C8}" type="slidenum">
              <a:rPr lang="en-GB" smtClean="0"/>
              <a:t>3</a:t>
            </a:fld>
            <a:endParaRPr lang="en-GB"/>
          </a:p>
        </p:txBody>
      </p:sp>
    </p:spTree>
    <p:extLst>
      <p:ext uri="{BB962C8B-B14F-4D97-AF65-F5344CB8AC3E}">
        <p14:creationId xmlns:p14="http://schemas.microsoft.com/office/powerpoint/2010/main" val="297601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Arial" panose="020B0604020202020204" pitchFamily="34" charset="0"/>
                <a:ea typeface="Calibri" panose="020F0502020204030204" pitchFamily="34" charset="0"/>
              </a:rPr>
              <a:t>The project will focus on how SME companies such as </a:t>
            </a:r>
            <a:r>
              <a:rPr lang="en-CA" sz="1800" dirty="0" err="1">
                <a:effectLst/>
                <a:latin typeface="Arial" panose="020B0604020202020204" pitchFamily="34" charset="0"/>
                <a:ea typeface="Calibri" panose="020F0502020204030204" pitchFamily="34" charset="0"/>
              </a:rPr>
              <a:t>Aceleron</a:t>
            </a:r>
            <a:r>
              <a:rPr lang="en-CA" sz="1800" dirty="0">
                <a:effectLst/>
                <a:latin typeface="Arial" panose="020B0604020202020204" pitchFamily="34" charset="0"/>
                <a:ea typeface="Calibri" panose="020F0502020204030204" pitchFamily="34" charset="0"/>
              </a:rPr>
              <a:t> can leverage the standardization and conformity assessment work of the IEC, provide a gap analysis of current test methods, as well as a review of current standards and how these might be best applied to second life batteries in Africa. </a:t>
            </a:r>
            <a:endParaRPr lang="en-GB" dirty="0"/>
          </a:p>
        </p:txBody>
      </p:sp>
      <p:sp>
        <p:nvSpPr>
          <p:cNvPr id="4" name="Slide Number Placeholder 3"/>
          <p:cNvSpPr>
            <a:spLocks noGrp="1"/>
          </p:cNvSpPr>
          <p:nvPr>
            <p:ph type="sldNum" sz="quarter" idx="5"/>
          </p:nvPr>
        </p:nvSpPr>
        <p:spPr/>
        <p:txBody>
          <a:bodyPr/>
          <a:lstStyle/>
          <a:p>
            <a:fld id="{D6D9020F-B941-403E-ABBF-F241AD6B66C8}" type="slidenum">
              <a:rPr lang="en-GB" smtClean="0"/>
              <a:t>4</a:t>
            </a:fld>
            <a:endParaRPr lang="en-GB"/>
          </a:p>
        </p:txBody>
      </p:sp>
    </p:spTree>
    <p:extLst>
      <p:ext uri="{BB962C8B-B14F-4D97-AF65-F5344CB8AC3E}">
        <p14:creationId xmlns:p14="http://schemas.microsoft.com/office/powerpoint/2010/main" val="398424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Arial" panose="020B0604020202020204" pitchFamily="34" charset="0"/>
                <a:ea typeface="Calibri" panose="020F0502020204030204" pitchFamily="34" charset="0"/>
                <a:cs typeface="Arial" panose="020B0604020202020204" pitchFamily="34" charset="0"/>
              </a:rPr>
              <a:t>The implementation of the project will take place in Kenya (see photo of the </a:t>
            </a:r>
            <a:r>
              <a:rPr lang="en-CA" sz="1800" kern="100" dirty="0" err="1">
                <a:effectLst/>
                <a:latin typeface="Arial" panose="020B0604020202020204" pitchFamily="34" charset="0"/>
                <a:ea typeface="Calibri" panose="020F0502020204030204" pitchFamily="34" charset="0"/>
                <a:cs typeface="Arial" panose="020B0604020202020204" pitchFamily="34" charset="0"/>
              </a:rPr>
              <a:t>Aceleron</a:t>
            </a:r>
            <a:r>
              <a:rPr lang="en-CA" sz="1800" kern="100" dirty="0">
                <a:effectLst/>
                <a:latin typeface="Arial" panose="020B0604020202020204" pitchFamily="34" charset="0"/>
                <a:ea typeface="Calibri" panose="020F0502020204030204" pitchFamily="34" charset="0"/>
                <a:cs typeface="Arial" panose="020B0604020202020204" pitchFamily="34" charset="0"/>
              </a:rPr>
              <a:t> site) and Uganda, </a:t>
            </a:r>
            <a:endParaRPr lang="en-GB" sz="1800" dirty="0"/>
          </a:p>
          <a:p>
            <a:r>
              <a:rPr lang="en-CA" sz="1800" dirty="0">
                <a:effectLst/>
                <a:latin typeface="Arial" panose="020B0604020202020204" pitchFamily="34" charset="0"/>
                <a:ea typeface="Calibri" panose="020F0502020204030204" pitchFamily="34" charset="0"/>
              </a:rPr>
              <a:t>With energy storage as a critical component of energy access, the project will be a tangible example of the impact the IEC’s work can have on sustainable development and the energy transition. </a:t>
            </a:r>
          </a:p>
        </p:txBody>
      </p:sp>
      <p:sp>
        <p:nvSpPr>
          <p:cNvPr id="4" name="Slide Number Placeholder 3"/>
          <p:cNvSpPr>
            <a:spLocks noGrp="1"/>
          </p:cNvSpPr>
          <p:nvPr>
            <p:ph type="sldNum" sz="quarter" idx="5"/>
          </p:nvPr>
        </p:nvSpPr>
        <p:spPr/>
        <p:txBody>
          <a:bodyPr/>
          <a:lstStyle/>
          <a:p>
            <a:fld id="{FC6C0FA2-E359-2D40-ABA5-9B85469F5955}" type="slidenum">
              <a:rPr lang="en-US" smtClean="0"/>
              <a:t>5</a:t>
            </a:fld>
            <a:endParaRPr lang="en-US"/>
          </a:p>
        </p:txBody>
      </p:sp>
    </p:spTree>
    <p:extLst>
      <p:ext uri="{BB962C8B-B14F-4D97-AF65-F5344CB8AC3E}">
        <p14:creationId xmlns:p14="http://schemas.microsoft.com/office/powerpoint/2010/main" val="196877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Arial" panose="020B0604020202020204" pitchFamily="34" charset="0"/>
                <a:ea typeface="Calibri" panose="020F0502020204030204" pitchFamily="34" charset="0"/>
                <a:cs typeface="Arial" panose="020B0604020202020204" pitchFamily="34" charset="0"/>
              </a:rPr>
              <a:t>In parallel the </a:t>
            </a:r>
            <a:r>
              <a:rPr lang="en-US" sz="1800" kern="100" dirty="0">
                <a:effectLst/>
                <a:latin typeface="Arial" panose="020B0604020202020204" pitchFamily="34" charset="0"/>
                <a:ea typeface="Calibri" panose="020F0502020204030204" pitchFamily="34" charset="0"/>
                <a:cs typeface="Arial" panose="020B0604020202020204" pitchFamily="34" charset="0"/>
              </a:rPr>
              <a:t>IEC Global Impact Fund and partners will</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elevate the global level of ambition on the value that international standards and conformity assessment can bring to climate change, the energy transition and international development. </a:t>
            </a:r>
          </a:p>
          <a:p>
            <a:endParaRPr lang="en-GB" dirty="0"/>
          </a:p>
        </p:txBody>
      </p:sp>
      <p:sp>
        <p:nvSpPr>
          <p:cNvPr id="4" name="Slide Number Placeholder 3"/>
          <p:cNvSpPr>
            <a:spLocks noGrp="1"/>
          </p:cNvSpPr>
          <p:nvPr>
            <p:ph type="sldNum" sz="quarter" idx="5"/>
          </p:nvPr>
        </p:nvSpPr>
        <p:spPr/>
        <p:txBody>
          <a:bodyPr/>
          <a:lstStyle/>
          <a:p>
            <a:fld id="{D6D9020F-B941-403E-ABBF-F241AD6B66C8}" type="slidenum">
              <a:rPr lang="en-GB" smtClean="0"/>
              <a:t>6</a:t>
            </a:fld>
            <a:endParaRPr lang="en-GB"/>
          </a:p>
        </p:txBody>
      </p:sp>
    </p:spTree>
    <p:extLst>
      <p:ext uri="{BB962C8B-B14F-4D97-AF65-F5344CB8AC3E}">
        <p14:creationId xmlns:p14="http://schemas.microsoft.com/office/powerpoint/2010/main" val="56799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CA" sz="1800" kern="100" dirty="0">
                <a:effectLst/>
                <a:latin typeface="Arial" panose="020B0604020202020204" pitchFamily="34" charset="0"/>
                <a:ea typeface="Calibri" panose="020F0502020204030204" pitchFamily="34" charset="0"/>
                <a:cs typeface="Arial" panose="020B0604020202020204" pitchFamily="34" charset="0"/>
              </a:rPr>
              <a:t>The IEC Global Impact Fund will partner with other organisations, in various ways, based on a range of core principles. The specifics and partner criteria can be found on the IEC Global Impact Fund website. </a:t>
            </a:r>
          </a:p>
          <a:p>
            <a:pPr marL="285750" indent="-285750" algn="just">
              <a:lnSpc>
                <a:spcPct val="107000"/>
              </a:lnSpc>
              <a:spcAft>
                <a:spcPts val="800"/>
              </a:spcAft>
              <a:buFont typeface="Arial" panose="020B0604020202020204" pitchFamily="34" charset="0"/>
              <a:buChar char="•"/>
            </a:pPr>
            <a:r>
              <a:rPr lang="en-CA" sz="1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Alignment of social mission</a:t>
            </a:r>
            <a:endParaRPr lang="en-GB" sz="18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n-CA" sz="1800" kern="100" dirty="0">
                <a:effectLst/>
                <a:latin typeface="Arial" panose="020B0604020202020204" pitchFamily="34" charset="0"/>
                <a:ea typeface="Calibri" panose="020F0502020204030204" pitchFamily="34" charset="0"/>
                <a:cs typeface="Arial" panose="020B0604020202020204" pitchFamily="34" charset="0"/>
              </a:rPr>
              <a:t>Alignment of purpose, objectives and goals</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CA" sz="1800" kern="100" dirty="0">
                <a:effectLst/>
                <a:latin typeface="Arial" panose="020B0604020202020204" pitchFamily="34" charset="0"/>
                <a:ea typeface="Calibri" panose="020F0502020204030204" pitchFamily="34" charset="0"/>
                <a:cs typeface="Arial" panose="020B0604020202020204" pitchFamily="34" charset="0"/>
              </a:rPr>
              <a:t>The potential to share benefits and risks</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CA" sz="1800" kern="100" dirty="0">
                <a:effectLst/>
                <a:latin typeface="Arial" panose="020B0604020202020204" pitchFamily="34" charset="0"/>
                <a:ea typeface="Calibri" panose="020F0502020204030204" pitchFamily="34" charset="0"/>
                <a:cs typeface="Arial" panose="020B0604020202020204" pitchFamily="34" charset="0"/>
              </a:rPr>
              <a:t>The potential to share costs and/or investments </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CA" sz="1800" kern="100" dirty="0">
                <a:effectLst/>
                <a:latin typeface="Arial" panose="020B0604020202020204" pitchFamily="34" charset="0"/>
                <a:ea typeface="Calibri" panose="020F0502020204030204" pitchFamily="34" charset="0"/>
                <a:cs typeface="Arial" panose="020B0604020202020204" pitchFamily="34" charset="0"/>
              </a:rPr>
              <a:t>The potential for joint governance and decision-making related to projects</a:t>
            </a:r>
          </a:p>
          <a:p>
            <a:pPr marL="285750" indent="-285750" algn="just">
              <a:lnSpc>
                <a:spcPct val="107000"/>
              </a:lnSpc>
              <a:spcAft>
                <a:spcPts val="800"/>
              </a:spcAft>
              <a:buFont typeface="Arial" panose="020B0604020202020204" pitchFamily="34" charset="0"/>
              <a:buChar char="•"/>
            </a:pPr>
            <a:r>
              <a:rPr lang="en-CA" sz="1800" kern="100" dirty="0">
                <a:effectLst/>
                <a:latin typeface="Arial" panose="020B0604020202020204" pitchFamily="34" charset="0"/>
                <a:ea typeface="Calibri" panose="020F0502020204030204" pitchFamily="34" charset="0"/>
                <a:cs typeface="Arial" panose="020B0604020202020204" pitchFamily="34" charset="0"/>
              </a:rPr>
              <a:t>Pooled resources, knowledge/ expertise/ know-how, facilities and networks (complementary and/or synergistic)</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CA" sz="1800" kern="100" dirty="0">
                <a:effectLst/>
                <a:latin typeface="Arial" panose="020B0604020202020204" pitchFamily="34" charset="0"/>
                <a:ea typeface="Calibri" panose="020F0502020204030204" pitchFamily="34" charset="0"/>
                <a:cs typeface="Arial" panose="020B0604020202020204" pitchFamily="34" charset="0"/>
              </a:rPr>
              <a:t>Balanced and mutual commitments</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CA" sz="1800" kern="100" dirty="0">
                <a:effectLst/>
                <a:latin typeface="Arial" panose="020B0604020202020204" pitchFamily="34" charset="0"/>
                <a:ea typeface="Calibri" panose="020F0502020204030204" pitchFamily="34" charset="0"/>
                <a:cs typeface="Arial" panose="020B0604020202020204" pitchFamily="34" charset="0"/>
              </a:rPr>
              <a:t>Joint recognition of the value of standards and conformity assessment in addressing social, economic and environmental challenges</a:t>
            </a: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en-GB" sz="1800" kern="1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6D9020F-B941-403E-ABBF-F241AD6B66C8}" type="slidenum">
              <a:rPr lang="en-GB" smtClean="0"/>
              <a:t>7</a:t>
            </a:fld>
            <a:endParaRPr lang="en-GB"/>
          </a:p>
        </p:txBody>
      </p:sp>
    </p:spTree>
    <p:extLst>
      <p:ext uri="{BB962C8B-B14F-4D97-AF65-F5344CB8AC3E}">
        <p14:creationId xmlns:p14="http://schemas.microsoft.com/office/powerpoint/2010/main" val="286334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D9020F-B941-403E-ABBF-F241AD6B66C8}" type="slidenum">
              <a:rPr lang="en-GB" smtClean="0"/>
              <a:t>8</a:t>
            </a:fld>
            <a:endParaRPr lang="en-GB"/>
          </a:p>
        </p:txBody>
      </p:sp>
    </p:spTree>
    <p:extLst>
      <p:ext uri="{BB962C8B-B14F-4D97-AF65-F5344CB8AC3E}">
        <p14:creationId xmlns:p14="http://schemas.microsoft.com/office/powerpoint/2010/main" val="372798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33EB-B746-C5AC-FA85-8E19F46A74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8224AB-056E-1547-DDE8-8BDCA34E4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BCB14C-ECB8-AB56-E9F0-F20818C5C707}"/>
              </a:ext>
            </a:extLst>
          </p:cNvPr>
          <p:cNvSpPr>
            <a:spLocks noGrp="1"/>
          </p:cNvSpPr>
          <p:nvPr>
            <p:ph type="dt" sz="half" idx="10"/>
          </p:nvPr>
        </p:nvSpPr>
        <p:spPr/>
        <p:txBody>
          <a:bodyPr/>
          <a:lstStyle/>
          <a:p>
            <a:fld id="{78134C59-7A85-4DE8-8F47-3784565B75B1}" type="datetimeFigureOut">
              <a:rPr lang="en-GB" smtClean="0"/>
              <a:t>12/09/2023</a:t>
            </a:fld>
            <a:endParaRPr lang="en-GB"/>
          </a:p>
        </p:txBody>
      </p:sp>
      <p:sp>
        <p:nvSpPr>
          <p:cNvPr id="5" name="Footer Placeholder 4">
            <a:extLst>
              <a:ext uri="{FF2B5EF4-FFF2-40B4-BE49-F238E27FC236}">
                <a16:creationId xmlns:a16="http://schemas.microsoft.com/office/drawing/2014/main" id="{62EB0507-11EE-8A6E-AC20-ADFCF7DD38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AA479-31EA-EBFF-29E5-04626F2E1D0A}"/>
              </a:ext>
            </a:extLst>
          </p:cNvPr>
          <p:cNvSpPr>
            <a:spLocks noGrp="1"/>
          </p:cNvSpPr>
          <p:nvPr>
            <p:ph type="sldNum" sz="quarter" idx="12"/>
          </p:nvPr>
        </p:nvSpPr>
        <p:spPr/>
        <p:txBody>
          <a:bodyPr/>
          <a:lstStyle/>
          <a:p>
            <a:fld id="{237E0094-E68C-407D-9627-304E86615892}" type="slidenum">
              <a:rPr lang="en-GB" smtClean="0"/>
              <a:t>‹#›</a:t>
            </a:fld>
            <a:endParaRPr lang="en-GB"/>
          </a:p>
        </p:txBody>
      </p:sp>
    </p:spTree>
    <p:extLst>
      <p:ext uri="{BB962C8B-B14F-4D97-AF65-F5344CB8AC3E}">
        <p14:creationId xmlns:p14="http://schemas.microsoft.com/office/powerpoint/2010/main" val="1869591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5A97-29BE-8569-EA22-925A5832E2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1FF771-1BCB-EC60-7C4D-7B15BA9A60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6E812C-DB0A-B150-DF59-49B876AF1EB9}"/>
              </a:ext>
            </a:extLst>
          </p:cNvPr>
          <p:cNvSpPr>
            <a:spLocks noGrp="1"/>
          </p:cNvSpPr>
          <p:nvPr>
            <p:ph type="dt" sz="half" idx="10"/>
          </p:nvPr>
        </p:nvSpPr>
        <p:spPr/>
        <p:txBody>
          <a:bodyPr/>
          <a:lstStyle/>
          <a:p>
            <a:fld id="{78134C59-7A85-4DE8-8F47-3784565B75B1}" type="datetimeFigureOut">
              <a:rPr lang="en-GB" smtClean="0"/>
              <a:t>12/09/2023</a:t>
            </a:fld>
            <a:endParaRPr lang="en-GB"/>
          </a:p>
        </p:txBody>
      </p:sp>
      <p:sp>
        <p:nvSpPr>
          <p:cNvPr id="5" name="Footer Placeholder 4">
            <a:extLst>
              <a:ext uri="{FF2B5EF4-FFF2-40B4-BE49-F238E27FC236}">
                <a16:creationId xmlns:a16="http://schemas.microsoft.com/office/drawing/2014/main" id="{108B376E-05B2-6793-4BFE-339638A3C0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C6C01F-288A-59EC-3F99-AA64C39FF9BF}"/>
              </a:ext>
            </a:extLst>
          </p:cNvPr>
          <p:cNvSpPr>
            <a:spLocks noGrp="1"/>
          </p:cNvSpPr>
          <p:nvPr>
            <p:ph type="sldNum" sz="quarter" idx="12"/>
          </p:nvPr>
        </p:nvSpPr>
        <p:spPr/>
        <p:txBody>
          <a:bodyPr/>
          <a:lstStyle/>
          <a:p>
            <a:fld id="{237E0094-E68C-407D-9627-304E86615892}" type="slidenum">
              <a:rPr lang="en-GB" smtClean="0"/>
              <a:t>‹#›</a:t>
            </a:fld>
            <a:endParaRPr lang="en-GB"/>
          </a:p>
        </p:txBody>
      </p:sp>
    </p:spTree>
    <p:extLst>
      <p:ext uri="{BB962C8B-B14F-4D97-AF65-F5344CB8AC3E}">
        <p14:creationId xmlns:p14="http://schemas.microsoft.com/office/powerpoint/2010/main" val="261605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E1516-1D1F-5190-A56C-182902212F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848F9D-9146-FBBD-63A6-81B3D658B4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5FA767-405C-9BE7-4058-1092DC10F9D6}"/>
              </a:ext>
            </a:extLst>
          </p:cNvPr>
          <p:cNvSpPr>
            <a:spLocks noGrp="1"/>
          </p:cNvSpPr>
          <p:nvPr>
            <p:ph type="dt" sz="half" idx="10"/>
          </p:nvPr>
        </p:nvSpPr>
        <p:spPr/>
        <p:txBody>
          <a:bodyPr/>
          <a:lstStyle/>
          <a:p>
            <a:fld id="{78134C59-7A85-4DE8-8F47-3784565B75B1}" type="datetimeFigureOut">
              <a:rPr lang="en-GB" smtClean="0"/>
              <a:t>12/09/2023</a:t>
            </a:fld>
            <a:endParaRPr lang="en-GB"/>
          </a:p>
        </p:txBody>
      </p:sp>
      <p:sp>
        <p:nvSpPr>
          <p:cNvPr id="5" name="Footer Placeholder 4">
            <a:extLst>
              <a:ext uri="{FF2B5EF4-FFF2-40B4-BE49-F238E27FC236}">
                <a16:creationId xmlns:a16="http://schemas.microsoft.com/office/drawing/2014/main" id="{AC95DD66-E9BD-691F-BE0A-76570B1575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0D834C-05AF-19F1-5724-7072705A6253}"/>
              </a:ext>
            </a:extLst>
          </p:cNvPr>
          <p:cNvSpPr>
            <a:spLocks noGrp="1"/>
          </p:cNvSpPr>
          <p:nvPr>
            <p:ph type="sldNum" sz="quarter" idx="12"/>
          </p:nvPr>
        </p:nvSpPr>
        <p:spPr/>
        <p:txBody>
          <a:bodyPr/>
          <a:lstStyle/>
          <a:p>
            <a:fld id="{237E0094-E68C-407D-9627-304E86615892}" type="slidenum">
              <a:rPr lang="en-GB" smtClean="0"/>
              <a:t>‹#›</a:t>
            </a:fld>
            <a:endParaRPr lang="en-GB"/>
          </a:p>
        </p:txBody>
      </p:sp>
    </p:spTree>
    <p:extLst>
      <p:ext uri="{BB962C8B-B14F-4D97-AF65-F5344CB8AC3E}">
        <p14:creationId xmlns:p14="http://schemas.microsoft.com/office/powerpoint/2010/main" val="924136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option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457199" y="1467853"/>
            <a:ext cx="3712129" cy="462814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a:extLst>
              <a:ext uri="{FF2B5EF4-FFF2-40B4-BE49-F238E27FC236}">
                <a16:creationId xmlns:a16="http://schemas.microsoft.com/office/drawing/2014/main" id="{BB02DA7A-87A6-8F20-5DE6-D3F1A93469A2}"/>
              </a:ext>
            </a:extLst>
          </p:cNvPr>
          <p:cNvSpPr>
            <a:spLocks noGrp="1"/>
          </p:cNvSpPr>
          <p:nvPr>
            <p:ph type="title"/>
          </p:nvPr>
        </p:nvSpPr>
        <p:spPr>
          <a:xfrm>
            <a:off x="457200" y="381001"/>
            <a:ext cx="4911754" cy="810125"/>
          </a:xfrm>
          <a:prstGeom prst="rect">
            <a:avLst/>
          </a:prstGeom>
        </p:spPr>
        <p:txBody>
          <a:bodyPr vert="horz" lIns="91440" tIns="45720" rIns="91440" bIns="45720" rtlCol="0" anchor="b" anchorCtr="0">
            <a:norm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96E073A4-446F-2139-8A75-815E3F2F8DA2}"/>
              </a:ext>
            </a:extLst>
          </p:cNvPr>
          <p:cNvSpPr>
            <a:spLocks noGrp="1"/>
          </p:cNvSpPr>
          <p:nvPr>
            <p:ph type="sldNum" sz="quarter" idx="4"/>
          </p:nvPr>
        </p:nvSpPr>
        <p:spPr>
          <a:xfrm>
            <a:off x="10936704" y="6392369"/>
            <a:ext cx="798095" cy="365125"/>
          </a:xfrm>
          <a:prstGeom prst="rect">
            <a:avLst/>
          </a:prstGeom>
        </p:spPr>
        <p:txBody>
          <a:bodyPr vert="horz" lIns="91440" tIns="45720" rIns="91440" bIns="45720" rtlCol="0" anchor="ctr"/>
          <a:lstStyle>
            <a:lvl1pPr algn="r">
              <a:defRPr sz="1100">
                <a:solidFill>
                  <a:schemeClr val="tx1">
                    <a:lumMod val="75000"/>
                    <a:lumOff val="25000"/>
                  </a:schemeClr>
                </a:solidFill>
                <a:latin typeface="Arial" panose="020B0604020202020204" pitchFamily="34" charset="0"/>
                <a:cs typeface="Arial" panose="020B0604020202020204" pitchFamily="34" charset="0"/>
              </a:defRPr>
            </a:lvl1pPr>
          </a:lstStyle>
          <a:p>
            <a:fld id="{294A09A9-5501-47C1-A89A-A340965A2BE2}" type="slidenum">
              <a:rPr lang="en-US" smtClean="0"/>
              <a:pPr/>
              <a:t>‹#›</a:t>
            </a:fld>
            <a:endParaRPr lang="en-US" dirty="0"/>
          </a:p>
        </p:txBody>
      </p:sp>
      <p:sp>
        <p:nvSpPr>
          <p:cNvPr id="5" name="Picture Placeholder 9">
            <a:extLst>
              <a:ext uri="{FF2B5EF4-FFF2-40B4-BE49-F238E27FC236}">
                <a16:creationId xmlns:a16="http://schemas.microsoft.com/office/drawing/2014/main" id="{757BA99E-4372-84F1-AD4A-53B7C1DD11F6}"/>
              </a:ext>
            </a:extLst>
          </p:cNvPr>
          <p:cNvSpPr>
            <a:spLocks noGrp="1"/>
          </p:cNvSpPr>
          <p:nvPr>
            <p:ph type="pic" sz="quarter" idx="13"/>
          </p:nvPr>
        </p:nvSpPr>
        <p:spPr>
          <a:xfrm>
            <a:off x="6248399" y="621682"/>
            <a:ext cx="5486400" cy="5595812"/>
          </a:xfrm>
          <a:solidFill>
            <a:srgbClr val="E5F4FF"/>
          </a:solidFill>
        </p:spPr>
        <p:txBody>
          <a:bodyPr/>
          <a:lstStyle/>
          <a:p>
            <a:r>
              <a:rPr lang="en-US"/>
              <a:t>Click icon to add picture</a:t>
            </a:r>
            <a:endParaRPr lang="en-US" dirty="0"/>
          </a:p>
        </p:txBody>
      </p:sp>
      <p:sp>
        <p:nvSpPr>
          <p:cNvPr id="7" name="Picture Placeholder 9">
            <a:extLst>
              <a:ext uri="{FF2B5EF4-FFF2-40B4-BE49-F238E27FC236}">
                <a16:creationId xmlns:a16="http://schemas.microsoft.com/office/drawing/2014/main" id="{CA32B9A6-ADA5-B0B4-3537-6F31285A76F9}"/>
              </a:ext>
            </a:extLst>
          </p:cNvPr>
          <p:cNvSpPr>
            <a:spLocks noGrp="1"/>
          </p:cNvSpPr>
          <p:nvPr>
            <p:ph type="pic" sz="quarter" idx="14"/>
          </p:nvPr>
        </p:nvSpPr>
        <p:spPr>
          <a:xfrm>
            <a:off x="4393583" y="1273262"/>
            <a:ext cx="3001534" cy="4464845"/>
          </a:xfrm>
          <a:solidFill>
            <a:srgbClr val="C9E8FF"/>
          </a:solidFill>
        </p:spPr>
        <p:txBody>
          <a:bodyPr/>
          <a:lstStyle/>
          <a:p>
            <a:r>
              <a:rPr lang="en-US" dirty="0"/>
              <a:t>Click icon to add picture</a:t>
            </a:r>
          </a:p>
        </p:txBody>
      </p:sp>
    </p:spTree>
    <p:extLst>
      <p:ext uri="{BB962C8B-B14F-4D97-AF65-F5344CB8AC3E}">
        <p14:creationId xmlns:p14="http://schemas.microsoft.com/office/powerpoint/2010/main" val="302381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A36EA-2E73-FDF9-1717-A5C228B274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8C2F5-3BFB-7307-98B7-DF2FBFA7A7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C6DCAA-0C00-ADA9-BC48-D45EBF3D5333}"/>
              </a:ext>
            </a:extLst>
          </p:cNvPr>
          <p:cNvSpPr>
            <a:spLocks noGrp="1"/>
          </p:cNvSpPr>
          <p:nvPr>
            <p:ph type="dt" sz="half" idx="10"/>
          </p:nvPr>
        </p:nvSpPr>
        <p:spPr/>
        <p:txBody>
          <a:bodyPr/>
          <a:lstStyle/>
          <a:p>
            <a:fld id="{78134C59-7A85-4DE8-8F47-3784565B75B1}" type="datetimeFigureOut">
              <a:rPr lang="en-GB" smtClean="0"/>
              <a:t>12/09/2023</a:t>
            </a:fld>
            <a:endParaRPr lang="en-GB"/>
          </a:p>
        </p:txBody>
      </p:sp>
      <p:sp>
        <p:nvSpPr>
          <p:cNvPr id="5" name="Footer Placeholder 4">
            <a:extLst>
              <a:ext uri="{FF2B5EF4-FFF2-40B4-BE49-F238E27FC236}">
                <a16:creationId xmlns:a16="http://schemas.microsoft.com/office/drawing/2014/main" id="{586D59BD-A847-80BB-3DE8-C52413FA1B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F75792-B336-2C16-8694-7C98A5CB8103}"/>
              </a:ext>
            </a:extLst>
          </p:cNvPr>
          <p:cNvSpPr>
            <a:spLocks noGrp="1"/>
          </p:cNvSpPr>
          <p:nvPr>
            <p:ph type="sldNum" sz="quarter" idx="12"/>
          </p:nvPr>
        </p:nvSpPr>
        <p:spPr/>
        <p:txBody>
          <a:bodyPr/>
          <a:lstStyle/>
          <a:p>
            <a:fld id="{237E0094-E68C-407D-9627-304E86615892}" type="slidenum">
              <a:rPr lang="en-GB" smtClean="0"/>
              <a:t>‹#›</a:t>
            </a:fld>
            <a:endParaRPr lang="en-GB"/>
          </a:p>
        </p:txBody>
      </p:sp>
    </p:spTree>
    <p:extLst>
      <p:ext uri="{BB962C8B-B14F-4D97-AF65-F5344CB8AC3E}">
        <p14:creationId xmlns:p14="http://schemas.microsoft.com/office/powerpoint/2010/main" val="36780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4F37-8382-006E-68C4-DCFFD37187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D3BD8F-5CF8-E79A-B9C7-8AD2F98CCB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346CF9-75AD-09F4-DD0A-8AEC81148CBB}"/>
              </a:ext>
            </a:extLst>
          </p:cNvPr>
          <p:cNvSpPr>
            <a:spLocks noGrp="1"/>
          </p:cNvSpPr>
          <p:nvPr>
            <p:ph type="dt" sz="half" idx="10"/>
          </p:nvPr>
        </p:nvSpPr>
        <p:spPr/>
        <p:txBody>
          <a:bodyPr/>
          <a:lstStyle/>
          <a:p>
            <a:fld id="{78134C59-7A85-4DE8-8F47-3784565B75B1}" type="datetimeFigureOut">
              <a:rPr lang="en-GB" smtClean="0"/>
              <a:t>12/09/2023</a:t>
            </a:fld>
            <a:endParaRPr lang="en-GB"/>
          </a:p>
        </p:txBody>
      </p:sp>
      <p:sp>
        <p:nvSpPr>
          <p:cNvPr id="5" name="Footer Placeholder 4">
            <a:extLst>
              <a:ext uri="{FF2B5EF4-FFF2-40B4-BE49-F238E27FC236}">
                <a16:creationId xmlns:a16="http://schemas.microsoft.com/office/drawing/2014/main" id="{D200F555-5DAB-1718-4F1F-0C374EEB55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9116C0-5AAE-5198-9014-0435E589CAAC}"/>
              </a:ext>
            </a:extLst>
          </p:cNvPr>
          <p:cNvSpPr>
            <a:spLocks noGrp="1"/>
          </p:cNvSpPr>
          <p:nvPr>
            <p:ph type="sldNum" sz="quarter" idx="12"/>
          </p:nvPr>
        </p:nvSpPr>
        <p:spPr/>
        <p:txBody>
          <a:bodyPr/>
          <a:lstStyle/>
          <a:p>
            <a:fld id="{237E0094-E68C-407D-9627-304E86615892}" type="slidenum">
              <a:rPr lang="en-GB" smtClean="0"/>
              <a:t>‹#›</a:t>
            </a:fld>
            <a:endParaRPr lang="en-GB"/>
          </a:p>
        </p:txBody>
      </p:sp>
    </p:spTree>
    <p:extLst>
      <p:ext uri="{BB962C8B-B14F-4D97-AF65-F5344CB8AC3E}">
        <p14:creationId xmlns:p14="http://schemas.microsoft.com/office/powerpoint/2010/main" val="401161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EF7D-5BC8-B350-D9B8-2D78898E3F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1BFBBF-07D9-01AB-A8EF-BBAC54B611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8784DDB-DC19-C41B-D048-8DD72CF2EB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944D39-1AF0-0276-3E98-B6D88837FE7F}"/>
              </a:ext>
            </a:extLst>
          </p:cNvPr>
          <p:cNvSpPr>
            <a:spLocks noGrp="1"/>
          </p:cNvSpPr>
          <p:nvPr>
            <p:ph type="dt" sz="half" idx="10"/>
          </p:nvPr>
        </p:nvSpPr>
        <p:spPr/>
        <p:txBody>
          <a:bodyPr/>
          <a:lstStyle/>
          <a:p>
            <a:fld id="{78134C59-7A85-4DE8-8F47-3784565B75B1}" type="datetimeFigureOut">
              <a:rPr lang="en-GB" smtClean="0"/>
              <a:t>12/09/2023</a:t>
            </a:fld>
            <a:endParaRPr lang="en-GB"/>
          </a:p>
        </p:txBody>
      </p:sp>
      <p:sp>
        <p:nvSpPr>
          <p:cNvPr id="6" name="Footer Placeholder 5">
            <a:extLst>
              <a:ext uri="{FF2B5EF4-FFF2-40B4-BE49-F238E27FC236}">
                <a16:creationId xmlns:a16="http://schemas.microsoft.com/office/drawing/2014/main" id="{A01394C2-A347-8719-3754-2672DE2D4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5C1224-8FA7-9CD9-434F-3116E4798FCA}"/>
              </a:ext>
            </a:extLst>
          </p:cNvPr>
          <p:cNvSpPr>
            <a:spLocks noGrp="1"/>
          </p:cNvSpPr>
          <p:nvPr>
            <p:ph type="sldNum" sz="quarter" idx="12"/>
          </p:nvPr>
        </p:nvSpPr>
        <p:spPr/>
        <p:txBody>
          <a:bodyPr/>
          <a:lstStyle/>
          <a:p>
            <a:fld id="{237E0094-E68C-407D-9627-304E86615892}" type="slidenum">
              <a:rPr lang="en-GB" smtClean="0"/>
              <a:t>‹#›</a:t>
            </a:fld>
            <a:endParaRPr lang="en-GB"/>
          </a:p>
        </p:txBody>
      </p:sp>
    </p:spTree>
    <p:extLst>
      <p:ext uri="{BB962C8B-B14F-4D97-AF65-F5344CB8AC3E}">
        <p14:creationId xmlns:p14="http://schemas.microsoft.com/office/powerpoint/2010/main" val="20736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9E70-CC12-EB01-F937-0F5E998DC9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093F04-9A1E-0FF1-F826-64CA0D1D8C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3B1588-D9D1-F1DD-4431-D8BA70CFF5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1963B3-023F-5154-03E2-3C2A311BB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0695B2-B64A-0A26-19A8-503AE5C657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0C54E6-8805-3943-FAC7-A498360876BD}"/>
              </a:ext>
            </a:extLst>
          </p:cNvPr>
          <p:cNvSpPr>
            <a:spLocks noGrp="1"/>
          </p:cNvSpPr>
          <p:nvPr>
            <p:ph type="dt" sz="half" idx="10"/>
          </p:nvPr>
        </p:nvSpPr>
        <p:spPr/>
        <p:txBody>
          <a:bodyPr/>
          <a:lstStyle/>
          <a:p>
            <a:fld id="{78134C59-7A85-4DE8-8F47-3784565B75B1}" type="datetimeFigureOut">
              <a:rPr lang="en-GB" smtClean="0"/>
              <a:t>12/09/2023</a:t>
            </a:fld>
            <a:endParaRPr lang="en-GB"/>
          </a:p>
        </p:txBody>
      </p:sp>
      <p:sp>
        <p:nvSpPr>
          <p:cNvPr id="8" name="Footer Placeholder 7">
            <a:extLst>
              <a:ext uri="{FF2B5EF4-FFF2-40B4-BE49-F238E27FC236}">
                <a16:creationId xmlns:a16="http://schemas.microsoft.com/office/drawing/2014/main" id="{3DFF88B6-8373-67E2-65D4-635D4406FB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F0F8DF-BE96-159A-1ECF-0F49ADC1EB5C}"/>
              </a:ext>
            </a:extLst>
          </p:cNvPr>
          <p:cNvSpPr>
            <a:spLocks noGrp="1"/>
          </p:cNvSpPr>
          <p:nvPr>
            <p:ph type="sldNum" sz="quarter" idx="12"/>
          </p:nvPr>
        </p:nvSpPr>
        <p:spPr/>
        <p:txBody>
          <a:bodyPr/>
          <a:lstStyle/>
          <a:p>
            <a:fld id="{237E0094-E68C-407D-9627-304E86615892}" type="slidenum">
              <a:rPr lang="en-GB" smtClean="0"/>
              <a:t>‹#›</a:t>
            </a:fld>
            <a:endParaRPr lang="en-GB"/>
          </a:p>
        </p:txBody>
      </p:sp>
    </p:spTree>
    <p:extLst>
      <p:ext uri="{BB962C8B-B14F-4D97-AF65-F5344CB8AC3E}">
        <p14:creationId xmlns:p14="http://schemas.microsoft.com/office/powerpoint/2010/main" val="158319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61AE-AFC3-99ED-B011-6DB2430EC5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B65D39-7AD0-FD99-746F-26F2D57CBC0C}"/>
              </a:ext>
            </a:extLst>
          </p:cNvPr>
          <p:cNvSpPr>
            <a:spLocks noGrp="1"/>
          </p:cNvSpPr>
          <p:nvPr>
            <p:ph type="dt" sz="half" idx="10"/>
          </p:nvPr>
        </p:nvSpPr>
        <p:spPr/>
        <p:txBody>
          <a:bodyPr/>
          <a:lstStyle/>
          <a:p>
            <a:fld id="{78134C59-7A85-4DE8-8F47-3784565B75B1}" type="datetimeFigureOut">
              <a:rPr lang="en-GB" smtClean="0"/>
              <a:t>12/09/2023</a:t>
            </a:fld>
            <a:endParaRPr lang="en-GB"/>
          </a:p>
        </p:txBody>
      </p:sp>
      <p:sp>
        <p:nvSpPr>
          <p:cNvPr id="4" name="Footer Placeholder 3">
            <a:extLst>
              <a:ext uri="{FF2B5EF4-FFF2-40B4-BE49-F238E27FC236}">
                <a16:creationId xmlns:a16="http://schemas.microsoft.com/office/drawing/2014/main" id="{A8B79C1D-8616-4EE3-E907-72EA43152F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B00F24-96A9-4AF8-0F56-6C5DB6B467B1}"/>
              </a:ext>
            </a:extLst>
          </p:cNvPr>
          <p:cNvSpPr>
            <a:spLocks noGrp="1"/>
          </p:cNvSpPr>
          <p:nvPr>
            <p:ph type="sldNum" sz="quarter" idx="12"/>
          </p:nvPr>
        </p:nvSpPr>
        <p:spPr/>
        <p:txBody>
          <a:bodyPr/>
          <a:lstStyle/>
          <a:p>
            <a:fld id="{237E0094-E68C-407D-9627-304E86615892}" type="slidenum">
              <a:rPr lang="en-GB" smtClean="0"/>
              <a:t>‹#›</a:t>
            </a:fld>
            <a:endParaRPr lang="en-GB"/>
          </a:p>
        </p:txBody>
      </p:sp>
    </p:spTree>
    <p:extLst>
      <p:ext uri="{BB962C8B-B14F-4D97-AF65-F5344CB8AC3E}">
        <p14:creationId xmlns:p14="http://schemas.microsoft.com/office/powerpoint/2010/main" val="4095033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8D29E6-9DE7-536C-9644-B270A08B7A67}"/>
              </a:ext>
            </a:extLst>
          </p:cNvPr>
          <p:cNvSpPr>
            <a:spLocks noGrp="1"/>
          </p:cNvSpPr>
          <p:nvPr>
            <p:ph type="dt" sz="half" idx="10"/>
          </p:nvPr>
        </p:nvSpPr>
        <p:spPr/>
        <p:txBody>
          <a:bodyPr/>
          <a:lstStyle/>
          <a:p>
            <a:fld id="{78134C59-7A85-4DE8-8F47-3784565B75B1}" type="datetimeFigureOut">
              <a:rPr lang="en-GB" smtClean="0"/>
              <a:t>12/09/2023</a:t>
            </a:fld>
            <a:endParaRPr lang="en-GB"/>
          </a:p>
        </p:txBody>
      </p:sp>
      <p:sp>
        <p:nvSpPr>
          <p:cNvPr id="3" name="Footer Placeholder 2">
            <a:extLst>
              <a:ext uri="{FF2B5EF4-FFF2-40B4-BE49-F238E27FC236}">
                <a16:creationId xmlns:a16="http://schemas.microsoft.com/office/drawing/2014/main" id="{99C7A657-04BA-8E3F-703C-9C9826C1298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991B3E-72B0-9D48-34EB-9A1D47FD75CA}"/>
              </a:ext>
            </a:extLst>
          </p:cNvPr>
          <p:cNvSpPr>
            <a:spLocks noGrp="1"/>
          </p:cNvSpPr>
          <p:nvPr>
            <p:ph type="sldNum" sz="quarter" idx="12"/>
          </p:nvPr>
        </p:nvSpPr>
        <p:spPr/>
        <p:txBody>
          <a:bodyPr/>
          <a:lstStyle/>
          <a:p>
            <a:fld id="{237E0094-E68C-407D-9627-304E86615892}" type="slidenum">
              <a:rPr lang="en-GB" smtClean="0"/>
              <a:t>‹#›</a:t>
            </a:fld>
            <a:endParaRPr lang="en-GB"/>
          </a:p>
        </p:txBody>
      </p:sp>
    </p:spTree>
    <p:extLst>
      <p:ext uri="{BB962C8B-B14F-4D97-AF65-F5344CB8AC3E}">
        <p14:creationId xmlns:p14="http://schemas.microsoft.com/office/powerpoint/2010/main" val="310535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B688-CBE6-3D70-1B97-ADA3E73C7D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79D5D4-E964-989C-9104-0476E45469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99696A-DE0B-CF27-AB4D-D34F9B690A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B13139-ED0B-5F28-E2B1-4BBC7325D176}"/>
              </a:ext>
            </a:extLst>
          </p:cNvPr>
          <p:cNvSpPr>
            <a:spLocks noGrp="1"/>
          </p:cNvSpPr>
          <p:nvPr>
            <p:ph type="dt" sz="half" idx="10"/>
          </p:nvPr>
        </p:nvSpPr>
        <p:spPr/>
        <p:txBody>
          <a:bodyPr/>
          <a:lstStyle/>
          <a:p>
            <a:fld id="{78134C59-7A85-4DE8-8F47-3784565B75B1}" type="datetimeFigureOut">
              <a:rPr lang="en-GB" smtClean="0"/>
              <a:t>12/09/2023</a:t>
            </a:fld>
            <a:endParaRPr lang="en-GB"/>
          </a:p>
        </p:txBody>
      </p:sp>
      <p:sp>
        <p:nvSpPr>
          <p:cNvPr id="6" name="Footer Placeholder 5">
            <a:extLst>
              <a:ext uri="{FF2B5EF4-FFF2-40B4-BE49-F238E27FC236}">
                <a16:creationId xmlns:a16="http://schemas.microsoft.com/office/drawing/2014/main" id="{B443D1AC-1E6B-E0C4-6B14-2D612FCD72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EAA85D-CB9C-A4C4-702E-0CFB92E62FC4}"/>
              </a:ext>
            </a:extLst>
          </p:cNvPr>
          <p:cNvSpPr>
            <a:spLocks noGrp="1"/>
          </p:cNvSpPr>
          <p:nvPr>
            <p:ph type="sldNum" sz="quarter" idx="12"/>
          </p:nvPr>
        </p:nvSpPr>
        <p:spPr/>
        <p:txBody>
          <a:bodyPr/>
          <a:lstStyle/>
          <a:p>
            <a:fld id="{237E0094-E68C-407D-9627-304E86615892}" type="slidenum">
              <a:rPr lang="en-GB" smtClean="0"/>
              <a:t>‹#›</a:t>
            </a:fld>
            <a:endParaRPr lang="en-GB"/>
          </a:p>
        </p:txBody>
      </p:sp>
    </p:spTree>
    <p:extLst>
      <p:ext uri="{BB962C8B-B14F-4D97-AF65-F5344CB8AC3E}">
        <p14:creationId xmlns:p14="http://schemas.microsoft.com/office/powerpoint/2010/main" val="301883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F45B-7661-7E09-527F-5881F50BE5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572C3E-47BE-E909-21EC-1894C43C8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033760-EA99-5642-A15C-CF99F6C62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B5DF89-53A0-99EE-52DF-92BB4E153C1C}"/>
              </a:ext>
            </a:extLst>
          </p:cNvPr>
          <p:cNvSpPr>
            <a:spLocks noGrp="1"/>
          </p:cNvSpPr>
          <p:nvPr>
            <p:ph type="dt" sz="half" idx="10"/>
          </p:nvPr>
        </p:nvSpPr>
        <p:spPr/>
        <p:txBody>
          <a:bodyPr/>
          <a:lstStyle/>
          <a:p>
            <a:fld id="{78134C59-7A85-4DE8-8F47-3784565B75B1}" type="datetimeFigureOut">
              <a:rPr lang="en-GB" smtClean="0"/>
              <a:t>12/09/2023</a:t>
            </a:fld>
            <a:endParaRPr lang="en-GB"/>
          </a:p>
        </p:txBody>
      </p:sp>
      <p:sp>
        <p:nvSpPr>
          <p:cNvPr id="6" name="Footer Placeholder 5">
            <a:extLst>
              <a:ext uri="{FF2B5EF4-FFF2-40B4-BE49-F238E27FC236}">
                <a16:creationId xmlns:a16="http://schemas.microsoft.com/office/drawing/2014/main" id="{7A84DA35-7F90-74E7-7374-9533E25B18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9EFB52-ACB9-576F-7B6C-69A3A0A4F68C}"/>
              </a:ext>
            </a:extLst>
          </p:cNvPr>
          <p:cNvSpPr>
            <a:spLocks noGrp="1"/>
          </p:cNvSpPr>
          <p:nvPr>
            <p:ph type="sldNum" sz="quarter" idx="12"/>
          </p:nvPr>
        </p:nvSpPr>
        <p:spPr/>
        <p:txBody>
          <a:bodyPr/>
          <a:lstStyle/>
          <a:p>
            <a:fld id="{237E0094-E68C-407D-9627-304E86615892}" type="slidenum">
              <a:rPr lang="en-GB" smtClean="0"/>
              <a:t>‹#›</a:t>
            </a:fld>
            <a:endParaRPr lang="en-GB"/>
          </a:p>
        </p:txBody>
      </p:sp>
    </p:spTree>
    <p:extLst>
      <p:ext uri="{BB962C8B-B14F-4D97-AF65-F5344CB8AC3E}">
        <p14:creationId xmlns:p14="http://schemas.microsoft.com/office/powerpoint/2010/main" val="22234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7DDCF9-9285-B69E-7942-69AF5574C9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AF189C-69F4-4868-ABA0-A55B76BDE9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32C764-B4A2-1E14-5829-81D8A0649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34C59-7A85-4DE8-8F47-3784565B75B1}" type="datetimeFigureOut">
              <a:rPr lang="en-GB" smtClean="0"/>
              <a:t>12/09/2023</a:t>
            </a:fld>
            <a:endParaRPr lang="en-GB"/>
          </a:p>
        </p:txBody>
      </p:sp>
      <p:sp>
        <p:nvSpPr>
          <p:cNvPr id="5" name="Footer Placeholder 4">
            <a:extLst>
              <a:ext uri="{FF2B5EF4-FFF2-40B4-BE49-F238E27FC236}">
                <a16:creationId xmlns:a16="http://schemas.microsoft.com/office/drawing/2014/main" id="{E185A33A-5084-0AEE-23FD-CBB5F631C3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F1D8FF-40A7-7E7E-23D8-0D3597046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E0094-E68C-407D-9627-304E86615892}" type="slidenum">
              <a:rPr lang="en-GB" smtClean="0"/>
              <a:t>‹#›</a:t>
            </a:fld>
            <a:endParaRPr lang="en-GB"/>
          </a:p>
        </p:txBody>
      </p:sp>
    </p:spTree>
    <p:extLst>
      <p:ext uri="{BB962C8B-B14F-4D97-AF65-F5344CB8AC3E}">
        <p14:creationId xmlns:p14="http://schemas.microsoft.com/office/powerpoint/2010/main" val="99574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hyperlink" Target="https://www.iec.ch/global-impact-fund" TargetMode="External"/><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8.png"/><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86ECEC-3AD8-CF95-CCAC-F6D09A8352B6}"/>
              </a:ext>
            </a:extLst>
          </p:cNvPr>
          <p:cNvSpPr>
            <a:spLocks noGrp="1"/>
          </p:cNvSpPr>
          <p:nvPr>
            <p:ph type="title"/>
          </p:nvPr>
        </p:nvSpPr>
        <p:spPr>
          <a:xfrm>
            <a:off x="503344" y="400979"/>
            <a:ext cx="6068302" cy="810125"/>
          </a:xfrm>
        </p:spPr>
        <p:txBody>
          <a:bodyPr>
            <a:normAutofit/>
          </a:bodyPr>
          <a:lstStyle/>
          <a:p>
            <a:r>
              <a:rPr lang="en-GB" b="1" dirty="0">
                <a:solidFill>
                  <a:srgbClr val="7CA03E"/>
                </a:solidFill>
              </a:rPr>
              <a:t>IEC Global Impact Fund</a:t>
            </a:r>
          </a:p>
        </p:txBody>
      </p:sp>
      <p:sp>
        <p:nvSpPr>
          <p:cNvPr id="4" name="Slide Number Placeholder 3">
            <a:extLst>
              <a:ext uri="{FF2B5EF4-FFF2-40B4-BE49-F238E27FC236}">
                <a16:creationId xmlns:a16="http://schemas.microsoft.com/office/drawing/2014/main" id="{8E5F3F1C-A57B-B9DC-279B-BE36EF059C58}"/>
              </a:ext>
            </a:extLst>
          </p:cNvPr>
          <p:cNvSpPr>
            <a:spLocks noGrp="1"/>
          </p:cNvSpPr>
          <p:nvPr>
            <p:ph type="sldNum" sz="quarter" idx="4"/>
          </p:nvPr>
        </p:nvSpPr>
        <p:spPr/>
        <p:txBody>
          <a:bodyPr/>
          <a:lstStyle/>
          <a:p>
            <a:fld id="{294A09A9-5501-47C1-A89A-A340965A2BE2}" type="slidenum">
              <a:rPr lang="en-US" smtClean="0"/>
              <a:pPr/>
              <a:t>1</a:t>
            </a:fld>
            <a:endParaRPr lang="en-US" dirty="0"/>
          </a:p>
        </p:txBody>
      </p:sp>
      <p:pic>
        <p:nvPicPr>
          <p:cNvPr id="8" name="Picture Placeholder 7">
            <a:extLst>
              <a:ext uri="{FF2B5EF4-FFF2-40B4-BE49-F238E27FC236}">
                <a16:creationId xmlns:a16="http://schemas.microsoft.com/office/drawing/2014/main" id="{01AC5F3C-5962-409B-28BC-7BB687E49623}"/>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a:ext>
            </a:extLst>
          </a:blip>
          <a:srcRect/>
          <a:stretch/>
        </p:blipFill>
        <p:spPr>
          <a:xfrm>
            <a:off x="765252" y="2736180"/>
            <a:ext cx="1966832" cy="2596805"/>
          </a:xfrm>
        </p:spPr>
      </p:pic>
      <p:cxnSp>
        <p:nvCxnSpPr>
          <p:cNvPr id="11" name="Straight Connector 10">
            <a:extLst>
              <a:ext uri="{FF2B5EF4-FFF2-40B4-BE49-F238E27FC236}">
                <a16:creationId xmlns:a16="http://schemas.microsoft.com/office/drawing/2014/main" id="{03244D83-3471-1633-308B-2BC64DCBAE38}"/>
              </a:ext>
            </a:extLst>
          </p:cNvPr>
          <p:cNvCxnSpPr/>
          <p:nvPr/>
        </p:nvCxnSpPr>
        <p:spPr>
          <a:xfrm>
            <a:off x="0" y="1287377"/>
            <a:ext cx="1440000" cy="0"/>
          </a:xfrm>
          <a:prstGeom prst="line">
            <a:avLst/>
          </a:prstGeom>
          <a:ln w="19050">
            <a:solidFill>
              <a:srgbClr val="7CA03E"/>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710755C-4ABF-125E-2DA2-CAC663C18ADD}"/>
              </a:ext>
            </a:extLst>
          </p:cNvPr>
          <p:cNvSpPr/>
          <p:nvPr/>
        </p:nvSpPr>
        <p:spPr>
          <a:xfrm>
            <a:off x="330912" y="5991851"/>
            <a:ext cx="868680" cy="866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7" name="Picture 16" descr="A picture containing text&#10;&#10;Description automatically generated">
            <a:extLst>
              <a:ext uri="{FF2B5EF4-FFF2-40B4-BE49-F238E27FC236}">
                <a16:creationId xmlns:a16="http://schemas.microsoft.com/office/drawing/2014/main" id="{7C0D6939-8F18-EF0E-357C-A9DCF3E6BCC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51175" y="6106956"/>
            <a:ext cx="2155585" cy="559021"/>
          </a:xfrm>
          <a:prstGeom prst="rect">
            <a:avLst/>
          </a:prstGeom>
        </p:spPr>
      </p:pic>
      <p:sp>
        <p:nvSpPr>
          <p:cNvPr id="14" name="Oval 10">
            <a:extLst>
              <a:ext uri="{FF2B5EF4-FFF2-40B4-BE49-F238E27FC236}">
                <a16:creationId xmlns:a16="http://schemas.microsoft.com/office/drawing/2014/main" id="{9F7971E2-F072-3B52-4E2A-15EFE1FF8943}"/>
              </a:ext>
            </a:extLst>
          </p:cNvPr>
          <p:cNvSpPr>
            <a:spLocks noChangeArrowheads="1"/>
          </p:cNvSpPr>
          <p:nvPr/>
        </p:nvSpPr>
        <p:spPr bwMode="auto">
          <a:xfrm>
            <a:off x="3395952" y="5579985"/>
            <a:ext cx="795142" cy="797387"/>
          </a:xfrm>
          <a:prstGeom prst="ellipse">
            <a:avLst/>
          </a:prstGeom>
          <a:solidFill>
            <a:srgbClr val="7CA03E"/>
          </a:solidFill>
          <a:ln>
            <a:noFil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ru-RU" sz="3200" b="0" i="0" u="none" strike="noStrike" kern="0" cap="none" spc="0" normalizeH="0" baseline="0" noProof="0">
              <a:ln>
                <a:noFill/>
              </a:ln>
              <a:solidFill>
                <a:srgbClr val="00A4A9"/>
              </a:solidFill>
              <a:effectLst/>
              <a:uLnTx/>
              <a:uFillTx/>
              <a:latin typeface="Calibri" panose="020F0502020204030204"/>
            </a:endParaRPr>
          </a:p>
        </p:txBody>
      </p:sp>
      <p:sp>
        <p:nvSpPr>
          <p:cNvPr id="15" name="Oval 11">
            <a:extLst>
              <a:ext uri="{FF2B5EF4-FFF2-40B4-BE49-F238E27FC236}">
                <a16:creationId xmlns:a16="http://schemas.microsoft.com/office/drawing/2014/main" id="{45678E34-3EFC-EEA5-6876-5CACB87DE8A6}"/>
              </a:ext>
            </a:extLst>
          </p:cNvPr>
          <p:cNvSpPr>
            <a:spLocks noChangeArrowheads="1"/>
          </p:cNvSpPr>
          <p:nvPr/>
        </p:nvSpPr>
        <p:spPr bwMode="auto">
          <a:xfrm>
            <a:off x="4592182" y="5590837"/>
            <a:ext cx="795142" cy="797387"/>
          </a:xfrm>
          <a:prstGeom prst="ellipse">
            <a:avLst/>
          </a:prstGeom>
          <a:solidFill>
            <a:srgbClr val="7CA03E"/>
          </a:solidFill>
          <a:ln>
            <a:noFil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ru-RU" sz="3200" b="0" i="0" u="none" strike="noStrike" kern="0" cap="none" spc="0" normalizeH="0" baseline="0" noProof="0">
              <a:ln>
                <a:noFill/>
              </a:ln>
              <a:solidFill>
                <a:prstClr val="black"/>
              </a:solidFill>
              <a:effectLst/>
              <a:uLnTx/>
              <a:uFillTx/>
              <a:latin typeface="Calibri" panose="020F0502020204030204"/>
            </a:endParaRPr>
          </a:p>
        </p:txBody>
      </p:sp>
      <p:sp>
        <p:nvSpPr>
          <p:cNvPr id="16" name="Oval 13">
            <a:extLst>
              <a:ext uri="{FF2B5EF4-FFF2-40B4-BE49-F238E27FC236}">
                <a16:creationId xmlns:a16="http://schemas.microsoft.com/office/drawing/2014/main" id="{C0855EEC-71DE-7000-2911-7FD232148566}"/>
              </a:ext>
            </a:extLst>
          </p:cNvPr>
          <p:cNvSpPr>
            <a:spLocks noChangeArrowheads="1"/>
          </p:cNvSpPr>
          <p:nvPr/>
        </p:nvSpPr>
        <p:spPr bwMode="auto">
          <a:xfrm>
            <a:off x="5818411" y="5592357"/>
            <a:ext cx="797387" cy="797387"/>
          </a:xfrm>
          <a:prstGeom prst="ellipse">
            <a:avLst/>
          </a:prstGeom>
          <a:solidFill>
            <a:srgbClr val="7CA03E"/>
          </a:solidFill>
          <a:ln>
            <a:noFil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ru-RU" sz="3200" b="0" i="0" u="none" strike="noStrike" kern="0" cap="none" spc="0" normalizeH="0" baseline="0" noProof="0">
              <a:ln>
                <a:noFill/>
              </a:ln>
              <a:solidFill>
                <a:srgbClr val="ED7D31"/>
              </a:solidFill>
              <a:effectLst/>
              <a:uLnTx/>
              <a:uFillTx/>
              <a:latin typeface="Calibri" panose="020F0502020204030204"/>
            </a:endParaRPr>
          </a:p>
        </p:txBody>
      </p:sp>
      <p:sp>
        <p:nvSpPr>
          <p:cNvPr id="19" name="Oval 18">
            <a:extLst>
              <a:ext uri="{FF2B5EF4-FFF2-40B4-BE49-F238E27FC236}">
                <a16:creationId xmlns:a16="http://schemas.microsoft.com/office/drawing/2014/main" id="{8A48B3EB-AA19-FB79-974E-4EB87B6A0D79}"/>
              </a:ext>
            </a:extLst>
          </p:cNvPr>
          <p:cNvSpPr>
            <a:spLocks noChangeArrowheads="1"/>
          </p:cNvSpPr>
          <p:nvPr/>
        </p:nvSpPr>
        <p:spPr bwMode="auto">
          <a:xfrm>
            <a:off x="3300491" y="5485646"/>
            <a:ext cx="986064" cy="986064"/>
          </a:xfrm>
          <a:prstGeom prst="ellipse">
            <a:avLst/>
          </a:prstGeom>
          <a:noFill/>
          <a:ln w="15875" cap="flat">
            <a:solidFill>
              <a:srgbClr val="7CA03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ru-RU" sz="3200" b="0" i="0" u="none" strike="noStrike" kern="0" cap="none" spc="0" normalizeH="0" baseline="0" noProof="0">
              <a:ln>
                <a:noFill/>
              </a:ln>
              <a:solidFill>
                <a:prstClr val="black"/>
              </a:solidFill>
              <a:effectLst/>
              <a:uLnTx/>
              <a:uFillTx/>
              <a:latin typeface="Calibri" panose="020F0502020204030204"/>
            </a:endParaRPr>
          </a:p>
        </p:txBody>
      </p:sp>
      <p:sp>
        <p:nvSpPr>
          <p:cNvPr id="20" name="Oval 19">
            <a:extLst>
              <a:ext uri="{FF2B5EF4-FFF2-40B4-BE49-F238E27FC236}">
                <a16:creationId xmlns:a16="http://schemas.microsoft.com/office/drawing/2014/main" id="{248AA74E-35D2-62FC-05B9-A03D83A41B12}"/>
              </a:ext>
            </a:extLst>
          </p:cNvPr>
          <p:cNvSpPr>
            <a:spLocks noChangeArrowheads="1"/>
          </p:cNvSpPr>
          <p:nvPr/>
        </p:nvSpPr>
        <p:spPr bwMode="auto">
          <a:xfrm>
            <a:off x="4496721" y="5496498"/>
            <a:ext cx="986064" cy="986064"/>
          </a:xfrm>
          <a:prstGeom prst="ellipse">
            <a:avLst/>
          </a:prstGeom>
          <a:noFill/>
          <a:ln w="15875" cap="flat">
            <a:solidFill>
              <a:srgbClr val="7CA03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ru-RU" sz="3200" b="0" i="0" u="none" strike="noStrike" kern="0" cap="none" spc="0" normalizeH="0" baseline="0" noProof="0">
              <a:ln>
                <a:noFill/>
              </a:ln>
              <a:solidFill>
                <a:prstClr val="black"/>
              </a:solidFill>
              <a:effectLst/>
              <a:uLnTx/>
              <a:uFillTx/>
              <a:latin typeface="Calibri" panose="020F0502020204030204"/>
            </a:endParaRPr>
          </a:p>
        </p:txBody>
      </p:sp>
      <p:sp>
        <p:nvSpPr>
          <p:cNvPr id="21" name="Oval 21">
            <a:extLst>
              <a:ext uri="{FF2B5EF4-FFF2-40B4-BE49-F238E27FC236}">
                <a16:creationId xmlns:a16="http://schemas.microsoft.com/office/drawing/2014/main" id="{6EC3F4F9-272A-2999-B7F8-9DDD1E15C974}"/>
              </a:ext>
            </a:extLst>
          </p:cNvPr>
          <p:cNvSpPr>
            <a:spLocks noChangeArrowheads="1"/>
          </p:cNvSpPr>
          <p:nvPr/>
        </p:nvSpPr>
        <p:spPr bwMode="auto">
          <a:xfrm>
            <a:off x="5724072" y="5498018"/>
            <a:ext cx="986064" cy="986064"/>
          </a:xfrm>
          <a:prstGeom prst="ellipse">
            <a:avLst/>
          </a:prstGeom>
          <a:noFill/>
          <a:ln w="15875" cap="flat">
            <a:solidFill>
              <a:srgbClr val="7CA03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ru-RU" sz="3200" b="0" i="0" u="none" strike="noStrike" kern="0" cap="none" spc="0" normalizeH="0" baseline="0" noProof="0">
              <a:ln>
                <a:noFill/>
              </a:ln>
              <a:solidFill>
                <a:prstClr val="black"/>
              </a:solidFill>
              <a:effectLst/>
              <a:uLnTx/>
              <a:uFillTx/>
              <a:latin typeface="Calibri" panose="020F0502020204030204"/>
            </a:endParaRPr>
          </a:p>
        </p:txBody>
      </p:sp>
      <p:pic>
        <p:nvPicPr>
          <p:cNvPr id="22" name="Picture 21">
            <a:extLst>
              <a:ext uri="{FF2B5EF4-FFF2-40B4-BE49-F238E27FC236}">
                <a16:creationId xmlns:a16="http://schemas.microsoft.com/office/drawing/2014/main" id="{0A4CF2DC-7D61-FA58-EFA3-D3A6B5ED1463}"/>
              </a:ext>
            </a:extLst>
          </p:cNvPr>
          <p:cNvPicPr>
            <a:picLocks noChangeAspect="1"/>
          </p:cNvPicPr>
          <p:nvPr/>
        </p:nvPicPr>
        <p:blipFill>
          <a:blip r:embed="rId5"/>
          <a:srcRect/>
          <a:stretch/>
        </p:blipFill>
        <p:spPr>
          <a:xfrm>
            <a:off x="4776931" y="5776708"/>
            <a:ext cx="425645" cy="425645"/>
          </a:xfrm>
          <a:prstGeom prst="rect">
            <a:avLst/>
          </a:prstGeom>
        </p:spPr>
      </p:pic>
      <p:pic>
        <p:nvPicPr>
          <p:cNvPr id="23" name="Picture 22">
            <a:extLst>
              <a:ext uri="{FF2B5EF4-FFF2-40B4-BE49-F238E27FC236}">
                <a16:creationId xmlns:a16="http://schemas.microsoft.com/office/drawing/2014/main" id="{73B88DB6-B990-62F5-627A-ED93517A9A3C}"/>
              </a:ext>
            </a:extLst>
          </p:cNvPr>
          <p:cNvPicPr>
            <a:picLocks noChangeAspect="1"/>
          </p:cNvPicPr>
          <p:nvPr/>
        </p:nvPicPr>
        <p:blipFill>
          <a:blip r:embed="rId6"/>
          <a:srcRect/>
          <a:stretch/>
        </p:blipFill>
        <p:spPr>
          <a:xfrm>
            <a:off x="5973448" y="5747394"/>
            <a:ext cx="487312" cy="487312"/>
          </a:xfrm>
          <a:prstGeom prst="rect">
            <a:avLst/>
          </a:prstGeom>
        </p:spPr>
      </p:pic>
      <p:pic>
        <p:nvPicPr>
          <p:cNvPr id="24" name="Picture 23">
            <a:extLst>
              <a:ext uri="{FF2B5EF4-FFF2-40B4-BE49-F238E27FC236}">
                <a16:creationId xmlns:a16="http://schemas.microsoft.com/office/drawing/2014/main" id="{D151370D-316F-2F31-0B2F-F6D77901B30D}"/>
              </a:ext>
            </a:extLst>
          </p:cNvPr>
          <p:cNvPicPr>
            <a:picLocks noChangeAspect="1"/>
          </p:cNvPicPr>
          <p:nvPr/>
        </p:nvPicPr>
        <p:blipFill>
          <a:blip r:embed="rId7"/>
          <a:srcRect/>
          <a:stretch/>
        </p:blipFill>
        <p:spPr>
          <a:xfrm>
            <a:off x="3537495" y="5722650"/>
            <a:ext cx="512056" cy="512056"/>
          </a:xfrm>
          <a:prstGeom prst="rect">
            <a:avLst/>
          </a:prstGeom>
        </p:spPr>
      </p:pic>
      <p:sp>
        <p:nvSpPr>
          <p:cNvPr id="25" name="Oval 13">
            <a:extLst>
              <a:ext uri="{FF2B5EF4-FFF2-40B4-BE49-F238E27FC236}">
                <a16:creationId xmlns:a16="http://schemas.microsoft.com/office/drawing/2014/main" id="{EB110D1A-FDB1-B662-9643-BC143865985E}"/>
              </a:ext>
            </a:extLst>
          </p:cNvPr>
          <p:cNvSpPr>
            <a:spLocks noChangeArrowheads="1"/>
          </p:cNvSpPr>
          <p:nvPr/>
        </p:nvSpPr>
        <p:spPr bwMode="auto">
          <a:xfrm>
            <a:off x="7096550" y="5594036"/>
            <a:ext cx="797387" cy="797387"/>
          </a:xfrm>
          <a:prstGeom prst="ellipse">
            <a:avLst/>
          </a:prstGeom>
          <a:solidFill>
            <a:srgbClr val="7CA03E"/>
          </a:solidFill>
          <a:ln>
            <a:noFil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ru-RU" sz="3200" b="0" i="0" u="none" strike="noStrike" kern="0" cap="none" spc="0" normalizeH="0" baseline="0" noProof="0">
              <a:ln>
                <a:noFill/>
              </a:ln>
              <a:solidFill>
                <a:srgbClr val="ED7D31"/>
              </a:solidFill>
              <a:effectLst/>
              <a:uLnTx/>
              <a:uFillTx/>
              <a:latin typeface="Calibri" panose="020F0502020204030204"/>
            </a:endParaRPr>
          </a:p>
        </p:txBody>
      </p:sp>
      <p:sp>
        <p:nvSpPr>
          <p:cNvPr id="26" name="Oval 21">
            <a:extLst>
              <a:ext uri="{FF2B5EF4-FFF2-40B4-BE49-F238E27FC236}">
                <a16:creationId xmlns:a16="http://schemas.microsoft.com/office/drawing/2014/main" id="{C0819571-3686-32F4-58E5-2A21C97547EB}"/>
              </a:ext>
            </a:extLst>
          </p:cNvPr>
          <p:cNvSpPr>
            <a:spLocks noChangeArrowheads="1"/>
          </p:cNvSpPr>
          <p:nvPr/>
        </p:nvSpPr>
        <p:spPr bwMode="auto">
          <a:xfrm>
            <a:off x="7002211" y="5499697"/>
            <a:ext cx="986064" cy="986064"/>
          </a:xfrm>
          <a:prstGeom prst="ellipse">
            <a:avLst/>
          </a:prstGeom>
          <a:noFill/>
          <a:ln w="15875" cap="flat">
            <a:solidFill>
              <a:srgbClr val="7CA03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ru-RU" sz="3200" b="0" i="0" u="none" strike="noStrike" kern="0" cap="none" spc="0" normalizeH="0" baseline="0" noProof="0">
              <a:ln>
                <a:noFill/>
              </a:ln>
              <a:solidFill>
                <a:prstClr val="black"/>
              </a:solidFill>
              <a:effectLst/>
              <a:uLnTx/>
              <a:uFillTx/>
              <a:latin typeface="Calibri" panose="020F0502020204030204"/>
            </a:endParaRPr>
          </a:p>
        </p:txBody>
      </p:sp>
      <p:pic>
        <p:nvPicPr>
          <p:cNvPr id="27" name="Picture 26">
            <a:extLst>
              <a:ext uri="{FF2B5EF4-FFF2-40B4-BE49-F238E27FC236}">
                <a16:creationId xmlns:a16="http://schemas.microsoft.com/office/drawing/2014/main" id="{F73093B5-DD47-2E77-0FA0-027F23C9C4EF}"/>
              </a:ext>
            </a:extLst>
          </p:cNvPr>
          <p:cNvPicPr>
            <a:picLocks noChangeAspect="1"/>
          </p:cNvPicPr>
          <p:nvPr/>
        </p:nvPicPr>
        <p:blipFill>
          <a:blip r:embed="rId8"/>
          <a:srcRect/>
          <a:stretch/>
        </p:blipFill>
        <p:spPr>
          <a:xfrm>
            <a:off x="7251587" y="5749073"/>
            <a:ext cx="487312" cy="487312"/>
          </a:xfrm>
          <a:prstGeom prst="rect">
            <a:avLst/>
          </a:prstGeom>
        </p:spPr>
      </p:pic>
      <p:sp>
        <p:nvSpPr>
          <p:cNvPr id="38" name="Rectangle 37">
            <a:extLst>
              <a:ext uri="{FF2B5EF4-FFF2-40B4-BE49-F238E27FC236}">
                <a16:creationId xmlns:a16="http://schemas.microsoft.com/office/drawing/2014/main" id="{B29629FA-1B05-6BE9-AFD8-6A8556E9F0DC}"/>
              </a:ext>
            </a:extLst>
          </p:cNvPr>
          <p:cNvSpPr/>
          <p:nvPr/>
        </p:nvSpPr>
        <p:spPr>
          <a:xfrm>
            <a:off x="717516" y="1372820"/>
            <a:ext cx="7360409" cy="1006793"/>
          </a:xfrm>
          <a:prstGeom prst="rect">
            <a:avLst/>
          </a:prstGeom>
          <a:solidFill>
            <a:srgbClr val="005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88229C10-446A-C0E8-EBAC-46593D915865}"/>
              </a:ext>
            </a:extLst>
          </p:cNvPr>
          <p:cNvSpPr/>
          <p:nvPr/>
        </p:nvSpPr>
        <p:spPr>
          <a:xfrm>
            <a:off x="218039" y="1372820"/>
            <a:ext cx="1006793" cy="1006793"/>
          </a:xfrm>
          <a:prstGeom prst="ellipse">
            <a:avLst/>
          </a:prstGeom>
          <a:solidFill>
            <a:srgbClr val="005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40" name="TextBox 39">
            <a:extLst>
              <a:ext uri="{FF2B5EF4-FFF2-40B4-BE49-F238E27FC236}">
                <a16:creationId xmlns:a16="http://schemas.microsoft.com/office/drawing/2014/main" id="{25FFB9C6-E21D-D9C0-6EFD-F03E04F3FAD1}"/>
              </a:ext>
            </a:extLst>
          </p:cNvPr>
          <p:cNvSpPr txBox="1"/>
          <p:nvPr/>
        </p:nvSpPr>
        <p:spPr>
          <a:xfrm>
            <a:off x="779031" y="1385223"/>
            <a:ext cx="7209244" cy="738664"/>
          </a:xfrm>
          <a:prstGeom prst="rect">
            <a:avLst/>
          </a:prstGeom>
          <a:noFill/>
        </p:spPr>
        <p:txBody>
          <a:bodyPr wrap="square">
            <a:spAutoFit/>
          </a:bodyPr>
          <a:lstStyle/>
          <a:p>
            <a:r>
              <a:rPr lang="en-GB" sz="1400" b="1" dirty="0">
                <a:solidFill>
                  <a:schemeClr val="bg1"/>
                </a:solidFill>
                <a:latin typeface="Arial" panose="020B0604020202020204" pitchFamily="34" charset="0"/>
                <a:cs typeface="Arial" panose="020B0604020202020204" pitchFamily="34" charset="0"/>
              </a:rPr>
              <a:t>Building a safer, more efficient and sustainable world by bringing the benefits of IEC International Standards and Conformity Assessment Systems to find solutions to some of the most pressing global challenges through scalable projects</a:t>
            </a:r>
          </a:p>
        </p:txBody>
      </p:sp>
      <p:pic>
        <p:nvPicPr>
          <p:cNvPr id="41" name="Graphic 40" descr="Target outline">
            <a:extLst>
              <a:ext uri="{FF2B5EF4-FFF2-40B4-BE49-F238E27FC236}">
                <a16:creationId xmlns:a16="http://schemas.microsoft.com/office/drawing/2014/main" id="{58FE849A-04EB-94C1-2F04-3D18FFC5A6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9034" y="1705587"/>
            <a:ext cx="379765" cy="379765"/>
          </a:xfrm>
          <a:prstGeom prst="rect">
            <a:avLst/>
          </a:prstGeom>
        </p:spPr>
      </p:pic>
      <p:sp>
        <p:nvSpPr>
          <p:cNvPr id="42" name="TextBox 41">
            <a:extLst>
              <a:ext uri="{FF2B5EF4-FFF2-40B4-BE49-F238E27FC236}">
                <a16:creationId xmlns:a16="http://schemas.microsoft.com/office/drawing/2014/main" id="{83865317-63F9-FAD0-9CCE-319A4684526A}"/>
              </a:ext>
            </a:extLst>
          </p:cNvPr>
          <p:cNvSpPr txBox="1"/>
          <p:nvPr/>
        </p:nvSpPr>
        <p:spPr>
          <a:xfrm>
            <a:off x="3243978" y="2308705"/>
            <a:ext cx="7705143" cy="3046988"/>
          </a:xfrm>
          <a:prstGeom prst="rect">
            <a:avLst/>
          </a:prstGeom>
          <a:solidFill>
            <a:srgbClr val="9BBF59"/>
          </a:solidFill>
        </p:spPr>
        <p:txBody>
          <a:bodyPr wrap="square">
            <a:spAutoFit/>
          </a:bodyPr>
          <a:lstStyle>
            <a:defPPr>
              <a:defRPr lang="en-US"/>
            </a:defPPr>
            <a:lvl2pPr lvl="1">
              <a:defRPr>
                <a:solidFill>
                  <a:schemeClr val="bg1"/>
                </a:solidFill>
                <a:latin typeface="Arial" panose="020B0604020202020204" pitchFamily="34" charset="0"/>
                <a:cs typeface="Arial" panose="020B0604020202020204" pitchFamily="34" charset="0"/>
              </a:defRPr>
            </a:lvl2pPr>
          </a:lstStyle>
          <a:p>
            <a:pPr lvl="1"/>
            <a:r>
              <a:rPr lang="en-GB" sz="1600" b="1" dirty="0">
                <a:latin typeface="Arial Narrow" panose="020B0606020202030204" pitchFamily="34" charset="0"/>
              </a:rPr>
              <a:t>Build on the value IEC brings to society and highlight the positive impact it has on social, economic and environmental issues</a:t>
            </a:r>
          </a:p>
          <a:p>
            <a:pPr lvl="1"/>
            <a:endParaRPr lang="en-GB" sz="1600" b="1" dirty="0">
              <a:latin typeface="Arial Narrow" panose="020B0606020202030204" pitchFamily="34" charset="0"/>
            </a:endParaRPr>
          </a:p>
          <a:p>
            <a:pPr lvl="1"/>
            <a:r>
              <a:rPr lang="en-GB" sz="1600" b="1" dirty="0">
                <a:solidFill>
                  <a:schemeClr val="bg1"/>
                </a:solidFill>
                <a:latin typeface="Arial Narrow" panose="020B0606020202030204" pitchFamily="34" charset="0"/>
                <a:cs typeface="Arial" panose="020B0604020202020204" pitchFamily="34" charset="0"/>
              </a:rPr>
              <a:t>Increase awareness and understanding of IEC by engaging with stakeholders in an impactful partnership </a:t>
            </a:r>
          </a:p>
          <a:p>
            <a:pPr lvl="1"/>
            <a:endParaRPr lang="en-GB" sz="1600" b="1" dirty="0">
              <a:solidFill>
                <a:schemeClr val="bg1"/>
              </a:solidFill>
              <a:latin typeface="Arial Narrow" panose="020B0606020202030204" pitchFamily="34" charset="0"/>
              <a:cs typeface="Arial" panose="020B0604020202020204" pitchFamily="34" charset="0"/>
            </a:endParaRPr>
          </a:p>
          <a:p>
            <a:pPr lvl="1"/>
            <a:r>
              <a:rPr lang="en-GB" sz="1600" b="1" dirty="0">
                <a:latin typeface="Arial Narrow" panose="020B0606020202030204" pitchFamily="34" charset="0"/>
              </a:rPr>
              <a:t>Champion energy efficiency, the renewable energy transition and next generation power systems</a:t>
            </a:r>
          </a:p>
          <a:p>
            <a:pPr lvl="1"/>
            <a:endParaRPr lang="en-GB" sz="1600" b="1" dirty="0">
              <a:latin typeface="Arial Narrow" panose="020B0606020202030204" pitchFamily="34" charset="0"/>
            </a:endParaRPr>
          </a:p>
          <a:p>
            <a:pPr lvl="1"/>
            <a:r>
              <a:rPr lang="en-GB" sz="1600" b="1" dirty="0">
                <a:latin typeface="Arial Narrow" panose="020B0606020202030204" pitchFamily="34" charset="0"/>
              </a:rPr>
              <a:t>Provide solutions and services for net zero, circular economy, and sustainable development</a:t>
            </a:r>
          </a:p>
          <a:p>
            <a:pPr lvl="1"/>
            <a:endParaRPr lang="en-GB" sz="1600" b="1" dirty="0">
              <a:latin typeface="Arial Narrow" panose="020B0606020202030204" pitchFamily="34" charset="0"/>
            </a:endParaRPr>
          </a:p>
        </p:txBody>
      </p:sp>
      <p:sp>
        <p:nvSpPr>
          <p:cNvPr id="48" name="Oval 47">
            <a:extLst>
              <a:ext uri="{FF2B5EF4-FFF2-40B4-BE49-F238E27FC236}">
                <a16:creationId xmlns:a16="http://schemas.microsoft.com/office/drawing/2014/main" id="{F00E7520-511C-E286-4645-9B6112B37B0B}"/>
              </a:ext>
            </a:extLst>
          </p:cNvPr>
          <p:cNvSpPr/>
          <p:nvPr/>
        </p:nvSpPr>
        <p:spPr>
          <a:xfrm>
            <a:off x="3573126" y="2446205"/>
            <a:ext cx="112845" cy="1128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9" name="Oval 48">
            <a:extLst>
              <a:ext uri="{FF2B5EF4-FFF2-40B4-BE49-F238E27FC236}">
                <a16:creationId xmlns:a16="http://schemas.microsoft.com/office/drawing/2014/main" id="{9926EBF5-95DE-DFBD-456F-BF43BA527FA7}"/>
              </a:ext>
            </a:extLst>
          </p:cNvPr>
          <p:cNvSpPr/>
          <p:nvPr/>
        </p:nvSpPr>
        <p:spPr>
          <a:xfrm>
            <a:off x="3573127" y="3196323"/>
            <a:ext cx="112845" cy="1128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50" name="Oval 49">
            <a:extLst>
              <a:ext uri="{FF2B5EF4-FFF2-40B4-BE49-F238E27FC236}">
                <a16:creationId xmlns:a16="http://schemas.microsoft.com/office/drawing/2014/main" id="{DA2BE58B-3026-0AF7-28D1-B67EBD760B2C}"/>
              </a:ext>
            </a:extLst>
          </p:cNvPr>
          <p:cNvSpPr/>
          <p:nvPr/>
        </p:nvSpPr>
        <p:spPr>
          <a:xfrm>
            <a:off x="3564117" y="4667013"/>
            <a:ext cx="112845" cy="1128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63" name="Oval 62">
            <a:extLst>
              <a:ext uri="{FF2B5EF4-FFF2-40B4-BE49-F238E27FC236}">
                <a16:creationId xmlns:a16="http://schemas.microsoft.com/office/drawing/2014/main" id="{40EF6A41-50CE-7623-FDE4-51656FD76D55}"/>
              </a:ext>
            </a:extLst>
          </p:cNvPr>
          <p:cNvSpPr/>
          <p:nvPr/>
        </p:nvSpPr>
        <p:spPr>
          <a:xfrm>
            <a:off x="3573126" y="3890018"/>
            <a:ext cx="112845" cy="1128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Tree>
    <p:extLst>
      <p:ext uri="{BB962C8B-B14F-4D97-AF65-F5344CB8AC3E}">
        <p14:creationId xmlns:p14="http://schemas.microsoft.com/office/powerpoint/2010/main" val="17033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a:extLst>
              <a:ext uri="{FF2B5EF4-FFF2-40B4-BE49-F238E27FC236}">
                <a16:creationId xmlns:a16="http://schemas.microsoft.com/office/drawing/2014/main" id="{906D4865-4AB5-2D04-EF91-24A5C6A2FB60}"/>
              </a:ext>
            </a:extLst>
          </p:cNvPr>
          <p:cNvSpPr>
            <a:spLocks noGrp="1"/>
          </p:cNvSpPr>
          <p:nvPr>
            <p:ph type="title"/>
          </p:nvPr>
        </p:nvSpPr>
        <p:spPr>
          <a:xfrm>
            <a:off x="503344" y="400979"/>
            <a:ext cx="6068302" cy="810125"/>
          </a:xfrm>
        </p:spPr>
        <p:txBody>
          <a:bodyPr>
            <a:normAutofit/>
          </a:bodyPr>
          <a:lstStyle/>
          <a:p>
            <a:r>
              <a:rPr lang="en-GB" b="1" dirty="0">
                <a:solidFill>
                  <a:srgbClr val="7CA03E"/>
                </a:solidFill>
              </a:rPr>
              <a:t>Concept to Reality</a:t>
            </a:r>
          </a:p>
        </p:txBody>
      </p:sp>
      <p:pic>
        <p:nvPicPr>
          <p:cNvPr id="26" name="Picture 25" descr="A picture containing text&#10;&#10;Description automatically generated">
            <a:extLst>
              <a:ext uri="{FF2B5EF4-FFF2-40B4-BE49-F238E27FC236}">
                <a16:creationId xmlns:a16="http://schemas.microsoft.com/office/drawing/2014/main" id="{4831F94D-6180-43D7-E6D5-2715003352C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1175" y="6106956"/>
            <a:ext cx="2155585" cy="559021"/>
          </a:xfrm>
          <a:prstGeom prst="rect">
            <a:avLst/>
          </a:prstGeom>
        </p:spPr>
      </p:pic>
      <p:cxnSp>
        <p:nvCxnSpPr>
          <p:cNvPr id="6" name="Straight Connector 5">
            <a:extLst>
              <a:ext uri="{FF2B5EF4-FFF2-40B4-BE49-F238E27FC236}">
                <a16:creationId xmlns:a16="http://schemas.microsoft.com/office/drawing/2014/main" id="{9CED4038-DC0D-74F6-2C02-D45298EB494D}"/>
              </a:ext>
            </a:extLst>
          </p:cNvPr>
          <p:cNvCxnSpPr/>
          <p:nvPr/>
        </p:nvCxnSpPr>
        <p:spPr>
          <a:xfrm>
            <a:off x="0" y="1287377"/>
            <a:ext cx="1440000" cy="0"/>
          </a:xfrm>
          <a:prstGeom prst="line">
            <a:avLst/>
          </a:prstGeom>
          <a:ln w="19050">
            <a:solidFill>
              <a:srgbClr val="7CA03E"/>
            </a:solidFill>
          </a:ln>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FADE346C-570D-CD92-B362-443DF17EA482}"/>
              </a:ext>
            </a:extLst>
          </p:cNvPr>
          <p:cNvSpPr txBox="1">
            <a:spLocks/>
          </p:cNvSpPr>
          <p:nvPr/>
        </p:nvSpPr>
        <p:spPr>
          <a:xfrm>
            <a:off x="753243" y="1211104"/>
            <a:ext cx="3320684" cy="2340196"/>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t>Catalysing Innovation for Circular Models in Africa -</a:t>
            </a:r>
          </a:p>
          <a:p>
            <a:r>
              <a:rPr lang="en-GB" sz="2400" b="1" dirty="0"/>
              <a:t>Turning Battery E-Waste into E-Resources</a:t>
            </a:r>
          </a:p>
          <a:p>
            <a:endParaRPr lang="en-GB" sz="4000" b="1" dirty="0"/>
          </a:p>
        </p:txBody>
      </p:sp>
      <p:pic>
        <p:nvPicPr>
          <p:cNvPr id="8" name="Picture 7" descr="A picture containing text, tree, plant&#10;&#10;Description automatically generated">
            <a:extLst>
              <a:ext uri="{FF2B5EF4-FFF2-40B4-BE49-F238E27FC236}">
                <a16:creationId xmlns:a16="http://schemas.microsoft.com/office/drawing/2014/main" id="{ACCFD1CB-AF5F-4C1F-05B5-F7650A499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67" y="3125649"/>
            <a:ext cx="3240460" cy="2160307"/>
          </a:xfrm>
          <a:prstGeom prst="rect">
            <a:avLst/>
          </a:prstGeom>
        </p:spPr>
      </p:pic>
      <p:pic>
        <p:nvPicPr>
          <p:cNvPr id="19" name="Picture 18">
            <a:extLst>
              <a:ext uri="{FF2B5EF4-FFF2-40B4-BE49-F238E27FC236}">
                <a16:creationId xmlns:a16="http://schemas.microsoft.com/office/drawing/2014/main" id="{C40CBDD3-2FE8-6972-4BC5-A7E2806352F1}"/>
              </a:ext>
            </a:extLst>
          </p:cNvPr>
          <p:cNvPicPr>
            <a:picLocks noChangeAspect="1"/>
          </p:cNvPicPr>
          <p:nvPr/>
        </p:nvPicPr>
        <p:blipFill>
          <a:blip r:embed="rId5"/>
          <a:stretch>
            <a:fillRect/>
          </a:stretch>
        </p:blipFill>
        <p:spPr>
          <a:xfrm>
            <a:off x="7361462" y="3321170"/>
            <a:ext cx="2066297" cy="2887682"/>
          </a:xfrm>
          <a:prstGeom prst="rect">
            <a:avLst/>
          </a:prstGeom>
          <a:ln>
            <a:solidFill>
              <a:schemeClr val="tx1"/>
            </a:solidFill>
          </a:ln>
        </p:spPr>
      </p:pic>
      <p:pic>
        <p:nvPicPr>
          <p:cNvPr id="21" name="Picture 20">
            <a:extLst>
              <a:ext uri="{FF2B5EF4-FFF2-40B4-BE49-F238E27FC236}">
                <a16:creationId xmlns:a16="http://schemas.microsoft.com/office/drawing/2014/main" id="{30E26554-1B74-3E72-C300-96AEF7D7C818}"/>
              </a:ext>
            </a:extLst>
          </p:cNvPr>
          <p:cNvPicPr>
            <a:picLocks noChangeAspect="1"/>
          </p:cNvPicPr>
          <p:nvPr/>
        </p:nvPicPr>
        <p:blipFill>
          <a:blip r:embed="rId6"/>
          <a:stretch>
            <a:fillRect/>
          </a:stretch>
        </p:blipFill>
        <p:spPr>
          <a:xfrm>
            <a:off x="7361462" y="286325"/>
            <a:ext cx="2066297" cy="2917647"/>
          </a:xfrm>
          <a:prstGeom prst="rect">
            <a:avLst/>
          </a:prstGeom>
          <a:ln>
            <a:solidFill>
              <a:schemeClr val="tx1"/>
            </a:solidFill>
          </a:ln>
        </p:spPr>
      </p:pic>
      <p:pic>
        <p:nvPicPr>
          <p:cNvPr id="23" name="Picture 22">
            <a:extLst>
              <a:ext uri="{FF2B5EF4-FFF2-40B4-BE49-F238E27FC236}">
                <a16:creationId xmlns:a16="http://schemas.microsoft.com/office/drawing/2014/main" id="{6D575570-A85C-5FBA-1DBD-3B72072DA296}"/>
              </a:ext>
            </a:extLst>
          </p:cNvPr>
          <p:cNvPicPr>
            <a:picLocks noChangeAspect="1"/>
          </p:cNvPicPr>
          <p:nvPr/>
        </p:nvPicPr>
        <p:blipFill>
          <a:blip r:embed="rId7"/>
          <a:stretch>
            <a:fillRect/>
          </a:stretch>
        </p:blipFill>
        <p:spPr>
          <a:xfrm>
            <a:off x="9727862" y="286327"/>
            <a:ext cx="1995785" cy="2917646"/>
          </a:xfrm>
          <a:prstGeom prst="rect">
            <a:avLst/>
          </a:prstGeom>
          <a:ln>
            <a:solidFill>
              <a:schemeClr val="tx1"/>
            </a:solidFill>
          </a:ln>
        </p:spPr>
      </p:pic>
      <p:pic>
        <p:nvPicPr>
          <p:cNvPr id="27" name="Picture 26">
            <a:extLst>
              <a:ext uri="{FF2B5EF4-FFF2-40B4-BE49-F238E27FC236}">
                <a16:creationId xmlns:a16="http://schemas.microsoft.com/office/drawing/2014/main" id="{2C618CFC-E6E1-F45F-DDD2-EF6D4A9BB2C9}"/>
              </a:ext>
            </a:extLst>
          </p:cNvPr>
          <p:cNvPicPr>
            <a:picLocks noChangeAspect="1"/>
          </p:cNvPicPr>
          <p:nvPr/>
        </p:nvPicPr>
        <p:blipFill>
          <a:blip r:embed="rId8"/>
          <a:stretch>
            <a:fillRect/>
          </a:stretch>
        </p:blipFill>
        <p:spPr>
          <a:xfrm>
            <a:off x="9727862" y="3321170"/>
            <a:ext cx="2003329" cy="2912135"/>
          </a:xfrm>
          <a:prstGeom prst="rect">
            <a:avLst/>
          </a:prstGeom>
          <a:ln>
            <a:solidFill>
              <a:schemeClr val="tx1"/>
            </a:solidFill>
          </a:ln>
        </p:spPr>
      </p:pic>
      <p:pic>
        <p:nvPicPr>
          <p:cNvPr id="29" name="Picture 28">
            <a:extLst>
              <a:ext uri="{FF2B5EF4-FFF2-40B4-BE49-F238E27FC236}">
                <a16:creationId xmlns:a16="http://schemas.microsoft.com/office/drawing/2014/main" id="{B1F8270B-0D58-EFC5-F6BA-3DC88177A51F}"/>
              </a:ext>
            </a:extLst>
          </p:cNvPr>
          <p:cNvPicPr>
            <a:picLocks noChangeAspect="1"/>
          </p:cNvPicPr>
          <p:nvPr/>
        </p:nvPicPr>
        <p:blipFill>
          <a:blip r:embed="rId9"/>
          <a:stretch>
            <a:fillRect/>
          </a:stretch>
        </p:blipFill>
        <p:spPr>
          <a:xfrm>
            <a:off x="5080958" y="286326"/>
            <a:ext cx="1980401" cy="2917647"/>
          </a:xfrm>
          <a:prstGeom prst="rect">
            <a:avLst/>
          </a:prstGeom>
          <a:ln>
            <a:solidFill>
              <a:schemeClr val="tx1"/>
            </a:solidFill>
          </a:ln>
        </p:spPr>
      </p:pic>
      <p:pic>
        <p:nvPicPr>
          <p:cNvPr id="31" name="Picture 30">
            <a:extLst>
              <a:ext uri="{FF2B5EF4-FFF2-40B4-BE49-F238E27FC236}">
                <a16:creationId xmlns:a16="http://schemas.microsoft.com/office/drawing/2014/main" id="{37CA6C72-7D93-A9FA-46B3-EFEDE8D7DAF5}"/>
              </a:ext>
            </a:extLst>
          </p:cNvPr>
          <p:cNvPicPr>
            <a:picLocks noChangeAspect="1"/>
          </p:cNvPicPr>
          <p:nvPr/>
        </p:nvPicPr>
        <p:blipFill>
          <a:blip r:embed="rId10"/>
          <a:stretch>
            <a:fillRect/>
          </a:stretch>
        </p:blipFill>
        <p:spPr>
          <a:xfrm>
            <a:off x="5054682" y="3284508"/>
            <a:ext cx="2006677" cy="2913661"/>
          </a:xfrm>
          <a:prstGeom prst="rect">
            <a:avLst/>
          </a:prstGeom>
          <a:ln>
            <a:solidFill>
              <a:schemeClr val="tx1"/>
            </a:solidFill>
          </a:ln>
        </p:spPr>
      </p:pic>
      <p:sp>
        <p:nvSpPr>
          <p:cNvPr id="33" name="TextBox 32">
            <a:extLst>
              <a:ext uri="{FF2B5EF4-FFF2-40B4-BE49-F238E27FC236}">
                <a16:creationId xmlns:a16="http://schemas.microsoft.com/office/drawing/2014/main" id="{C9D52770-C3C5-F8F1-574D-C26FFF03A443}"/>
              </a:ext>
            </a:extLst>
          </p:cNvPr>
          <p:cNvSpPr txBox="1"/>
          <p:nvPr/>
        </p:nvSpPr>
        <p:spPr>
          <a:xfrm>
            <a:off x="633440" y="5440038"/>
            <a:ext cx="6094562" cy="646331"/>
          </a:xfrm>
          <a:prstGeom prst="rect">
            <a:avLst/>
          </a:prstGeom>
          <a:noFill/>
        </p:spPr>
        <p:txBody>
          <a:bodyPr wrap="square">
            <a:spAutoFit/>
          </a:bodyPr>
          <a:lstStyle/>
          <a:p>
            <a:r>
              <a:rPr lang="en-GB" dirty="0">
                <a:hlinkClick r:id="rId11"/>
              </a:rPr>
              <a:t>https://www.iec.ch/global-impact-fund</a:t>
            </a:r>
            <a:endParaRPr lang="en-GB" dirty="0"/>
          </a:p>
          <a:p>
            <a:endParaRPr lang="en-GB" dirty="0"/>
          </a:p>
        </p:txBody>
      </p:sp>
    </p:spTree>
    <p:extLst>
      <p:ext uri="{BB962C8B-B14F-4D97-AF65-F5344CB8AC3E}">
        <p14:creationId xmlns:p14="http://schemas.microsoft.com/office/powerpoint/2010/main" val="239951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448CEDFE-A37A-FA58-4311-516A081753E0}"/>
              </a:ext>
            </a:extLst>
          </p:cNvPr>
          <p:cNvGraphicFramePr/>
          <p:nvPr>
            <p:extLst>
              <p:ext uri="{D42A27DB-BD31-4B8C-83A1-F6EECF244321}">
                <p14:modId xmlns:p14="http://schemas.microsoft.com/office/powerpoint/2010/main" val="2917558423"/>
              </p:ext>
            </p:extLst>
          </p:nvPr>
        </p:nvGraphicFramePr>
        <p:xfrm>
          <a:off x="778204" y="1957703"/>
          <a:ext cx="6676481" cy="45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a:extLst>
              <a:ext uri="{FF2B5EF4-FFF2-40B4-BE49-F238E27FC236}">
                <a16:creationId xmlns:a16="http://schemas.microsoft.com/office/drawing/2014/main" id="{514FB20A-9CE5-D9FD-8F4E-9B71DDF309CE}"/>
              </a:ext>
            </a:extLst>
          </p:cNvPr>
          <p:cNvSpPr/>
          <p:nvPr/>
        </p:nvSpPr>
        <p:spPr>
          <a:xfrm>
            <a:off x="3237078" y="3581675"/>
            <a:ext cx="1758731" cy="1604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dirty="0"/>
              <a:t>IEC Standards </a:t>
            </a:r>
          </a:p>
        </p:txBody>
      </p:sp>
      <p:sp>
        <p:nvSpPr>
          <p:cNvPr id="11" name="Content Placeholder 2">
            <a:extLst>
              <a:ext uri="{FF2B5EF4-FFF2-40B4-BE49-F238E27FC236}">
                <a16:creationId xmlns:a16="http://schemas.microsoft.com/office/drawing/2014/main" id="{E5496F32-BF6F-F92F-A15F-E2DCFF7FF328}"/>
              </a:ext>
            </a:extLst>
          </p:cNvPr>
          <p:cNvSpPr>
            <a:spLocks noGrp="1"/>
          </p:cNvSpPr>
          <p:nvPr>
            <p:ph idx="1"/>
          </p:nvPr>
        </p:nvSpPr>
        <p:spPr>
          <a:xfrm>
            <a:off x="7032139" y="3077210"/>
            <a:ext cx="4578128" cy="3191933"/>
          </a:xfrm>
        </p:spPr>
        <p:txBody>
          <a:bodyPr numCol="1" spcCol="180000">
            <a:normAutofit fontScale="70000" lnSpcReduction="20000"/>
          </a:bodyPr>
          <a:lstStyle/>
          <a:p>
            <a:pPr marL="0" indent="0" algn="just">
              <a:lnSpc>
                <a:spcPct val="150000"/>
              </a:lnSpc>
              <a:buNone/>
            </a:pPr>
            <a:r>
              <a:rPr lang="en-GB"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project will consider standards and CA systems at all times, with an aim to create a test plan which can potentially be used as a standard throughout Africa. The Kenyan National Committee (NC) will provide feedback to ensure the test plans are realistic considering the capabilities of those likely to be carrying out such second-life battery testing. </a:t>
            </a:r>
            <a:endParaRPr lang="en-GB" sz="2133"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icture containing text&#10;&#10;Description automatically generated">
            <a:extLst>
              <a:ext uri="{FF2B5EF4-FFF2-40B4-BE49-F238E27FC236}">
                <a16:creationId xmlns:a16="http://schemas.microsoft.com/office/drawing/2014/main" id="{83ED400E-08A7-DF5F-B12D-F9A7950D233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1175" y="6106956"/>
            <a:ext cx="2155585" cy="559021"/>
          </a:xfrm>
          <a:prstGeom prst="rect">
            <a:avLst/>
          </a:prstGeom>
        </p:spPr>
      </p:pic>
      <p:sp>
        <p:nvSpPr>
          <p:cNvPr id="2" name="Title 2">
            <a:extLst>
              <a:ext uri="{FF2B5EF4-FFF2-40B4-BE49-F238E27FC236}">
                <a16:creationId xmlns:a16="http://schemas.microsoft.com/office/drawing/2014/main" id="{ACE01D72-335B-94E2-7D12-2BE9B64ACF95}"/>
              </a:ext>
            </a:extLst>
          </p:cNvPr>
          <p:cNvSpPr>
            <a:spLocks noGrp="1"/>
          </p:cNvSpPr>
          <p:nvPr>
            <p:ph type="title"/>
          </p:nvPr>
        </p:nvSpPr>
        <p:spPr>
          <a:xfrm>
            <a:off x="202927" y="263191"/>
            <a:ext cx="6068302" cy="810125"/>
          </a:xfrm>
        </p:spPr>
        <p:txBody>
          <a:bodyPr>
            <a:normAutofit/>
          </a:bodyPr>
          <a:lstStyle/>
          <a:p>
            <a:r>
              <a:rPr lang="en-GB" b="1" dirty="0">
                <a:solidFill>
                  <a:srgbClr val="7CA03E"/>
                </a:solidFill>
              </a:rPr>
              <a:t>The Inaugural Project </a:t>
            </a:r>
          </a:p>
        </p:txBody>
      </p:sp>
      <p:pic>
        <p:nvPicPr>
          <p:cNvPr id="5" name="Picture 4">
            <a:extLst>
              <a:ext uri="{FF2B5EF4-FFF2-40B4-BE49-F238E27FC236}">
                <a16:creationId xmlns:a16="http://schemas.microsoft.com/office/drawing/2014/main" id="{475D2C3A-F199-3887-38B2-7E59CE5B0A97}"/>
              </a:ext>
            </a:extLst>
          </p:cNvPr>
          <p:cNvPicPr>
            <a:picLocks noChangeAspect="1"/>
          </p:cNvPicPr>
          <p:nvPr/>
        </p:nvPicPr>
        <p:blipFill>
          <a:blip r:embed="rId9"/>
          <a:stretch>
            <a:fillRect/>
          </a:stretch>
        </p:blipFill>
        <p:spPr>
          <a:xfrm>
            <a:off x="7288530" y="1661247"/>
            <a:ext cx="2857500" cy="348941"/>
          </a:xfrm>
          <a:prstGeom prst="rect">
            <a:avLst/>
          </a:prstGeom>
        </p:spPr>
      </p:pic>
      <p:pic>
        <p:nvPicPr>
          <p:cNvPr id="6" name="Picture 5">
            <a:extLst>
              <a:ext uri="{FF2B5EF4-FFF2-40B4-BE49-F238E27FC236}">
                <a16:creationId xmlns:a16="http://schemas.microsoft.com/office/drawing/2014/main" id="{4BB418C2-D467-0EB7-541B-534D1180EC50}"/>
              </a:ext>
            </a:extLst>
          </p:cNvPr>
          <p:cNvPicPr>
            <a:picLocks noChangeAspect="1"/>
          </p:cNvPicPr>
          <p:nvPr/>
        </p:nvPicPr>
        <p:blipFill>
          <a:blip r:embed="rId10"/>
          <a:stretch>
            <a:fillRect/>
          </a:stretch>
        </p:blipFill>
        <p:spPr>
          <a:xfrm>
            <a:off x="9790531" y="420853"/>
            <a:ext cx="1757363" cy="652463"/>
          </a:xfrm>
          <a:prstGeom prst="rect">
            <a:avLst/>
          </a:prstGeom>
        </p:spPr>
      </p:pic>
      <p:pic>
        <p:nvPicPr>
          <p:cNvPr id="7" name="Picture 6">
            <a:extLst>
              <a:ext uri="{FF2B5EF4-FFF2-40B4-BE49-F238E27FC236}">
                <a16:creationId xmlns:a16="http://schemas.microsoft.com/office/drawing/2014/main" id="{843CF208-BCF5-1627-517E-E956F2F9E22A}"/>
              </a:ext>
            </a:extLst>
          </p:cNvPr>
          <p:cNvPicPr>
            <a:picLocks noChangeAspect="1"/>
          </p:cNvPicPr>
          <p:nvPr/>
        </p:nvPicPr>
        <p:blipFill>
          <a:blip r:embed="rId11"/>
          <a:stretch>
            <a:fillRect/>
          </a:stretch>
        </p:blipFill>
        <p:spPr>
          <a:xfrm>
            <a:off x="7454685" y="115856"/>
            <a:ext cx="1262595" cy="1262595"/>
          </a:xfrm>
          <a:prstGeom prst="rect">
            <a:avLst/>
          </a:prstGeom>
        </p:spPr>
      </p:pic>
      <p:pic>
        <p:nvPicPr>
          <p:cNvPr id="8" name="Picture 7">
            <a:extLst>
              <a:ext uri="{FF2B5EF4-FFF2-40B4-BE49-F238E27FC236}">
                <a16:creationId xmlns:a16="http://schemas.microsoft.com/office/drawing/2014/main" id="{A45FCBF9-B799-7A65-9CE7-FFEE190D38DF}"/>
              </a:ext>
            </a:extLst>
          </p:cNvPr>
          <p:cNvPicPr>
            <a:picLocks noChangeAspect="1"/>
          </p:cNvPicPr>
          <p:nvPr/>
        </p:nvPicPr>
        <p:blipFill>
          <a:blip r:embed="rId12"/>
          <a:stretch>
            <a:fillRect/>
          </a:stretch>
        </p:blipFill>
        <p:spPr>
          <a:xfrm>
            <a:off x="10669212" y="1255951"/>
            <a:ext cx="941055" cy="936872"/>
          </a:xfrm>
          <a:prstGeom prst="rect">
            <a:avLst/>
          </a:prstGeom>
        </p:spPr>
      </p:pic>
    </p:spTree>
    <p:extLst>
      <p:ext uri="{BB962C8B-B14F-4D97-AF65-F5344CB8AC3E}">
        <p14:creationId xmlns:p14="http://schemas.microsoft.com/office/powerpoint/2010/main" val="129384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1514-7713-2F9D-095D-39C56E642E3D}"/>
              </a:ext>
            </a:extLst>
          </p:cNvPr>
          <p:cNvSpPr>
            <a:spLocks noGrp="1"/>
          </p:cNvSpPr>
          <p:nvPr>
            <p:ph type="title"/>
          </p:nvPr>
        </p:nvSpPr>
        <p:spPr>
          <a:xfrm>
            <a:off x="1363683" y="136524"/>
            <a:ext cx="7041667" cy="905451"/>
          </a:xfrm>
        </p:spPr>
        <p:txBody>
          <a:bodyPr/>
          <a:lstStyle/>
          <a:p>
            <a:r>
              <a:rPr lang="en-GB" b="1" dirty="0">
                <a:solidFill>
                  <a:srgbClr val="7CA03E"/>
                </a:solidFill>
              </a:rPr>
              <a:t>Milestones </a:t>
            </a:r>
          </a:p>
        </p:txBody>
      </p:sp>
      <p:graphicFrame>
        <p:nvGraphicFramePr>
          <p:cNvPr id="11" name="Table 6">
            <a:extLst>
              <a:ext uri="{FF2B5EF4-FFF2-40B4-BE49-F238E27FC236}">
                <a16:creationId xmlns:a16="http://schemas.microsoft.com/office/drawing/2014/main" id="{FDAB9453-C018-492E-10A3-8BA07C1481E9}"/>
              </a:ext>
            </a:extLst>
          </p:cNvPr>
          <p:cNvGraphicFramePr>
            <a:graphicFrameLocks noGrp="1"/>
          </p:cNvGraphicFramePr>
          <p:nvPr>
            <p:ph idx="1"/>
            <p:extLst>
              <p:ext uri="{D42A27DB-BD31-4B8C-83A1-F6EECF244321}">
                <p14:modId xmlns:p14="http://schemas.microsoft.com/office/powerpoint/2010/main" val="2222929298"/>
              </p:ext>
            </p:extLst>
          </p:nvPr>
        </p:nvGraphicFramePr>
        <p:xfrm>
          <a:off x="1363684" y="1688417"/>
          <a:ext cx="9464634" cy="3372183"/>
        </p:xfrm>
        <a:graphic>
          <a:graphicData uri="http://schemas.openxmlformats.org/drawingml/2006/table">
            <a:tbl>
              <a:tblPr firstRow="1" bandRow="1">
                <a:tableStyleId>{5C22544A-7EE6-4342-B048-85BDC9FD1C3A}</a:tableStyleId>
              </a:tblPr>
              <a:tblGrid>
                <a:gridCol w="2275124">
                  <a:extLst>
                    <a:ext uri="{9D8B030D-6E8A-4147-A177-3AD203B41FA5}">
                      <a16:colId xmlns:a16="http://schemas.microsoft.com/office/drawing/2014/main" val="1123341788"/>
                    </a:ext>
                  </a:extLst>
                </a:gridCol>
                <a:gridCol w="5499799">
                  <a:extLst>
                    <a:ext uri="{9D8B030D-6E8A-4147-A177-3AD203B41FA5}">
                      <a16:colId xmlns:a16="http://schemas.microsoft.com/office/drawing/2014/main" val="883876449"/>
                    </a:ext>
                  </a:extLst>
                </a:gridCol>
                <a:gridCol w="1689711">
                  <a:extLst>
                    <a:ext uri="{9D8B030D-6E8A-4147-A177-3AD203B41FA5}">
                      <a16:colId xmlns:a16="http://schemas.microsoft.com/office/drawing/2014/main" val="3434147233"/>
                    </a:ext>
                  </a:extLst>
                </a:gridCol>
              </a:tblGrid>
              <a:tr h="394855">
                <a:tc>
                  <a:txBody>
                    <a:bodyPr/>
                    <a:lstStyle/>
                    <a:p>
                      <a:r>
                        <a:rPr lang="en-GB" sz="1300" dirty="0">
                          <a:solidFill>
                            <a:schemeClr val="tx2"/>
                          </a:solidFill>
                        </a:rPr>
                        <a:t>Work Package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300" dirty="0">
                          <a:solidFill>
                            <a:schemeClr val="tx2"/>
                          </a:solidFill>
                        </a:rPr>
                        <a:t>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300">
                          <a:solidFill>
                            <a:schemeClr val="tx2"/>
                          </a:solidFill>
                        </a:rPr>
                        <a:t>Due Date</a:t>
                      </a:r>
                      <a:endParaRPr lang="en-GB" sz="13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0515095"/>
                  </a:ext>
                </a:extLst>
              </a:tr>
              <a:tr h="762000">
                <a:tc>
                  <a:txBody>
                    <a:bodyPr/>
                    <a:lstStyle/>
                    <a:p>
                      <a:r>
                        <a:rPr lang="en-GB" sz="1500" dirty="0">
                          <a:solidFill>
                            <a:schemeClr val="tx2"/>
                          </a:solidFill>
                        </a:rPr>
                        <a:t>WP1 – </a:t>
                      </a:r>
                      <a:r>
                        <a:rPr lang="en-GB" sz="1500" b="0" i="0" kern="1200" dirty="0">
                          <a:solidFill>
                            <a:schemeClr val="tx2"/>
                          </a:solidFill>
                          <a:effectLst/>
                          <a:latin typeface="+mn-lt"/>
                          <a:ea typeface="+mn-ea"/>
                          <a:cs typeface="+mn-cs"/>
                        </a:rPr>
                        <a:t>Advisory board</a:t>
                      </a:r>
                      <a:endParaRPr lang="en-GB" sz="15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r>
                        <a:rPr lang="en-GB" sz="1500" b="0" i="0" kern="1200" dirty="0">
                          <a:solidFill>
                            <a:schemeClr val="tx2"/>
                          </a:solidFill>
                          <a:effectLst/>
                          <a:latin typeface="+mn-lt"/>
                          <a:ea typeface="+mn-ea"/>
                          <a:cs typeface="+mn-cs"/>
                        </a:rPr>
                        <a:t>Requirements for testing from initial workshop. </a:t>
                      </a:r>
                    </a:p>
                    <a:p>
                      <a:pPr rtl="0" fontAlgn="base"/>
                      <a:r>
                        <a:rPr lang="en-GB" sz="1500" b="0" i="0" kern="1200" dirty="0">
                          <a:solidFill>
                            <a:schemeClr val="tx2"/>
                          </a:solidFill>
                          <a:effectLst/>
                          <a:latin typeface="+mn-lt"/>
                          <a:ea typeface="+mn-ea"/>
                          <a:cs typeface="+mn-cs"/>
                        </a:rPr>
                        <a:t>Report on next steps for standardisation bodies and industry to progress the use of 2</a:t>
                      </a:r>
                      <a:r>
                        <a:rPr lang="en-GB" sz="1500" b="0" i="0" kern="1200" baseline="30000" dirty="0">
                          <a:solidFill>
                            <a:schemeClr val="tx2"/>
                          </a:solidFill>
                          <a:effectLst/>
                          <a:latin typeface="+mn-lt"/>
                          <a:ea typeface="+mn-ea"/>
                          <a:cs typeface="+mn-cs"/>
                        </a:rPr>
                        <a:t>nd</a:t>
                      </a:r>
                      <a:r>
                        <a:rPr lang="en-GB" sz="1500" b="0" i="0" kern="1200" dirty="0">
                          <a:solidFill>
                            <a:schemeClr val="tx2"/>
                          </a:solidFill>
                          <a:effectLst/>
                          <a:latin typeface="+mn-lt"/>
                          <a:ea typeface="+mn-ea"/>
                          <a:cs typeface="+mn-cs"/>
                        </a:rPr>
                        <a:t> life batteries.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r>
                        <a:rPr lang="en-GB" sz="1500" b="0" i="0" kern="1200" dirty="0">
                          <a:solidFill>
                            <a:schemeClr val="tx2"/>
                          </a:solidFill>
                          <a:effectLst/>
                          <a:latin typeface="+mn-lt"/>
                          <a:ea typeface="+mn-ea"/>
                          <a:cs typeface="+mn-cs"/>
                        </a:rPr>
                        <a:t>Q3-Q4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0880504"/>
                  </a:ext>
                </a:extLst>
              </a:tr>
              <a:tr h="538480">
                <a:tc>
                  <a:txBody>
                    <a:bodyPr/>
                    <a:lstStyle/>
                    <a:p>
                      <a:r>
                        <a:rPr lang="en-GB" sz="1500" dirty="0">
                          <a:solidFill>
                            <a:schemeClr val="tx2"/>
                          </a:solidFill>
                        </a:rPr>
                        <a:t>WP2 – Battery manufacturing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r>
                        <a:rPr lang="en-GB" sz="1500" b="0" i="0" kern="1200" dirty="0">
                          <a:solidFill>
                            <a:schemeClr val="tx2"/>
                          </a:solidFill>
                          <a:effectLst/>
                          <a:latin typeface="+mn-lt"/>
                          <a:ea typeface="+mn-ea"/>
                          <a:cs typeface="+mn-cs"/>
                        </a:rPr>
                        <a:t>Batch #1 of up to ten 2</a:t>
                      </a:r>
                      <a:r>
                        <a:rPr lang="en-GB" sz="1500" b="0" i="0" kern="1200" baseline="30000" dirty="0">
                          <a:solidFill>
                            <a:schemeClr val="tx2"/>
                          </a:solidFill>
                          <a:effectLst/>
                          <a:latin typeface="+mn-lt"/>
                          <a:ea typeface="+mn-ea"/>
                          <a:cs typeface="+mn-cs"/>
                        </a:rPr>
                        <a:t>nd</a:t>
                      </a:r>
                      <a:r>
                        <a:rPr lang="en-GB" sz="1500" b="0" i="0" kern="1200" dirty="0">
                          <a:solidFill>
                            <a:schemeClr val="tx2"/>
                          </a:solidFill>
                          <a:effectLst/>
                          <a:latin typeface="+mn-lt"/>
                          <a:ea typeface="+mn-ea"/>
                          <a:cs typeface="+mn-cs"/>
                        </a:rPr>
                        <a:t> life batteries </a:t>
                      </a:r>
                    </a:p>
                    <a:p>
                      <a:pPr rtl="0" fontAlgn="base"/>
                      <a:r>
                        <a:rPr lang="en-GB" sz="1500" b="0" i="0" kern="1200" dirty="0">
                          <a:solidFill>
                            <a:schemeClr val="tx2"/>
                          </a:solidFill>
                          <a:effectLst/>
                          <a:latin typeface="+mn-lt"/>
                          <a:ea typeface="+mn-ea"/>
                          <a:cs typeface="+mn-cs"/>
                        </a:rPr>
                        <a:t>Batch #2 of up to ten 2</a:t>
                      </a:r>
                      <a:r>
                        <a:rPr lang="en-GB" sz="1500" b="0" i="0" kern="1200" baseline="30000" dirty="0">
                          <a:solidFill>
                            <a:schemeClr val="tx2"/>
                          </a:solidFill>
                          <a:effectLst/>
                          <a:latin typeface="+mn-lt"/>
                          <a:ea typeface="+mn-ea"/>
                          <a:cs typeface="+mn-cs"/>
                        </a:rPr>
                        <a:t>nd</a:t>
                      </a:r>
                      <a:r>
                        <a:rPr lang="en-GB" sz="1500" b="0" i="0" kern="1200" dirty="0">
                          <a:solidFill>
                            <a:schemeClr val="tx2"/>
                          </a:solidFill>
                          <a:effectLst/>
                          <a:latin typeface="+mn-lt"/>
                          <a:ea typeface="+mn-ea"/>
                          <a:cs typeface="+mn-cs"/>
                        </a:rPr>
                        <a:t> life batteries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r>
                        <a:rPr lang="en-GB" sz="1500" b="0" i="0" kern="1200">
                          <a:solidFill>
                            <a:schemeClr val="tx2"/>
                          </a:solidFill>
                          <a:effectLst/>
                          <a:latin typeface="+mn-lt"/>
                          <a:ea typeface="+mn-ea"/>
                          <a:cs typeface="+mn-cs"/>
                        </a:rPr>
                        <a:t>November-2023</a:t>
                      </a:r>
                    </a:p>
                    <a:p>
                      <a:pPr rtl="0" fontAlgn="base"/>
                      <a:r>
                        <a:rPr lang="en-GB" sz="1500" b="0" i="0" kern="1200">
                          <a:solidFill>
                            <a:schemeClr val="tx2"/>
                          </a:solidFill>
                          <a:effectLst/>
                          <a:latin typeface="+mn-lt"/>
                          <a:ea typeface="+mn-ea"/>
                          <a:cs typeface="+mn-cs"/>
                        </a:rPr>
                        <a:t>November-2024</a:t>
                      </a:r>
                      <a:endParaRPr lang="en-GB" sz="1500" b="0" i="0" kern="1200" dirty="0">
                        <a:solidFill>
                          <a:schemeClr val="tx2"/>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6880054"/>
                  </a:ext>
                </a:extLst>
              </a:tr>
              <a:tr h="538480">
                <a:tc>
                  <a:txBody>
                    <a:bodyPr/>
                    <a:lstStyle/>
                    <a:p>
                      <a:r>
                        <a:rPr lang="en-GB" sz="1500" dirty="0">
                          <a:solidFill>
                            <a:schemeClr val="tx2"/>
                          </a:solidFill>
                        </a:rPr>
                        <a:t>WP3 – Battery testing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r>
                        <a:rPr lang="en-GB" sz="1500" b="0" i="0" kern="1200" dirty="0">
                          <a:solidFill>
                            <a:schemeClr val="tx2"/>
                          </a:solidFill>
                          <a:effectLst/>
                          <a:latin typeface="+mn-lt"/>
                          <a:ea typeface="+mn-ea"/>
                          <a:cs typeface="+mn-cs"/>
                        </a:rPr>
                        <a:t>Test results from Batch #1 2</a:t>
                      </a:r>
                      <a:r>
                        <a:rPr lang="en-GB" sz="1500" b="0" i="0" kern="1200" baseline="30000" dirty="0">
                          <a:solidFill>
                            <a:schemeClr val="tx2"/>
                          </a:solidFill>
                          <a:effectLst/>
                          <a:latin typeface="+mn-lt"/>
                          <a:ea typeface="+mn-ea"/>
                          <a:cs typeface="+mn-cs"/>
                        </a:rPr>
                        <a:t>nd</a:t>
                      </a:r>
                      <a:r>
                        <a:rPr lang="en-GB" sz="1500" b="0" i="0" kern="1200" dirty="0">
                          <a:solidFill>
                            <a:schemeClr val="tx2"/>
                          </a:solidFill>
                          <a:effectLst/>
                          <a:latin typeface="+mn-lt"/>
                          <a:ea typeface="+mn-ea"/>
                          <a:cs typeface="+mn-cs"/>
                        </a:rPr>
                        <a:t> life battery packs </a:t>
                      </a:r>
                    </a:p>
                    <a:p>
                      <a:pPr rtl="0" fontAlgn="base"/>
                      <a:r>
                        <a:rPr lang="en-GB" sz="1500" b="0" i="0" kern="1200" dirty="0">
                          <a:solidFill>
                            <a:schemeClr val="tx2"/>
                          </a:solidFill>
                          <a:effectLst/>
                          <a:latin typeface="+mn-lt"/>
                          <a:ea typeface="+mn-ea"/>
                          <a:cs typeface="+mn-cs"/>
                        </a:rPr>
                        <a:t>Test results from Batch #2 2</a:t>
                      </a:r>
                      <a:r>
                        <a:rPr lang="en-GB" sz="1500" b="0" i="0" kern="1200" baseline="30000" dirty="0">
                          <a:solidFill>
                            <a:schemeClr val="tx2"/>
                          </a:solidFill>
                          <a:effectLst/>
                          <a:latin typeface="+mn-lt"/>
                          <a:ea typeface="+mn-ea"/>
                          <a:cs typeface="+mn-cs"/>
                        </a:rPr>
                        <a:t>nd</a:t>
                      </a:r>
                      <a:r>
                        <a:rPr lang="en-GB" sz="1500" b="0" i="0" kern="1200" dirty="0">
                          <a:solidFill>
                            <a:schemeClr val="tx2"/>
                          </a:solidFill>
                          <a:effectLst/>
                          <a:latin typeface="+mn-lt"/>
                          <a:ea typeface="+mn-ea"/>
                          <a:cs typeface="+mn-cs"/>
                        </a:rPr>
                        <a:t> life battery packs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r>
                        <a:rPr lang="en-GB" sz="1500" b="0" i="0" kern="1200">
                          <a:solidFill>
                            <a:schemeClr val="tx2"/>
                          </a:solidFill>
                          <a:effectLst/>
                          <a:latin typeface="+mn-lt"/>
                          <a:ea typeface="+mn-ea"/>
                          <a:cs typeface="+mn-cs"/>
                        </a:rPr>
                        <a:t>April-2024</a:t>
                      </a:r>
                    </a:p>
                    <a:p>
                      <a:pPr rtl="0" fontAlgn="base"/>
                      <a:r>
                        <a:rPr lang="en-GB" sz="1500" b="0" i="0" kern="1200">
                          <a:solidFill>
                            <a:schemeClr val="tx2"/>
                          </a:solidFill>
                          <a:effectLst/>
                          <a:latin typeface="+mn-lt"/>
                          <a:ea typeface="+mn-ea"/>
                          <a:cs typeface="+mn-cs"/>
                        </a:rPr>
                        <a:t>April-2025</a:t>
                      </a:r>
                      <a:endParaRPr lang="en-GB" sz="1500" b="0" i="0" kern="1200" dirty="0">
                        <a:solidFill>
                          <a:schemeClr val="tx2"/>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8962054"/>
                  </a:ext>
                </a:extLst>
              </a:tr>
              <a:tr h="554168">
                <a:tc>
                  <a:txBody>
                    <a:bodyPr/>
                    <a:lstStyle/>
                    <a:p>
                      <a:r>
                        <a:rPr lang="en-GB" sz="1500" dirty="0">
                          <a:solidFill>
                            <a:schemeClr val="tx2"/>
                          </a:solidFill>
                        </a:rPr>
                        <a:t>WP4 – Data management and software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500" b="0" i="0" kern="1200" dirty="0">
                          <a:solidFill>
                            <a:schemeClr val="tx2"/>
                          </a:solidFill>
                          <a:effectLst/>
                          <a:latin typeface="+mn-lt"/>
                          <a:ea typeface="+mn-ea"/>
                          <a:cs typeface="+mn-cs"/>
                        </a:rPr>
                        <a:t>Data models and database available for cell and pack testing data. </a:t>
                      </a:r>
                      <a:endParaRPr lang="en-GB" sz="15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500">
                          <a:solidFill>
                            <a:schemeClr val="tx2"/>
                          </a:solidFill>
                        </a:rPr>
                        <a:t>May-2024</a:t>
                      </a:r>
                      <a:endParaRPr lang="en-GB" sz="15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817333"/>
                  </a:ext>
                </a:extLst>
              </a:tr>
              <a:tr h="538480">
                <a:tc>
                  <a:txBody>
                    <a:bodyPr/>
                    <a:lstStyle/>
                    <a:p>
                      <a:r>
                        <a:rPr lang="en-GB" sz="1500" dirty="0">
                          <a:solidFill>
                            <a:schemeClr val="tx2"/>
                          </a:solidFill>
                        </a:rPr>
                        <a:t>WP5 – Project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r>
                        <a:rPr lang="en-GB" sz="1500" b="0" i="0" kern="1200" dirty="0">
                          <a:solidFill>
                            <a:schemeClr val="tx2"/>
                          </a:solidFill>
                          <a:effectLst/>
                          <a:latin typeface="+mn-lt"/>
                          <a:ea typeface="+mn-ea"/>
                          <a:cs typeface="+mn-cs"/>
                        </a:rPr>
                        <a:t>Project kick off meeting </a:t>
                      </a:r>
                    </a:p>
                    <a:p>
                      <a:pPr rtl="0" fontAlgn="base"/>
                      <a:r>
                        <a:rPr lang="en-GB" sz="1500" b="0" i="0" kern="1200" dirty="0">
                          <a:solidFill>
                            <a:schemeClr val="tx2"/>
                          </a:solidFill>
                          <a:effectLst/>
                          <a:latin typeface="+mn-lt"/>
                          <a:ea typeface="+mn-ea"/>
                          <a:cs typeface="+mn-cs"/>
                        </a:rPr>
                        <a:t>Final project report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r>
                        <a:rPr lang="en-GB" sz="1500" b="0" i="0" kern="1200" dirty="0">
                          <a:solidFill>
                            <a:schemeClr val="tx2"/>
                          </a:solidFill>
                          <a:effectLst/>
                          <a:latin typeface="+mn-lt"/>
                          <a:ea typeface="+mn-ea"/>
                          <a:cs typeface="+mn-cs"/>
                        </a:rPr>
                        <a:t>June-2023</a:t>
                      </a:r>
                    </a:p>
                    <a:p>
                      <a:pPr rtl="0" fontAlgn="base"/>
                      <a:r>
                        <a:rPr lang="en-GB" sz="1500" b="0" i="0" kern="1200" dirty="0">
                          <a:solidFill>
                            <a:schemeClr val="tx2"/>
                          </a:solidFill>
                          <a:effectLst/>
                          <a:latin typeface="+mn-lt"/>
                          <a:ea typeface="+mn-ea"/>
                          <a:cs typeface="+mn-cs"/>
                        </a:rPr>
                        <a:t>May-2025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4907462"/>
                  </a:ext>
                </a:extLst>
              </a:tr>
            </a:tbl>
          </a:graphicData>
        </a:graphic>
      </p:graphicFrame>
      <p:pic>
        <p:nvPicPr>
          <p:cNvPr id="3" name="Picture 2" descr="A picture containing text&#10;&#10;Description automatically generated">
            <a:extLst>
              <a:ext uri="{FF2B5EF4-FFF2-40B4-BE49-F238E27FC236}">
                <a16:creationId xmlns:a16="http://schemas.microsoft.com/office/drawing/2014/main" id="{B0455B1E-3CFA-E0AB-2BDF-12B3D95D8B4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1175" y="6106956"/>
            <a:ext cx="2155585" cy="559021"/>
          </a:xfrm>
          <a:prstGeom prst="rect">
            <a:avLst/>
          </a:prstGeom>
        </p:spPr>
      </p:pic>
    </p:spTree>
    <p:extLst>
      <p:ext uri="{BB962C8B-B14F-4D97-AF65-F5344CB8AC3E}">
        <p14:creationId xmlns:p14="http://schemas.microsoft.com/office/powerpoint/2010/main" val="63646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grass, outdoor, ground, building&#10;&#10;Description automatically generated">
            <a:extLst>
              <a:ext uri="{FF2B5EF4-FFF2-40B4-BE49-F238E27FC236}">
                <a16:creationId xmlns:a16="http://schemas.microsoft.com/office/drawing/2014/main" id="{0FE83589-6A3B-13E9-368B-8648CC0F43C0}"/>
              </a:ext>
            </a:extLst>
          </p:cNvPr>
          <p:cNvPicPr>
            <a:picLocks noGrp="1" noChangeAspect="1"/>
          </p:cNvPicPr>
          <p:nvPr>
            <p:ph idx="1"/>
          </p:nvPr>
        </p:nvPicPr>
        <p:blipFill rotWithShape="1">
          <a:blip r:embed="rId3"/>
          <a:srcRect b="19"/>
          <a:stretch/>
        </p:blipFill>
        <p:spPr>
          <a:xfrm>
            <a:off x="27" y="1282"/>
            <a:ext cx="12191973" cy="6856719"/>
          </a:xfrm>
          <a:prstGeom prst="rect">
            <a:avLst/>
          </a:prstGeom>
        </p:spPr>
      </p:pic>
      <p:sp>
        <p:nvSpPr>
          <p:cNvPr id="2" name="Freeform: Shape 1">
            <a:extLst>
              <a:ext uri="{FF2B5EF4-FFF2-40B4-BE49-F238E27FC236}">
                <a16:creationId xmlns:a16="http://schemas.microsoft.com/office/drawing/2014/main" id="{3FFF3D03-B570-7E16-35FB-3BDBC48C2D26}"/>
              </a:ext>
            </a:extLst>
          </p:cNvPr>
          <p:cNvSpPr/>
          <p:nvPr/>
        </p:nvSpPr>
        <p:spPr>
          <a:xfrm>
            <a:off x="4879759" y="4111626"/>
            <a:ext cx="463767" cy="387349"/>
          </a:xfrm>
          <a:custGeom>
            <a:avLst/>
            <a:gdLst>
              <a:gd name="connsiteX0" fmla="*/ 171612 w 347825"/>
              <a:gd name="connsiteY0" fmla="*/ 35719 h 286430"/>
              <a:gd name="connsiteX1" fmla="*/ 171612 w 347825"/>
              <a:gd name="connsiteY1" fmla="*/ 35719 h 286430"/>
              <a:gd name="connsiteX2" fmla="*/ 224000 w 347825"/>
              <a:gd name="connsiteY2" fmla="*/ 4762 h 286430"/>
              <a:gd name="connsiteX3" fmla="*/ 238287 w 347825"/>
              <a:gd name="connsiteY3" fmla="*/ 2381 h 286430"/>
              <a:gd name="connsiteX4" fmla="*/ 250194 w 347825"/>
              <a:gd name="connsiteY4" fmla="*/ 0 h 286430"/>
              <a:gd name="connsiteX5" fmla="*/ 276387 w 347825"/>
              <a:gd name="connsiteY5" fmla="*/ 4762 h 286430"/>
              <a:gd name="connsiteX6" fmla="*/ 290675 w 347825"/>
              <a:gd name="connsiteY6" fmla="*/ 9525 h 286430"/>
              <a:gd name="connsiteX7" fmla="*/ 300200 w 347825"/>
              <a:gd name="connsiteY7" fmla="*/ 14287 h 286430"/>
              <a:gd name="connsiteX8" fmla="*/ 347825 w 347825"/>
              <a:gd name="connsiteY8" fmla="*/ 23812 h 286430"/>
              <a:gd name="connsiteX9" fmla="*/ 345444 w 347825"/>
              <a:gd name="connsiteY9" fmla="*/ 123825 h 286430"/>
              <a:gd name="connsiteX10" fmla="*/ 340681 w 347825"/>
              <a:gd name="connsiteY10" fmla="*/ 140494 h 286430"/>
              <a:gd name="connsiteX11" fmla="*/ 331156 w 347825"/>
              <a:gd name="connsiteY11" fmla="*/ 164306 h 286430"/>
              <a:gd name="connsiteX12" fmla="*/ 326394 w 347825"/>
              <a:gd name="connsiteY12" fmla="*/ 176212 h 286430"/>
              <a:gd name="connsiteX13" fmla="*/ 314487 w 347825"/>
              <a:gd name="connsiteY13" fmla="*/ 195262 h 286430"/>
              <a:gd name="connsiteX14" fmla="*/ 312106 w 347825"/>
              <a:gd name="connsiteY14" fmla="*/ 202406 h 286430"/>
              <a:gd name="connsiteX15" fmla="*/ 283531 w 347825"/>
              <a:gd name="connsiteY15" fmla="*/ 223837 h 286430"/>
              <a:gd name="connsiteX16" fmla="*/ 243050 w 347825"/>
              <a:gd name="connsiteY16" fmla="*/ 250031 h 286430"/>
              <a:gd name="connsiteX17" fmla="*/ 224000 w 347825"/>
              <a:gd name="connsiteY17" fmla="*/ 252412 h 286430"/>
              <a:gd name="connsiteX18" fmla="*/ 204950 w 347825"/>
              <a:gd name="connsiteY18" fmla="*/ 257175 h 286430"/>
              <a:gd name="connsiteX19" fmla="*/ 185900 w 347825"/>
              <a:gd name="connsiteY19" fmla="*/ 259556 h 286430"/>
              <a:gd name="connsiteX20" fmla="*/ 121606 w 347825"/>
              <a:gd name="connsiteY20" fmla="*/ 264319 h 286430"/>
              <a:gd name="connsiteX21" fmla="*/ 78744 w 347825"/>
              <a:gd name="connsiteY21" fmla="*/ 269081 h 286430"/>
              <a:gd name="connsiteX22" fmla="*/ 69219 w 347825"/>
              <a:gd name="connsiteY22" fmla="*/ 271462 h 286430"/>
              <a:gd name="connsiteX23" fmla="*/ 50169 w 347825"/>
              <a:gd name="connsiteY23" fmla="*/ 276225 h 286430"/>
              <a:gd name="connsiteX24" fmla="*/ 12069 w 347825"/>
              <a:gd name="connsiteY24" fmla="*/ 280987 h 286430"/>
              <a:gd name="connsiteX25" fmla="*/ 7306 w 347825"/>
              <a:gd name="connsiteY25" fmla="*/ 269081 h 286430"/>
              <a:gd name="connsiteX26" fmla="*/ 162 w 347825"/>
              <a:gd name="connsiteY26" fmla="*/ 259556 h 286430"/>
              <a:gd name="connsiteX27" fmla="*/ 2544 w 347825"/>
              <a:gd name="connsiteY27" fmla="*/ 209550 h 286430"/>
              <a:gd name="connsiteX28" fmla="*/ 14450 w 347825"/>
              <a:gd name="connsiteY28" fmla="*/ 207169 h 286430"/>
              <a:gd name="connsiteX29" fmla="*/ 45406 w 347825"/>
              <a:gd name="connsiteY29" fmla="*/ 195262 h 286430"/>
              <a:gd name="connsiteX30" fmla="*/ 62075 w 347825"/>
              <a:gd name="connsiteY30" fmla="*/ 190500 h 286430"/>
              <a:gd name="connsiteX31" fmla="*/ 95412 w 347825"/>
              <a:gd name="connsiteY31" fmla="*/ 180975 h 286430"/>
              <a:gd name="connsiteX32" fmla="*/ 112081 w 347825"/>
              <a:gd name="connsiteY32" fmla="*/ 176212 h 286430"/>
              <a:gd name="connsiteX33" fmla="*/ 140656 w 347825"/>
              <a:gd name="connsiteY33" fmla="*/ 159544 h 286430"/>
              <a:gd name="connsiteX34" fmla="*/ 147800 w 347825"/>
              <a:gd name="connsiteY34" fmla="*/ 150019 h 286430"/>
              <a:gd name="connsiteX35" fmla="*/ 164469 w 347825"/>
              <a:gd name="connsiteY35" fmla="*/ 123825 h 286430"/>
              <a:gd name="connsiteX36" fmla="*/ 176375 w 347825"/>
              <a:gd name="connsiteY36" fmla="*/ 107156 h 286430"/>
              <a:gd name="connsiteX37" fmla="*/ 178756 w 347825"/>
              <a:gd name="connsiteY37" fmla="*/ 100012 h 286430"/>
              <a:gd name="connsiteX38" fmla="*/ 183519 w 347825"/>
              <a:gd name="connsiteY38" fmla="*/ 88106 h 286430"/>
              <a:gd name="connsiteX39" fmla="*/ 181137 w 347825"/>
              <a:gd name="connsiteY39" fmla="*/ 57150 h 286430"/>
              <a:gd name="connsiteX40" fmla="*/ 171612 w 347825"/>
              <a:gd name="connsiteY40" fmla="*/ 35719 h 28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7825" h="286430">
                <a:moveTo>
                  <a:pt x="171612" y="35719"/>
                </a:moveTo>
                <a:lnTo>
                  <a:pt x="171612" y="35719"/>
                </a:lnTo>
                <a:cubicBezTo>
                  <a:pt x="202462" y="15153"/>
                  <a:pt x="200625" y="9438"/>
                  <a:pt x="224000" y="4762"/>
                </a:cubicBezTo>
                <a:cubicBezTo>
                  <a:pt x="228734" y="3815"/>
                  <a:pt x="233537" y="3245"/>
                  <a:pt x="238287" y="2381"/>
                </a:cubicBezTo>
                <a:cubicBezTo>
                  <a:pt x="242269" y="1657"/>
                  <a:pt x="246225" y="794"/>
                  <a:pt x="250194" y="0"/>
                </a:cubicBezTo>
                <a:cubicBezTo>
                  <a:pt x="258925" y="1587"/>
                  <a:pt x="267749" y="2729"/>
                  <a:pt x="276387" y="4762"/>
                </a:cubicBezTo>
                <a:cubicBezTo>
                  <a:pt x="281274" y="5912"/>
                  <a:pt x="286014" y="7661"/>
                  <a:pt x="290675" y="9525"/>
                </a:cubicBezTo>
                <a:cubicBezTo>
                  <a:pt x="293971" y="10843"/>
                  <a:pt x="296756" y="13426"/>
                  <a:pt x="300200" y="14287"/>
                </a:cubicBezTo>
                <a:cubicBezTo>
                  <a:pt x="315906" y="18213"/>
                  <a:pt x="347825" y="23812"/>
                  <a:pt x="347825" y="23812"/>
                </a:cubicBezTo>
                <a:cubicBezTo>
                  <a:pt x="347031" y="57150"/>
                  <a:pt x="347482" y="90540"/>
                  <a:pt x="345444" y="123825"/>
                </a:cubicBezTo>
                <a:cubicBezTo>
                  <a:pt x="345091" y="129593"/>
                  <a:pt x="342380" y="134971"/>
                  <a:pt x="340681" y="140494"/>
                </a:cubicBezTo>
                <a:cubicBezTo>
                  <a:pt x="333787" y="162900"/>
                  <a:pt x="338878" y="146931"/>
                  <a:pt x="331156" y="164306"/>
                </a:cubicBezTo>
                <a:cubicBezTo>
                  <a:pt x="329420" y="168212"/>
                  <a:pt x="328305" y="172389"/>
                  <a:pt x="326394" y="176212"/>
                </a:cubicBezTo>
                <a:cubicBezTo>
                  <a:pt x="323518" y="181964"/>
                  <a:pt x="318269" y="189591"/>
                  <a:pt x="314487" y="195262"/>
                </a:cubicBezTo>
                <a:cubicBezTo>
                  <a:pt x="313693" y="197643"/>
                  <a:pt x="313565" y="200363"/>
                  <a:pt x="312106" y="202406"/>
                </a:cubicBezTo>
                <a:cubicBezTo>
                  <a:pt x="304230" y="213433"/>
                  <a:pt x="294809" y="215876"/>
                  <a:pt x="283531" y="223837"/>
                </a:cubicBezTo>
                <a:cubicBezTo>
                  <a:pt x="268047" y="234767"/>
                  <a:pt x="261133" y="244380"/>
                  <a:pt x="243050" y="250031"/>
                </a:cubicBezTo>
                <a:cubicBezTo>
                  <a:pt x="236942" y="251940"/>
                  <a:pt x="230350" y="251618"/>
                  <a:pt x="224000" y="252412"/>
                </a:cubicBezTo>
                <a:cubicBezTo>
                  <a:pt x="217650" y="254000"/>
                  <a:pt x="211383" y="255969"/>
                  <a:pt x="204950" y="257175"/>
                </a:cubicBezTo>
                <a:cubicBezTo>
                  <a:pt x="198660" y="258354"/>
                  <a:pt x="192276" y="259009"/>
                  <a:pt x="185900" y="259556"/>
                </a:cubicBezTo>
                <a:cubicBezTo>
                  <a:pt x="164488" y="261391"/>
                  <a:pt x="143037" y="262731"/>
                  <a:pt x="121606" y="264319"/>
                </a:cubicBezTo>
                <a:cubicBezTo>
                  <a:pt x="81029" y="271081"/>
                  <a:pt x="145512" y="260736"/>
                  <a:pt x="78744" y="269081"/>
                </a:cubicBezTo>
                <a:cubicBezTo>
                  <a:pt x="75497" y="269487"/>
                  <a:pt x="72414" y="270752"/>
                  <a:pt x="69219" y="271462"/>
                </a:cubicBezTo>
                <a:cubicBezTo>
                  <a:pt x="51981" y="275293"/>
                  <a:pt x="62931" y="271971"/>
                  <a:pt x="50169" y="276225"/>
                </a:cubicBezTo>
                <a:cubicBezTo>
                  <a:pt x="36954" y="286137"/>
                  <a:pt x="35071" y="290845"/>
                  <a:pt x="12069" y="280987"/>
                </a:cubicBezTo>
                <a:cubicBezTo>
                  <a:pt x="8140" y="279303"/>
                  <a:pt x="9382" y="272817"/>
                  <a:pt x="7306" y="269081"/>
                </a:cubicBezTo>
                <a:cubicBezTo>
                  <a:pt x="5378" y="265612"/>
                  <a:pt x="2543" y="262731"/>
                  <a:pt x="162" y="259556"/>
                </a:cubicBezTo>
                <a:cubicBezTo>
                  <a:pt x="956" y="242887"/>
                  <a:pt x="-1847" y="225650"/>
                  <a:pt x="2544" y="209550"/>
                </a:cubicBezTo>
                <a:cubicBezTo>
                  <a:pt x="3609" y="205645"/>
                  <a:pt x="10766" y="208844"/>
                  <a:pt x="14450" y="207169"/>
                </a:cubicBezTo>
                <a:cubicBezTo>
                  <a:pt x="56913" y="187867"/>
                  <a:pt x="20" y="204988"/>
                  <a:pt x="45406" y="195262"/>
                </a:cubicBezTo>
                <a:cubicBezTo>
                  <a:pt x="51056" y="194051"/>
                  <a:pt x="56491" y="191989"/>
                  <a:pt x="62075" y="190500"/>
                </a:cubicBezTo>
                <a:cubicBezTo>
                  <a:pt x="112380" y="177085"/>
                  <a:pt x="54680" y="193508"/>
                  <a:pt x="95412" y="180975"/>
                </a:cubicBezTo>
                <a:cubicBezTo>
                  <a:pt x="100935" y="179276"/>
                  <a:pt x="106650" y="178187"/>
                  <a:pt x="112081" y="176212"/>
                </a:cubicBezTo>
                <a:cubicBezTo>
                  <a:pt x="119842" y="173390"/>
                  <a:pt x="136445" y="162176"/>
                  <a:pt x="140656" y="159544"/>
                </a:cubicBezTo>
                <a:cubicBezTo>
                  <a:pt x="143037" y="156369"/>
                  <a:pt x="145599" y="153321"/>
                  <a:pt x="147800" y="150019"/>
                </a:cubicBezTo>
                <a:cubicBezTo>
                  <a:pt x="171675" y="114206"/>
                  <a:pt x="135328" y="165456"/>
                  <a:pt x="164469" y="123825"/>
                </a:cubicBezTo>
                <a:cubicBezTo>
                  <a:pt x="185153" y="94276"/>
                  <a:pt x="160884" y="130391"/>
                  <a:pt x="176375" y="107156"/>
                </a:cubicBezTo>
                <a:cubicBezTo>
                  <a:pt x="177169" y="104775"/>
                  <a:pt x="177875" y="102362"/>
                  <a:pt x="178756" y="100012"/>
                </a:cubicBezTo>
                <a:cubicBezTo>
                  <a:pt x="180257" y="96010"/>
                  <a:pt x="183282" y="92374"/>
                  <a:pt x="183519" y="88106"/>
                </a:cubicBezTo>
                <a:cubicBezTo>
                  <a:pt x="184093" y="77773"/>
                  <a:pt x="183647" y="67190"/>
                  <a:pt x="181137" y="57150"/>
                </a:cubicBezTo>
                <a:cubicBezTo>
                  <a:pt x="172872" y="24089"/>
                  <a:pt x="173200" y="39291"/>
                  <a:pt x="171612" y="35719"/>
                </a:cubicBezTo>
                <a:close/>
              </a:path>
            </a:pathLst>
          </a:custGeom>
          <a:solidFill>
            <a:srgbClr val="828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823937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a:extLst>
              <a:ext uri="{FF2B5EF4-FFF2-40B4-BE49-F238E27FC236}">
                <a16:creationId xmlns:a16="http://schemas.microsoft.com/office/drawing/2014/main" id="{906D4865-4AB5-2D04-EF91-24A5C6A2FB60}"/>
              </a:ext>
            </a:extLst>
          </p:cNvPr>
          <p:cNvSpPr>
            <a:spLocks noGrp="1"/>
          </p:cNvSpPr>
          <p:nvPr>
            <p:ph type="title"/>
          </p:nvPr>
        </p:nvSpPr>
        <p:spPr>
          <a:xfrm>
            <a:off x="503344" y="400979"/>
            <a:ext cx="6068302" cy="810125"/>
          </a:xfrm>
        </p:spPr>
        <p:txBody>
          <a:bodyPr>
            <a:normAutofit/>
          </a:bodyPr>
          <a:lstStyle/>
          <a:p>
            <a:r>
              <a:rPr lang="en-GB" b="1" dirty="0">
                <a:solidFill>
                  <a:srgbClr val="7CA03E"/>
                </a:solidFill>
              </a:rPr>
              <a:t>2023 Priorities </a:t>
            </a:r>
          </a:p>
        </p:txBody>
      </p:sp>
      <p:pic>
        <p:nvPicPr>
          <p:cNvPr id="26" name="Picture 25" descr="A picture containing text&#10;&#10;Description automatically generated">
            <a:extLst>
              <a:ext uri="{FF2B5EF4-FFF2-40B4-BE49-F238E27FC236}">
                <a16:creationId xmlns:a16="http://schemas.microsoft.com/office/drawing/2014/main" id="{4831F94D-6180-43D7-E6D5-2715003352C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1175" y="6106956"/>
            <a:ext cx="2155585" cy="559021"/>
          </a:xfrm>
          <a:prstGeom prst="rect">
            <a:avLst/>
          </a:prstGeom>
        </p:spPr>
      </p:pic>
      <p:sp>
        <p:nvSpPr>
          <p:cNvPr id="2" name="TextBox 1">
            <a:extLst>
              <a:ext uri="{FF2B5EF4-FFF2-40B4-BE49-F238E27FC236}">
                <a16:creationId xmlns:a16="http://schemas.microsoft.com/office/drawing/2014/main" id="{BCBC1978-1F0F-D06E-68DB-062691819559}"/>
              </a:ext>
            </a:extLst>
          </p:cNvPr>
          <p:cNvSpPr txBox="1"/>
          <p:nvPr/>
        </p:nvSpPr>
        <p:spPr>
          <a:xfrm>
            <a:off x="3100898" y="1688537"/>
            <a:ext cx="8941577" cy="1969770"/>
          </a:xfrm>
          <a:prstGeom prst="rect">
            <a:avLst/>
          </a:prstGeom>
          <a:solidFill>
            <a:srgbClr val="9BBF59"/>
          </a:solidFill>
        </p:spPr>
        <p:txBody>
          <a:bodyPr wrap="square">
            <a:spAutoFit/>
          </a:bodyPr>
          <a:lstStyle>
            <a:defPPr>
              <a:defRPr lang="en-US"/>
            </a:defPPr>
            <a:lvl2pPr lvl="1">
              <a:defRPr>
                <a:solidFill>
                  <a:schemeClr val="bg1"/>
                </a:solidFill>
                <a:latin typeface="Arial" panose="020B0604020202020204" pitchFamily="34" charset="0"/>
                <a:cs typeface="Arial" panose="020B0604020202020204" pitchFamily="34" charset="0"/>
              </a:defRPr>
            </a:lvl2pPr>
          </a:lstStyle>
          <a:p>
            <a:pPr lvl="1"/>
            <a:r>
              <a:rPr lang="en-GB" b="1" dirty="0">
                <a:latin typeface="Arial Narrow" panose="020B0606020202030204" pitchFamily="34" charset="0"/>
              </a:rPr>
              <a:t>Develop first project concept, manage selection process and select implementing partner</a:t>
            </a:r>
          </a:p>
          <a:p>
            <a:pPr lvl="1"/>
            <a:endParaRPr lang="en-GB" b="1" dirty="0">
              <a:latin typeface="Arial Narrow" panose="020B0606020202030204" pitchFamily="34" charset="0"/>
            </a:endParaRPr>
          </a:p>
          <a:p>
            <a:pPr lvl="1"/>
            <a:r>
              <a:rPr lang="en-GB" b="1" dirty="0">
                <a:solidFill>
                  <a:schemeClr val="bg1"/>
                </a:solidFill>
                <a:latin typeface="Arial Narrow" panose="020B0606020202030204" pitchFamily="34" charset="0"/>
                <a:cs typeface="Arial" panose="020B0604020202020204" pitchFamily="34" charset="0"/>
              </a:rPr>
              <a:t>Accelerate discussions on long-term sustainable funding </a:t>
            </a:r>
          </a:p>
          <a:p>
            <a:pPr lvl="1"/>
            <a:endParaRPr lang="en-GB" b="1" dirty="0">
              <a:latin typeface="Arial Narrow" panose="020B0606020202030204" pitchFamily="34" charset="0"/>
            </a:endParaRPr>
          </a:p>
          <a:p>
            <a:pPr lvl="1"/>
            <a:r>
              <a:rPr lang="en-GB" b="1" dirty="0">
                <a:latin typeface="Arial Narrow" panose="020B0606020202030204" pitchFamily="34" charset="0"/>
              </a:rPr>
              <a:t>Develop identity and model that ensures return on investment for IEC and its stakeholders </a:t>
            </a:r>
          </a:p>
          <a:p>
            <a:pPr lvl="1"/>
            <a:endParaRPr lang="en-GB" sz="1600" b="1" dirty="0">
              <a:latin typeface="Arial Narrow" panose="020B0606020202030204" pitchFamily="34" charset="0"/>
            </a:endParaRPr>
          </a:p>
          <a:p>
            <a:pPr lvl="1"/>
            <a:endParaRPr lang="en-GB" sz="1600" b="1" dirty="0">
              <a:latin typeface="Arial Narrow" panose="020B0606020202030204" pitchFamily="34" charset="0"/>
            </a:endParaRPr>
          </a:p>
        </p:txBody>
      </p:sp>
      <p:sp>
        <p:nvSpPr>
          <p:cNvPr id="3" name="Oval 2">
            <a:extLst>
              <a:ext uri="{FF2B5EF4-FFF2-40B4-BE49-F238E27FC236}">
                <a16:creationId xmlns:a16="http://schemas.microsoft.com/office/drawing/2014/main" id="{D4D23CD6-1C35-35A0-25EE-74DE20BEAF48}"/>
              </a:ext>
            </a:extLst>
          </p:cNvPr>
          <p:cNvSpPr/>
          <p:nvPr/>
        </p:nvSpPr>
        <p:spPr>
          <a:xfrm>
            <a:off x="3306091" y="1802984"/>
            <a:ext cx="112845" cy="1128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 name="Oval 3">
            <a:extLst>
              <a:ext uri="{FF2B5EF4-FFF2-40B4-BE49-F238E27FC236}">
                <a16:creationId xmlns:a16="http://schemas.microsoft.com/office/drawing/2014/main" id="{B30336B7-1244-C4AE-401E-2987AB263169}"/>
              </a:ext>
            </a:extLst>
          </p:cNvPr>
          <p:cNvSpPr/>
          <p:nvPr/>
        </p:nvSpPr>
        <p:spPr>
          <a:xfrm>
            <a:off x="3306090" y="2403183"/>
            <a:ext cx="112845" cy="1128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5" name="Oval 4">
            <a:extLst>
              <a:ext uri="{FF2B5EF4-FFF2-40B4-BE49-F238E27FC236}">
                <a16:creationId xmlns:a16="http://schemas.microsoft.com/office/drawing/2014/main" id="{8ACCBA2B-C0F1-1477-0B33-10B057C03E8D}"/>
              </a:ext>
            </a:extLst>
          </p:cNvPr>
          <p:cNvSpPr/>
          <p:nvPr/>
        </p:nvSpPr>
        <p:spPr>
          <a:xfrm>
            <a:off x="3306089" y="2917900"/>
            <a:ext cx="112845" cy="1128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pic>
        <p:nvPicPr>
          <p:cNvPr id="10" name="Picture Placeholder 7">
            <a:extLst>
              <a:ext uri="{FF2B5EF4-FFF2-40B4-BE49-F238E27FC236}">
                <a16:creationId xmlns:a16="http://schemas.microsoft.com/office/drawing/2014/main" id="{A6BDF255-D58C-FD7A-1D63-CC20070D5FA9}"/>
              </a:ext>
            </a:extLst>
          </p:cNvPr>
          <p:cNvPicPr>
            <a:picLocks noGrp="1" noChangeAspect="1"/>
          </p:cNvPicPr>
          <p:nvPr>
            <p:ph type="pic" sz="quarter" idx="13"/>
          </p:nvPr>
        </p:nvPicPr>
        <p:blipFill rotWithShape="1">
          <a:blip r:embed="rId4" cstate="hqprint">
            <a:extLst>
              <a:ext uri="{28A0092B-C50C-407E-A947-70E740481C1C}">
                <a14:useLocalDpi xmlns:a14="http://schemas.microsoft.com/office/drawing/2010/main"/>
              </a:ext>
            </a:extLst>
          </a:blip>
          <a:srcRect/>
          <a:stretch/>
        </p:blipFill>
        <p:spPr>
          <a:xfrm>
            <a:off x="503344" y="2673422"/>
            <a:ext cx="1966832" cy="2596805"/>
          </a:xfrm>
        </p:spPr>
      </p:pic>
      <p:cxnSp>
        <p:nvCxnSpPr>
          <p:cNvPr id="15" name="Straight Connector 14">
            <a:extLst>
              <a:ext uri="{FF2B5EF4-FFF2-40B4-BE49-F238E27FC236}">
                <a16:creationId xmlns:a16="http://schemas.microsoft.com/office/drawing/2014/main" id="{BCFEC5DB-60B2-D4AC-0156-259A6577958D}"/>
              </a:ext>
            </a:extLst>
          </p:cNvPr>
          <p:cNvCxnSpPr/>
          <p:nvPr/>
        </p:nvCxnSpPr>
        <p:spPr>
          <a:xfrm>
            <a:off x="0" y="1287377"/>
            <a:ext cx="1440000" cy="0"/>
          </a:xfrm>
          <a:prstGeom prst="line">
            <a:avLst/>
          </a:prstGeom>
          <a:ln w="19050">
            <a:solidFill>
              <a:srgbClr val="7CA0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66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a:extLst>
              <a:ext uri="{FF2B5EF4-FFF2-40B4-BE49-F238E27FC236}">
                <a16:creationId xmlns:a16="http://schemas.microsoft.com/office/drawing/2014/main" id="{906D4865-4AB5-2D04-EF91-24A5C6A2FB60}"/>
              </a:ext>
            </a:extLst>
          </p:cNvPr>
          <p:cNvSpPr>
            <a:spLocks noGrp="1"/>
          </p:cNvSpPr>
          <p:nvPr>
            <p:ph type="title"/>
          </p:nvPr>
        </p:nvSpPr>
        <p:spPr>
          <a:xfrm>
            <a:off x="503344" y="400979"/>
            <a:ext cx="6068302" cy="810125"/>
          </a:xfrm>
        </p:spPr>
        <p:txBody>
          <a:bodyPr>
            <a:normAutofit/>
          </a:bodyPr>
          <a:lstStyle/>
          <a:p>
            <a:r>
              <a:rPr lang="en-GB" b="1" dirty="0">
                <a:solidFill>
                  <a:srgbClr val="7CA03E"/>
                </a:solidFill>
              </a:rPr>
              <a:t>Partnership Network </a:t>
            </a:r>
          </a:p>
        </p:txBody>
      </p:sp>
      <p:pic>
        <p:nvPicPr>
          <p:cNvPr id="26" name="Picture 25" descr="A picture containing text&#10;&#10;Description automatically generated">
            <a:extLst>
              <a:ext uri="{FF2B5EF4-FFF2-40B4-BE49-F238E27FC236}">
                <a16:creationId xmlns:a16="http://schemas.microsoft.com/office/drawing/2014/main" id="{4831F94D-6180-43D7-E6D5-2715003352C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1175" y="6106956"/>
            <a:ext cx="2155585" cy="559021"/>
          </a:xfrm>
          <a:prstGeom prst="rect">
            <a:avLst/>
          </a:prstGeom>
        </p:spPr>
      </p:pic>
      <p:pic>
        <p:nvPicPr>
          <p:cNvPr id="10" name="Picture Placeholder 7">
            <a:extLst>
              <a:ext uri="{FF2B5EF4-FFF2-40B4-BE49-F238E27FC236}">
                <a16:creationId xmlns:a16="http://schemas.microsoft.com/office/drawing/2014/main" id="{A6BDF255-D58C-FD7A-1D63-CC20070D5FA9}"/>
              </a:ext>
            </a:extLst>
          </p:cNvPr>
          <p:cNvPicPr>
            <a:picLocks noGrp="1" noChangeAspect="1"/>
          </p:cNvPicPr>
          <p:nvPr>
            <p:ph type="pic" sz="quarter" idx="13"/>
          </p:nvPr>
        </p:nvPicPr>
        <p:blipFill rotWithShape="1">
          <a:blip r:embed="rId4" cstate="hqprint">
            <a:extLst>
              <a:ext uri="{28A0092B-C50C-407E-A947-70E740481C1C}">
                <a14:useLocalDpi xmlns:a14="http://schemas.microsoft.com/office/drawing/2010/main"/>
              </a:ext>
            </a:extLst>
          </a:blip>
          <a:srcRect/>
          <a:stretch/>
        </p:blipFill>
        <p:spPr>
          <a:xfrm>
            <a:off x="503344" y="2673422"/>
            <a:ext cx="1966832" cy="2596805"/>
          </a:xfrm>
        </p:spPr>
      </p:pic>
      <p:cxnSp>
        <p:nvCxnSpPr>
          <p:cNvPr id="15" name="Straight Connector 14">
            <a:extLst>
              <a:ext uri="{FF2B5EF4-FFF2-40B4-BE49-F238E27FC236}">
                <a16:creationId xmlns:a16="http://schemas.microsoft.com/office/drawing/2014/main" id="{BCFEC5DB-60B2-D4AC-0156-259A6577958D}"/>
              </a:ext>
            </a:extLst>
          </p:cNvPr>
          <p:cNvCxnSpPr/>
          <p:nvPr/>
        </p:nvCxnSpPr>
        <p:spPr>
          <a:xfrm>
            <a:off x="0" y="1287377"/>
            <a:ext cx="1440000" cy="0"/>
          </a:xfrm>
          <a:prstGeom prst="line">
            <a:avLst/>
          </a:prstGeom>
          <a:ln w="19050">
            <a:solidFill>
              <a:srgbClr val="7CA03E"/>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66844225-688B-240E-5BF4-5BF7193823D6}"/>
              </a:ext>
            </a:extLst>
          </p:cNvPr>
          <p:cNvGraphicFramePr>
            <a:graphicFrameLocks noGrp="1"/>
          </p:cNvGraphicFramePr>
          <p:nvPr>
            <p:extLst>
              <p:ext uri="{D42A27DB-BD31-4B8C-83A1-F6EECF244321}">
                <p14:modId xmlns:p14="http://schemas.microsoft.com/office/powerpoint/2010/main" val="2373985435"/>
              </p:ext>
            </p:extLst>
          </p:nvPr>
        </p:nvGraphicFramePr>
        <p:xfrm>
          <a:off x="2849691" y="2470501"/>
          <a:ext cx="9009620" cy="1916997"/>
        </p:xfrm>
        <a:graphic>
          <a:graphicData uri="http://schemas.openxmlformats.org/drawingml/2006/table">
            <a:tbl>
              <a:tblPr firstRow="1" firstCol="1" bandRow="1"/>
              <a:tblGrid>
                <a:gridCol w="2860995">
                  <a:extLst>
                    <a:ext uri="{9D8B030D-6E8A-4147-A177-3AD203B41FA5}">
                      <a16:colId xmlns:a16="http://schemas.microsoft.com/office/drawing/2014/main" val="3418059572"/>
                    </a:ext>
                  </a:extLst>
                </a:gridCol>
                <a:gridCol w="6148625">
                  <a:extLst>
                    <a:ext uri="{9D8B030D-6E8A-4147-A177-3AD203B41FA5}">
                      <a16:colId xmlns:a16="http://schemas.microsoft.com/office/drawing/2014/main" val="3195836909"/>
                    </a:ext>
                  </a:extLst>
                </a:gridCol>
              </a:tblGrid>
              <a:tr h="627427">
                <a:tc>
                  <a:txBody>
                    <a:bodyPr/>
                    <a:lstStyle/>
                    <a:p>
                      <a:pPr algn="ctr">
                        <a:lnSpc>
                          <a:spcPct val="107000"/>
                        </a:lnSpc>
                        <a:spcAft>
                          <a:spcPts val="800"/>
                        </a:spcAft>
                      </a:pPr>
                      <a:r>
                        <a:rPr lang="en-CA" sz="1400" kern="100" dirty="0">
                          <a:effectLst/>
                          <a:latin typeface="Arial" panose="020B0604020202020204" pitchFamily="34" charset="0"/>
                          <a:ea typeface="Calibri" panose="020F0502020204030204" pitchFamily="34" charset="0"/>
                          <a:cs typeface="Arial" panose="020B0604020202020204" pitchFamily="34" charset="0"/>
                        </a:rPr>
                        <a:t>Implementing Partner</a:t>
                      </a:r>
                      <a:endParaRPr lang="en-GB" sz="14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CA" sz="1400" kern="100" dirty="0">
                          <a:effectLst/>
                          <a:latin typeface="Arial" panose="020B0604020202020204" pitchFamily="34" charset="0"/>
                          <a:ea typeface="Calibri" panose="020F0502020204030204" pitchFamily="34" charset="0"/>
                          <a:cs typeface="Arial" panose="020B0604020202020204" pitchFamily="34" charset="0"/>
                        </a:rPr>
                        <a:t>Entities carrying out project work through the IEC Global Impact Fund, including SMEs, NGOs, and research institutions.</a:t>
                      </a:r>
                      <a:endParaRPr lang="en-GB" sz="14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268829"/>
                  </a:ext>
                </a:extLst>
              </a:tr>
              <a:tr h="413082">
                <a:tc>
                  <a:txBody>
                    <a:bodyPr/>
                    <a:lstStyle/>
                    <a:p>
                      <a:pPr algn="ctr">
                        <a:lnSpc>
                          <a:spcPct val="107000"/>
                        </a:lnSpc>
                        <a:spcAft>
                          <a:spcPts val="800"/>
                        </a:spcAft>
                      </a:pPr>
                      <a:r>
                        <a:rPr lang="en-CA" sz="1400" kern="100" dirty="0">
                          <a:effectLst/>
                          <a:latin typeface="Arial" panose="020B0604020202020204" pitchFamily="34" charset="0"/>
                          <a:ea typeface="Calibri" panose="020F0502020204030204" pitchFamily="34" charset="0"/>
                          <a:cs typeface="Arial" panose="020B0604020202020204" pitchFamily="34" charset="0"/>
                        </a:rPr>
                        <a:t>Knowledge Partner</a:t>
                      </a:r>
                      <a:endParaRPr lang="en-GB" sz="14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CA" sz="1400" kern="100" dirty="0">
                          <a:effectLst/>
                          <a:latin typeface="Arial" panose="020B0604020202020204" pitchFamily="34" charset="0"/>
                          <a:ea typeface="Calibri" panose="020F0502020204030204" pitchFamily="34" charset="0"/>
                          <a:cs typeface="Arial" panose="020B0604020202020204" pitchFamily="34" charset="0"/>
                        </a:rPr>
                        <a:t>Entities aligned with the social mission of the IEC Global Impact Fund</a:t>
                      </a:r>
                      <a:endParaRPr lang="en-GB" sz="14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868248"/>
                  </a:ext>
                </a:extLst>
              </a:tr>
              <a:tr h="627427">
                <a:tc>
                  <a:txBody>
                    <a:bodyPr/>
                    <a:lstStyle/>
                    <a:p>
                      <a:pPr algn="ctr">
                        <a:lnSpc>
                          <a:spcPct val="107000"/>
                        </a:lnSpc>
                        <a:spcAft>
                          <a:spcPts val="800"/>
                        </a:spcAft>
                      </a:pPr>
                      <a:r>
                        <a:rPr lang="en-CA" sz="1400" kern="100">
                          <a:effectLst/>
                          <a:latin typeface="Arial" panose="020B0604020202020204" pitchFamily="34" charset="0"/>
                          <a:ea typeface="Calibri" panose="020F0502020204030204" pitchFamily="34" charset="0"/>
                          <a:cs typeface="Arial" panose="020B0604020202020204" pitchFamily="34" charset="0"/>
                        </a:rPr>
                        <a:t>Enabling Partner</a:t>
                      </a:r>
                      <a:endParaRPr lang="en-GB" sz="14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CA" sz="1400" kern="100" dirty="0">
                          <a:effectLst/>
                          <a:latin typeface="Arial" panose="020B0604020202020204" pitchFamily="34" charset="0"/>
                          <a:ea typeface="Calibri" panose="020F0502020204030204" pitchFamily="34" charset="0"/>
                          <a:cs typeface="Arial" panose="020B0604020202020204" pitchFamily="34" charset="0"/>
                        </a:rPr>
                        <a:t>IEC NCs and other relevant stakeholders that support the IEC Global Impact Fund at national level and facilitate its engagement with others</a:t>
                      </a:r>
                      <a:endParaRPr lang="en-GB" sz="14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663726"/>
                  </a:ext>
                </a:extLst>
              </a:tr>
              <a:tr h="249061">
                <a:tc>
                  <a:txBody>
                    <a:bodyPr/>
                    <a:lstStyle/>
                    <a:p>
                      <a:pPr algn="ctr">
                        <a:lnSpc>
                          <a:spcPct val="107000"/>
                        </a:lnSpc>
                        <a:spcAft>
                          <a:spcPts val="800"/>
                        </a:spcAft>
                      </a:pPr>
                      <a:r>
                        <a:rPr lang="en-CA" sz="1400" kern="100">
                          <a:effectLst/>
                          <a:latin typeface="Arial" panose="020B0604020202020204" pitchFamily="34" charset="0"/>
                          <a:ea typeface="Calibri" panose="020F0502020204030204" pitchFamily="34" charset="0"/>
                          <a:cs typeface="Arial" panose="020B0604020202020204" pitchFamily="34" charset="0"/>
                        </a:rPr>
                        <a:t>Financing Partner</a:t>
                      </a:r>
                      <a:endParaRPr lang="en-GB" sz="14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CA" sz="1400" kern="100" dirty="0">
                          <a:effectLst/>
                          <a:latin typeface="Arial" panose="020B0604020202020204" pitchFamily="34" charset="0"/>
                          <a:ea typeface="Calibri" panose="020F0502020204030204" pitchFamily="34" charset="0"/>
                          <a:cs typeface="Arial" panose="020B0604020202020204" pitchFamily="34" charset="0"/>
                        </a:rPr>
                        <a:t>Entities that invest in the IEC Global Impact Fund </a:t>
                      </a:r>
                      <a:endParaRPr lang="en-GB" sz="14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913337"/>
                  </a:ext>
                </a:extLst>
              </a:tr>
            </a:tbl>
          </a:graphicData>
        </a:graphic>
      </p:graphicFrame>
    </p:spTree>
    <p:extLst>
      <p:ext uri="{BB962C8B-B14F-4D97-AF65-F5344CB8AC3E}">
        <p14:creationId xmlns:p14="http://schemas.microsoft.com/office/powerpoint/2010/main" val="141880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A00EBCE3-371A-BAF1-B228-8D47160C35A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048985" y="1974903"/>
            <a:ext cx="7785754" cy="2019127"/>
          </a:xfrm>
          <a:prstGeom prst="rect">
            <a:avLst/>
          </a:prstGeom>
        </p:spPr>
      </p:pic>
      <p:sp>
        <p:nvSpPr>
          <p:cNvPr id="5" name="Title 2">
            <a:extLst>
              <a:ext uri="{FF2B5EF4-FFF2-40B4-BE49-F238E27FC236}">
                <a16:creationId xmlns:a16="http://schemas.microsoft.com/office/drawing/2014/main" id="{1AC35AE2-69FB-C459-24DF-B635436B0FAF}"/>
              </a:ext>
            </a:extLst>
          </p:cNvPr>
          <p:cNvSpPr>
            <a:spLocks noGrp="1"/>
          </p:cNvSpPr>
          <p:nvPr>
            <p:ph type="title"/>
          </p:nvPr>
        </p:nvSpPr>
        <p:spPr>
          <a:xfrm>
            <a:off x="3367314" y="4791824"/>
            <a:ext cx="6068302" cy="810125"/>
          </a:xfrm>
        </p:spPr>
        <p:txBody>
          <a:bodyPr>
            <a:normAutofit fontScale="90000"/>
          </a:bodyPr>
          <a:lstStyle/>
          <a:p>
            <a:r>
              <a:rPr lang="en-GB" b="1" dirty="0">
                <a:solidFill>
                  <a:srgbClr val="7CA03E"/>
                </a:solidFill>
              </a:rPr>
              <a:t>globalimpactfund@iec.ch</a:t>
            </a:r>
            <a:br>
              <a:rPr lang="en-GB" b="1" dirty="0">
                <a:solidFill>
                  <a:srgbClr val="7CA03E"/>
                </a:solidFill>
              </a:rPr>
            </a:br>
            <a:r>
              <a:rPr lang="en-GB" b="1" dirty="0">
                <a:solidFill>
                  <a:srgbClr val="7CA03E"/>
                </a:solidFill>
              </a:rPr>
              <a:t>matthew.doherty@iec.ch</a:t>
            </a:r>
          </a:p>
        </p:txBody>
      </p:sp>
    </p:spTree>
    <p:extLst>
      <p:ext uri="{BB962C8B-B14F-4D97-AF65-F5344CB8AC3E}">
        <p14:creationId xmlns:p14="http://schemas.microsoft.com/office/powerpoint/2010/main" val="2454282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FBA8A37E21334380B44E9EB8EB9273" ma:contentTypeVersion="6" ma:contentTypeDescription="Create a new document." ma:contentTypeScope="" ma:versionID="07c51b828a42b7ed64e5ae05c3a6eb24">
  <xsd:schema xmlns:xsd="http://www.w3.org/2001/XMLSchema" xmlns:xs="http://www.w3.org/2001/XMLSchema" xmlns:p="http://schemas.microsoft.com/office/2006/metadata/properties" xmlns:ns2="0388077d-d681-4c4e-bf5c-23ae2033b065" xmlns:ns3="46f6b217-629a-4970-9478-c4cd2580dcb1" targetNamespace="http://schemas.microsoft.com/office/2006/metadata/properties" ma:root="true" ma:fieldsID="57d25dfdfba67da5ac81352ca549bf1e" ns2:_="" ns3:_="">
    <xsd:import namespace="0388077d-d681-4c4e-bf5c-23ae2033b065"/>
    <xsd:import namespace="46f6b217-629a-4970-9478-c4cd2580dcb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8077d-d681-4c4e-bf5c-23ae2033b0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f6b217-629a-4970-9478-c4cd2580dc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6F0B6E-4030-4210-8050-B498B5E93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8077d-d681-4c4e-bf5c-23ae2033b065"/>
    <ds:schemaRef ds:uri="46f6b217-629a-4970-9478-c4cd2580dc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FA7B19-8621-40AC-8033-71A357ED1329}">
  <ds:schemaRefs>
    <ds:schemaRef ds:uri="http://schemas.microsoft.com/sharepoint/v3/contenttype/forms"/>
  </ds:schemaRefs>
</ds:datastoreItem>
</file>

<file path=customXml/itemProps3.xml><?xml version="1.0" encoding="utf-8"?>
<ds:datastoreItem xmlns:ds="http://schemas.openxmlformats.org/officeDocument/2006/customXml" ds:itemID="{409CAA65-C07B-4A80-BBEA-FEC73ACEA98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4684</TotalTime>
  <Words>1027</Words>
  <Application>Microsoft Office PowerPoint</Application>
  <PresentationFormat>Widescreen</PresentationFormat>
  <Paragraphs>92</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Narrow</vt:lpstr>
      <vt:lpstr>Calibri</vt:lpstr>
      <vt:lpstr>Calibri Light</vt:lpstr>
      <vt:lpstr>Open Sans</vt:lpstr>
      <vt:lpstr>Symbol</vt:lpstr>
      <vt:lpstr>Office Theme</vt:lpstr>
      <vt:lpstr>IEC Global Impact Fund</vt:lpstr>
      <vt:lpstr>Concept to Reality</vt:lpstr>
      <vt:lpstr>The Inaugural Project </vt:lpstr>
      <vt:lpstr>Milestones </vt:lpstr>
      <vt:lpstr>PowerPoint Presentation</vt:lpstr>
      <vt:lpstr>2023 Priorities </vt:lpstr>
      <vt:lpstr>Partnership Network </vt:lpstr>
      <vt:lpstr>globalimpactfund@iec.ch matthew.doherty@iec.ch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 a sustainable world</dc:title>
  <dc:creator>Fraga Pearson, Katharine</dc:creator>
  <cp:lastModifiedBy>Agius, Chris</cp:lastModifiedBy>
  <cp:revision>22</cp:revision>
  <dcterms:created xsi:type="dcterms:W3CDTF">2022-11-29T07:32:17Z</dcterms:created>
  <dcterms:modified xsi:type="dcterms:W3CDTF">2023-09-12T04:50:58Z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0x0101005FFBA8A37E21334380B44E9EB8EB9273</vt:lpwstr>
  </property>
</Properties>
</file>