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797" r:id="rId3"/>
    <p:sldId id="798" r:id="rId4"/>
    <p:sldId id="800" r:id="rId5"/>
    <p:sldId id="282" r:id="rId6"/>
    <p:sldId id="801" r:id="rId7"/>
    <p:sldId id="802" r:id="rId8"/>
    <p:sldId id="803" r:id="rId9"/>
    <p:sldId id="804" r:id="rId10"/>
    <p:sldId id="805" r:id="rId11"/>
    <p:sldId id="799" r:id="rId12"/>
    <p:sldId id="25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FFFFFF"/>
    <a:srgbClr val="020202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7" autoAdjust="0"/>
    <p:restoredTop sz="94660"/>
  </p:normalViewPr>
  <p:slideViewPr>
    <p:cSldViewPr>
      <p:cViewPr varScale="1">
        <p:scale>
          <a:sx n="82" d="100"/>
          <a:sy n="82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6573AD-8742-4D9B-A08B-2923F916AB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3BAF1-662C-4DC1-A40C-95D6FD55ED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7AAAFE-37A9-4459-83AB-321391E81515}" type="datetimeFigureOut">
              <a:rPr lang="en-AU" altLang="zh-CN"/>
              <a:pPr>
                <a:defRPr/>
              </a:pPr>
              <a:t>30/08/2021</a:t>
            </a:fld>
            <a:endParaRPr lang="en-AU" altLang="zh-C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8D3EFCB-4C65-4F20-A308-329FAB57C7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BCA842-E1DD-4232-9EF5-F9FD89AFF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C0F7D-59E4-48E3-87FD-DF57823E42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F3A7C-C1DB-4BD7-8901-A20A48699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1B6A1E-847D-4E67-AF0A-0FE5BD84532E}" type="slidenum">
              <a:rPr lang="en-AU" altLang="zh-CN"/>
              <a:pPr>
                <a:defRPr/>
              </a:pPr>
              <a:t>‹#›</a:t>
            </a:fld>
            <a:endParaRPr lang="en-A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lay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5F7F0E-375C-4C84-9FCA-7A40B2AE8555}"/>
              </a:ext>
            </a:extLst>
          </p:cNvPr>
          <p:cNvSpPr/>
          <p:nvPr userDrawn="1"/>
        </p:nvSpPr>
        <p:spPr>
          <a:xfrm>
            <a:off x="-4763" y="-7938"/>
            <a:ext cx="9144001" cy="1323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 altLang="zh-CN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24184"/>
            <a:ext cx="9144000" cy="160076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4208" y="5085184"/>
            <a:ext cx="2699792" cy="17614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rgbClr val="0202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E38F4-0B48-4CAA-9BE8-8168CC7F14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7188"/>
            <a:ext cx="1218105" cy="105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3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laysia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13C76B-4189-4F20-B618-62FAF6AC8F43}"/>
              </a:ext>
            </a:extLst>
          </p:cNvPr>
          <p:cNvSpPr/>
          <p:nvPr userDrawn="1"/>
        </p:nvSpPr>
        <p:spPr>
          <a:xfrm>
            <a:off x="-11113" y="-182563"/>
            <a:ext cx="9144001" cy="765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 altLang="zh-CN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AE7AEB-726E-40B7-ADE0-1E2B65C699BC}"/>
              </a:ext>
            </a:extLst>
          </p:cNvPr>
          <p:cNvSpPr/>
          <p:nvPr userDrawn="1"/>
        </p:nvSpPr>
        <p:spPr>
          <a:xfrm>
            <a:off x="0" y="6538913"/>
            <a:ext cx="9144000" cy="3190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 altLang="zh-CN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16127-032C-4FB1-8B04-72F77D8BD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" y="-182563"/>
            <a:ext cx="884545" cy="7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6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B8B0D0-F639-4EE9-97D0-B1D3B34028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ecex.iec.ch/iecex/marklicense.nsf/ExCB?OpenVie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cex.com/publications/operational-od/" TargetMode="External"/><Relationship Id="rId2" Type="http://schemas.openxmlformats.org/officeDocument/2006/relationships/hyperlink" Target="https://www.iecex.com/publications/iecex-ru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cex.com/publications/guid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ecex.com/docs/ExMarkCo_01I_Inf_Members.d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F7A7-40B1-4AD5-8E0D-DABD6B0FF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3975"/>
            <a:ext cx="9144000" cy="4408488"/>
          </a:xfrm>
        </p:spPr>
        <p:txBody>
          <a:bodyPr/>
          <a:lstStyle/>
          <a:p>
            <a:pPr>
              <a:defRPr/>
            </a:pPr>
            <a:br>
              <a:rPr lang="en-GB" altLang="zh-CN" sz="3600" b="1" dirty="0">
                <a:latin typeface="Arial" pitchFamily="34" charset="0"/>
                <a:cs typeface="Arial" pitchFamily="34" charset="0"/>
              </a:rPr>
            </a:br>
            <a:r>
              <a:rPr lang="en-GB" altLang="zh-CN" sz="3600" b="1" dirty="0">
                <a:latin typeface="Arial" pitchFamily="34" charset="0"/>
                <a:cs typeface="Arial" pitchFamily="34" charset="0"/>
              </a:rPr>
              <a:t>IECEx Conformity Mark Committee (</a:t>
            </a:r>
            <a:r>
              <a:rPr lang="en-GB" altLang="zh-CN" sz="3600" b="1" dirty="0" err="1">
                <a:latin typeface="Arial" pitchFamily="34" charset="0"/>
                <a:cs typeface="Arial" pitchFamily="34" charset="0"/>
              </a:rPr>
              <a:t>ExMarkCo</a:t>
            </a:r>
            <a:r>
              <a:rPr lang="en-GB" altLang="zh-CN" sz="3600" b="1" dirty="0">
                <a:latin typeface="Arial" pitchFamily="34" charset="0"/>
                <a:cs typeface="Arial" pitchFamily="34" charset="0"/>
              </a:rPr>
              <a:t>) – IECEx </a:t>
            </a:r>
            <a:r>
              <a:rPr lang="en-GB" altLang="zh-CN" sz="3600" b="1" dirty="0" err="1">
                <a:latin typeface="Arial" pitchFamily="34" charset="0"/>
                <a:cs typeface="Arial" pitchFamily="34" charset="0"/>
              </a:rPr>
              <a:t>ExMC</a:t>
            </a:r>
            <a:r>
              <a:rPr lang="en-GB" altLang="zh-CN" sz="3600" b="1" dirty="0">
                <a:latin typeface="Arial" pitchFamily="34" charset="0"/>
                <a:cs typeface="Arial" pitchFamily="34" charset="0"/>
              </a:rPr>
              <a:t> 2021 Meeting Agenda Item 9</a:t>
            </a:r>
            <a:endParaRPr lang="en-AU" altLang="zh-CN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68792-731C-4023-94C5-37776FAEAB7D}"/>
              </a:ext>
            </a:extLst>
          </p:cNvPr>
          <p:cNvSpPr txBox="1"/>
          <p:nvPr/>
        </p:nvSpPr>
        <p:spPr>
          <a:xfrm>
            <a:off x="1115616" y="59492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ExMarkCo</a:t>
            </a:r>
            <a:r>
              <a:rPr lang="en-US" dirty="0"/>
              <a:t> Chair – Mr Timothy Duffy, US</a:t>
            </a:r>
          </a:p>
          <a:p>
            <a:r>
              <a:rPr lang="en-US" dirty="0"/>
              <a:t>September 2021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5">
            <a:extLst>
              <a:ext uri="{FF2B5EF4-FFF2-40B4-BE49-F238E27FC236}">
                <a16:creationId xmlns:a16="http://schemas.microsoft.com/office/drawing/2014/main" id="{7902B987-D693-4B13-968C-E3E0C6A835F4}"/>
              </a:ext>
            </a:extLst>
          </p:cNvPr>
          <p:cNvSpPr txBox="1">
            <a:spLocks/>
          </p:cNvSpPr>
          <p:nvPr/>
        </p:nvSpPr>
        <p:spPr>
          <a:xfrm>
            <a:off x="1187624" y="-99392"/>
            <a:ext cx="7139136" cy="6340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00163" eaLnBrk="1" hangingPunct="1">
              <a:defRPr/>
            </a:pPr>
            <a:r>
              <a:rPr lang="en-US" sz="3200" dirty="0">
                <a:solidFill>
                  <a:srgbClr val="005AA0"/>
                </a:solidFill>
              </a:rPr>
              <a:t>9.4 </a:t>
            </a:r>
            <a:r>
              <a:rPr lang="en-US" sz="3200" dirty="0" err="1">
                <a:solidFill>
                  <a:srgbClr val="005AA0"/>
                </a:solidFill>
              </a:rPr>
              <a:t>ExMarkCo</a:t>
            </a:r>
            <a:r>
              <a:rPr lang="en-US" sz="3200" dirty="0">
                <a:solidFill>
                  <a:srgbClr val="005AA0"/>
                </a:solidFill>
              </a:rPr>
              <a:t> membership</a:t>
            </a:r>
            <a:endParaRPr lang="en-GB" sz="3200" dirty="0">
              <a:solidFill>
                <a:srgbClr val="005AA0"/>
              </a:solidFill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EF0479A-ED65-4E67-A21D-116B2FC4861F}"/>
              </a:ext>
            </a:extLst>
          </p:cNvPr>
          <p:cNvSpPr txBox="1">
            <a:spLocks noChangeArrowheads="1"/>
          </p:cNvSpPr>
          <p:nvPr/>
        </p:nvSpPr>
        <p:spPr>
          <a:xfrm>
            <a:off x="557110" y="908720"/>
            <a:ext cx="7762875" cy="46720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AU" dirty="0"/>
              <a:t>Notification of misuse of the IECEx Conformity Mark and IECEx Logo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00B050"/>
                </a:solidFill>
              </a:rPr>
              <a:t>At this stage there are </a:t>
            </a:r>
            <a:r>
              <a:rPr lang="en-US" sz="2400" u="sng" dirty="0">
                <a:solidFill>
                  <a:srgbClr val="00B050"/>
                </a:solidFill>
              </a:rPr>
              <a:t>no</a:t>
            </a:r>
            <a:r>
              <a:rPr lang="en-US" sz="2400" dirty="0">
                <a:solidFill>
                  <a:srgbClr val="00B050"/>
                </a:solidFill>
              </a:rPr>
              <a:t> current </a:t>
            </a:r>
            <a:r>
              <a:rPr lang="en-US" sz="2400" i="1" dirty="0">
                <a:solidFill>
                  <a:srgbClr val="00B050"/>
                </a:solidFill>
              </a:rPr>
              <a:t>significant </a:t>
            </a:r>
            <a:r>
              <a:rPr lang="en-US" sz="2400" dirty="0">
                <a:solidFill>
                  <a:srgbClr val="00B050"/>
                </a:solidFill>
              </a:rPr>
              <a:t>matters requiring either </a:t>
            </a:r>
            <a:r>
              <a:rPr lang="en-US" sz="2400" dirty="0" err="1">
                <a:solidFill>
                  <a:srgbClr val="00B050"/>
                </a:solidFill>
              </a:rPr>
              <a:t>ExMC</a:t>
            </a:r>
            <a:r>
              <a:rPr lang="en-US" sz="2400" dirty="0">
                <a:solidFill>
                  <a:srgbClr val="00B050"/>
                </a:solidFill>
              </a:rPr>
              <a:t> or CAB involvement.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00B050"/>
                </a:solidFill>
              </a:rPr>
              <a:t>Noting that the </a:t>
            </a:r>
            <a:r>
              <a:rPr lang="en-US" sz="2400" dirty="0" err="1">
                <a:solidFill>
                  <a:srgbClr val="00B050"/>
                </a:solidFill>
              </a:rPr>
              <a:t>ExMarkCo</a:t>
            </a:r>
            <a:r>
              <a:rPr lang="en-US" sz="2400" dirty="0">
                <a:solidFill>
                  <a:srgbClr val="00B050"/>
                </a:solidFill>
              </a:rPr>
              <a:t> Chair and IECEx Secretariat proactively monitor potential misuse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92D050"/>
                </a:solidFill>
              </a:rPr>
              <a:t>  </a:t>
            </a:r>
            <a:endParaRPr lang="en-AU" dirty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AU" sz="2400" dirty="0">
                <a:solidFill>
                  <a:srgbClr val="FF0000"/>
                </a:solidFill>
              </a:rPr>
              <a:t>Members are asked to raise matters relating to misuse of the IECEx Conformity Mark and inform the Secretariat and </a:t>
            </a:r>
            <a:r>
              <a:rPr lang="en-AU" sz="2400" dirty="0" err="1">
                <a:solidFill>
                  <a:srgbClr val="FF0000"/>
                </a:solidFill>
              </a:rPr>
              <a:t>ExMarkCo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5">
            <a:extLst>
              <a:ext uri="{FF2B5EF4-FFF2-40B4-BE49-F238E27FC236}">
                <a16:creationId xmlns:a16="http://schemas.microsoft.com/office/drawing/2014/main" id="{2F5556CF-273C-4789-A9B4-8D73FB0CF93A}"/>
              </a:ext>
            </a:extLst>
          </p:cNvPr>
          <p:cNvSpPr txBox="1">
            <a:spLocks/>
          </p:cNvSpPr>
          <p:nvPr/>
        </p:nvSpPr>
        <p:spPr>
          <a:xfrm>
            <a:off x="1187624" y="-99392"/>
            <a:ext cx="7139136" cy="6340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00163" eaLnBrk="1" hangingPunct="1">
              <a:defRPr/>
            </a:pPr>
            <a:r>
              <a:rPr lang="en-US" sz="3200" dirty="0">
                <a:solidFill>
                  <a:srgbClr val="005AA0"/>
                </a:solidFill>
              </a:rPr>
              <a:t>9.5 Other Matters</a:t>
            </a:r>
            <a:endParaRPr lang="en-GB" sz="3200" dirty="0">
              <a:solidFill>
                <a:srgbClr val="005AA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31BB75-E420-4D58-8986-9830CA6AE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5" y="1340768"/>
            <a:ext cx="794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AU" altLang="en-US" sz="2400" dirty="0">
                <a:latin typeface="Arial" panose="020B0604020202020204" pitchFamily="34" charset="0"/>
              </a:rPr>
              <a:t>Members are invited to raise any other matters relating to the IECEx Conformity Mark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en-AU" altLang="en-US" sz="2400" dirty="0">
              <a:latin typeface="Arial" panose="020B0604020202020204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AU" altLang="en-US" sz="2400" dirty="0">
                <a:latin typeface="Arial" panose="020B0604020202020204" pitchFamily="34" charset="0"/>
              </a:rPr>
              <a:t>***********************</a:t>
            </a:r>
          </a:p>
        </p:txBody>
      </p:sp>
      <p:sp>
        <p:nvSpPr>
          <p:cNvPr id="6" name="Titel 15">
            <a:extLst>
              <a:ext uri="{FF2B5EF4-FFF2-40B4-BE49-F238E27FC236}">
                <a16:creationId xmlns:a16="http://schemas.microsoft.com/office/drawing/2014/main" id="{EFAF98C2-B31E-469A-A17C-7F8CF52AE806}"/>
              </a:ext>
            </a:extLst>
          </p:cNvPr>
          <p:cNvSpPr txBox="1">
            <a:spLocks/>
          </p:cNvSpPr>
          <p:nvPr/>
        </p:nvSpPr>
        <p:spPr>
          <a:xfrm>
            <a:off x="1002432" y="4293096"/>
            <a:ext cx="7324328" cy="6340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00163" eaLnBrk="1" hangingPunct="1">
              <a:defRPr/>
            </a:pPr>
            <a:r>
              <a:rPr lang="en-US" sz="3200" dirty="0">
                <a:solidFill>
                  <a:srgbClr val="005AA0"/>
                </a:solidFill>
              </a:rPr>
              <a:t>Item 9.3 “Appointment of </a:t>
            </a:r>
            <a:r>
              <a:rPr lang="en-US" sz="3200" dirty="0" err="1">
                <a:solidFill>
                  <a:srgbClr val="005AA0"/>
                </a:solidFill>
              </a:rPr>
              <a:t>ExMarkCo</a:t>
            </a:r>
            <a:r>
              <a:rPr lang="en-US" sz="3200" dirty="0">
                <a:solidFill>
                  <a:srgbClr val="005AA0"/>
                </a:solidFill>
              </a:rPr>
              <a:t> Chair” – to be handled by IECEx Chair</a:t>
            </a:r>
            <a:endParaRPr lang="en-GB" sz="3200" dirty="0">
              <a:solidFill>
                <a:srgbClr val="005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AA66-181D-4220-BD68-F0680DAB6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3975"/>
            <a:ext cx="9144000" cy="1600200"/>
          </a:xfrm>
        </p:spPr>
        <p:txBody>
          <a:bodyPr/>
          <a:lstStyle/>
          <a:p>
            <a:pPr algn="ctr">
              <a:defRPr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5">
            <a:extLst>
              <a:ext uri="{FF2B5EF4-FFF2-40B4-BE49-F238E27FC236}">
                <a16:creationId xmlns:a16="http://schemas.microsoft.com/office/drawing/2014/main" id="{0C4AB54C-3EA3-40A8-9F25-C7444EAF854D}"/>
              </a:ext>
            </a:extLst>
          </p:cNvPr>
          <p:cNvSpPr txBox="1">
            <a:spLocks/>
          </p:cNvSpPr>
          <p:nvPr/>
        </p:nvSpPr>
        <p:spPr>
          <a:xfrm>
            <a:off x="1475656" y="-171400"/>
            <a:ext cx="7139136" cy="6340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00163" eaLnBrk="1" hangingPunct="1">
              <a:defRPr/>
            </a:pPr>
            <a:r>
              <a:rPr lang="en-US" sz="3200" dirty="0">
                <a:solidFill>
                  <a:srgbClr val="005AA0"/>
                </a:solidFill>
              </a:rPr>
              <a:t>ExMarkCo – Report from the Chair</a:t>
            </a:r>
            <a:endParaRPr lang="en-GB" sz="3200" dirty="0">
              <a:solidFill>
                <a:srgbClr val="005AA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A1AAE3C-CDD6-4D80-9369-EC5EC37FC461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980728"/>
            <a:ext cx="7704856" cy="46720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AU" sz="2400" b="1" dirty="0"/>
              <a:t>IECEx CONFORMITY MARK COMMITTEE (</a:t>
            </a:r>
            <a:r>
              <a:rPr lang="en-AU" sz="2400" b="1" dirty="0" err="1"/>
              <a:t>ExMarkCo</a:t>
            </a:r>
            <a:r>
              <a:rPr lang="en-AU" sz="2400" b="1" dirty="0"/>
              <a:t>)</a:t>
            </a:r>
          </a:p>
          <a:p>
            <a:pPr>
              <a:defRPr/>
            </a:pPr>
            <a:r>
              <a:rPr lang="en-AU" sz="2400" dirty="0"/>
              <a:t>9  IECEx Conformity Mark License Scheme, IECEx 04</a:t>
            </a:r>
          </a:p>
          <a:p>
            <a:pPr>
              <a:defRPr/>
            </a:pPr>
            <a:r>
              <a:rPr lang="en-AU" sz="2400" dirty="0"/>
              <a:t>9.1 	</a:t>
            </a:r>
            <a:r>
              <a:rPr lang="en-US" sz="2400" dirty="0"/>
              <a:t>Current List of IECEx Mark Licenses issuing </a:t>
            </a:r>
            <a:r>
              <a:rPr lang="en-US" sz="2400" dirty="0" err="1"/>
              <a:t>ExCBs</a:t>
            </a:r>
            <a:endParaRPr lang="en-US" sz="2400" dirty="0"/>
          </a:p>
          <a:p>
            <a:pPr>
              <a:defRPr/>
            </a:pPr>
            <a:r>
              <a:rPr lang="en-AU" sz="2400" dirty="0"/>
              <a:t>9.2</a:t>
            </a:r>
            <a:r>
              <a:rPr lang="en-US" sz="2400" dirty="0"/>
              <a:t> 	</a:t>
            </a:r>
            <a:r>
              <a:rPr lang="en-AU" sz="2400" dirty="0"/>
              <a:t>Report from </a:t>
            </a:r>
            <a:r>
              <a:rPr lang="en-AU" sz="2400" dirty="0" err="1"/>
              <a:t>ExMarkCo</a:t>
            </a:r>
            <a:r>
              <a:rPr lang="en-AU" sz="2400" dirty="0"/>
              <a:t> Chairman</a:t>
            </a:r>
          </a:p>
          <a:p>
            <a:pPr lvl="1">
              <a:defRPr/>
            </a:pPr>
            <a:r>
              <a:rPr lang="en-AU" sz="2000" dirty="0"/>
              <a:t>Status of Revised Rules</a:t>
            </a:r>
          </a:p>
          <a:p>
            <a:pPr lvl="1">
              <a:defRPr/>
            </a:pPr>
            <a:r>
              <a:rPr lang="en-AU" sz="2000" dirty="0"/>
              <a:t>Change from the dual logo to single logo </a:t>
            </a:r>
          </a:p>
          <a:p>
            <a:pPr lvl="1">
              <a:defRPr/>
            </a:pPr>
            <a:r>
              <a:rPr lang="en-AU" sz="2000" dirty="0"/>
              <a:t>Updating of all IECEx publications</a:t>
            </a:r>
            <a:r>
              <a:rPr lang="en-US" sz="2000" dirty="0"/>
              <a:t> </a:t>
            </a:r>
            <a:endParaRPr lang="en-AU" sz="2400" dirty="0"/>
          </a:p>
          <a:p>
            <a:pPr>
              <a:defRPr/>
            </a:pPr>
            <a:r>
              <a:rPr lang="en-AU" sz="2400" dirty="0"/>
              <a:t>9.4 	Current </a:t>
            </a:r>
            <a:r>
              <a:rPr lang="en-AU" sz="2400" dirty="0" err="1"/>
              <a:t>ExMarkCo</a:t>
            </a:r>
            <a:r>
              <a:rPr lang="en-AU" sz="2400" dirty="0"/>
              <a:t> Membership and vacancies</a:t>
            </a:r>
            <a:endParaRPr lang="en-US" sz="2400" dirty="0"/>
          </a:p>
          <a:p>
            <a:pPr>
              <a:defRPr/>
            </a:pPr>
            <a:r>
              <a:rPr lang="en-AU" sz="2400" dirty="0"/>
              <a:t>9.5  Notification of misuse of the IECEx Conformity Mark</a:t>
            </a:r>
          </a:p>
          <a:p>
            <a:pPr>
              <a:defRPr/>
            </a:pPr>
            <a:r>
              <a:rPr lang="en-AU" sz="2400" dirty="0"/>
              <a:t>9.6  Other Matters </a:t>
            </a:r>
          </a:p>
          <a:p>
            <a:pPr>
              <a:defRPr/>
            </a:pPr>
            <a:r>
              <a:rPr lang="en-AU" sz="2400" dirty="0"/>
              <a:t>9.3 Appointment of </a:t>
            </a:r>
            <a:r>
              <a:rPr lang="en-AU" sz="2400" dirty="0" err="1"/>
              <a:t>ExMarkCo</a:t>
            </a:r>
            <a:r>
              <a:rPr lang="en-AU" sz="2400" dirty="0"/>
              <a:t> Chair  - will leave for the </a:t>
            </a:r>
            <a:r>
              <a:rPr lang="en-AU" sz="2400" dirty="0" err="1"/>
              <a:t>ExMC</a:t>
            </a:r>
            <a:r>
              <a:rPr lang="en-AU" sz="2400" dirty="0"/>
              <a:t> Chair to handle</a:t>
            </a:r>
          </a:p>
        </p:txBody>
      </p:sp>
    </p:spTree>
    <p:extLst>
      <p:ext uri="{BB962C8B-B14F-4D97-AF65-F5344CB8AC3E}">
        <p14:creationId xmlns:p14="http://schemas.microsoft.com/office/powerpoint/2010/main" val="8494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5">
            <a:extLst>
              <a:ext uri="{FF2B5EF4-FFF2-40B4-BE49-F238E27FC236}">
                <a16:creationId xmlns:a16="http://schemas.microsoft.com/office/drawing/2014/main" id="{B7D9214D-3299-4290-BBF4-CFC2D710CF09}"/>
              </a:ext>
            </a:extLst>
          </p:cNvPr>
          <p:cNvSpPr txBox="1">
            <a:spLocks/>
          </p:cNvSpPr>
          <p:nvPr/>
        </p:nvSpPr>
        <p:spPr>
          <a:xfrm>
            <a:off x="1187624" y="-99392"/>
            <a:ext cx="7139136" cy="6340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00163" eaLnBrk="1" hangingPunct="1">
              <a:defRPr/>
            </a:pPr>
            <a:r>
              <a:rPr lang="en-GB" sz="3200" dirty="0">
                <a:solidFill>
                  <a:srgbClr val="005AA0"/>
                </a:solidFill>
              </a:rPr>
              <a:t>9.1 Existing Mark Licensing </a:t>
            </a:r>
            <a:r>
              <a:rPr lang="en-GB" sz="3200" dirty="0" err="1">
                <a:solidFill>
                  <a:srgbClr val="005AA0"/>
                </a:solidFill>
              </a:rPr>
              <a:t>ExCBs</a:t>
            </a:r>
            <a:endParaRPr lang="en-GB" sz="3200" dirty="0">
              <a:solidFill>
                <a:srgbClr val="005AA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12D920-3029-457F-AB5D-964139F3C72F}"/>
              </a:ext>
            </a:extLst>
          </p:cNvPr>
          <p:cNvSpPr txBox="1">
            <a:spLocks noChangeArrowheads="1"/>
          </p:cNvSpPr>
          <p:nvPr/>
        </p:nvSpPr>
        <p:spPr>
          <a:xfrm>
            <a:off x="395610" y="948531"/>
            <a:ext cx="7931150" cy="4960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/>
              <a:t>Current ExCB Mark Licensing Bodies – </a:t>
            </a:r>
            <a:r>
              <a:rPr lang="en-US" altLang="en-US" sz="2400" b="1" i="1" dirty="0"/>
              <a:t>15 Total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Australia – Safety in Mines Testing and Research Station (SIMTARS)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Australia – TestSafe Australia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Finland – Eurofins Expert Services Oy (EESF)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en-US" sz="1600" dirty="0"/>
              <a:t>France – Institut National de l'Environnement Industriel et des Risques (INERIS)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France – Laboratories Central des industries </a:t>
            </a:r>
            <a:r>
              <a:rPr lang="en-US" altLang="en-US" sz="1600" dirty="0" err="1"/>
              <a:t>Electriques</a:t>
            </a:r>
            <a:r>
              <a:rPr lang="en-US" altLang="en-US" sz="1600" dirty="0"/>
              <a:t> International (LCIE)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Germany – </a:t>
            </a:r>
            <a:r>
              <a:rPr lang="en-US" altLang="en-US" sz="1600" dirty="0" err="1"/>
              <a:t>Physikalisch-Technische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Bundesanstalt</a:t>
            </a:r>
            <a:r>
              <a:rPr lang="en-US" altLang="en-US" sz="1600" dirty="0"/>
              <a:t> (PTB)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Germany – TÜV SÜD Product Service GmbH (TÜV SÜD PS)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Hungary – Hungarian Approval Service for Ex-proof Electrical Equipment (BKI)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Netherlands – DEKRA Certification B.V. (DEKRA)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Netherlands - KIWA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Norway – NDV GL </a:t>
            </a:r>
            <a:r>
              <a:rPr lang="en-US" altLang="en-US" sz="1600" dirty="0" err="1"/>
              <a:t>Presafe</a:t>
            </a:r>
            <a:r>
              <a:rPr lang="en-US" altLang="en-US" sz="1600" dirty="0"/>
              <a:t> AS (PRE)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United Kingdom – SGS BASEEFA Ltd (BASEEFA)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United Kingdom – Intertek Testing and Certification Ltd (ITS)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United Kingdom – SIRA Certification Service (SIRA)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/>
              <a:t>United Kingdom – Certification Management Limited (CML)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altLang="en-US" sz="1800" b="1" dirty="0"/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b="1" i="1" dirty="0"/>
              <a:t>As at August 2021 there are </a:t>
            </a:r>
            <a:r>
              <a:rPr lang="en-US" altLang="en-US" sz="1800" b="1" i="1" u="sng" dirty="0"/>
              <a:t>no</a:t>
            </a:r>
            <a:r>
              <a:rPr lang="en-US" altLang="en-US" sz="1800" b="1" i="1" dirty="0"/>
              <a:t> new Applicants </a:t>
            </a:r>
            <a:r>
              <a:rPr lang="en-US" altLang="en-US" sz="1800" b="1" i="1" dirty="0" err="1"/>
              <a:t>ExCBs</a:t>
            </a:r>
            <a:r>
              <a:rPr lang="en-US" altLang="en-US" sz="1800" b="1" i="1" dirty="0"/>
              <a:t> for the IECEx 04 Scheme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101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5">
            <a:extLst>
              <a:ext uri="{FF2B5EF4-FFF2-40B4-BE49-F238E27FC236}">
                <a16:creationId xmlns:a16="http://schemas.microsoft.com/office/drawing/2014/main" id="{15EF89C3-C679-4596-AFF3-E0CEFD4D7C0D}"/>
              </a:ext>
            </a:extLst>
          </p:cNvPr>
          <p:cNvSpPr txBox="1">
            <a:spLocks/>
          </p:cNvSpPr>
          <p:nvPr/>
        </p:nvSpPr>
        <p:spPr>
          <a:xfrm>
            <a:off x="1187624" y="-99392"/>
            <a:ext cx="7139136" cy="6340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00163" eaLnBrk="1" hangingPunct="1">
              <a:defRPr/>
            </a:pPr>
            <a:r>
              <a:rPr lang="en-US" sz="3200" dirty="0">
                <a:solidFill>
                  <a:srgbClr val="005AA0"/>
                </a:solidFill>
              </a:rPr>
              <a:t>9.2 Report from ExMarkCo Chairman</a:t>
            </a:r>
            <a:endParaRPr lang="en-GB" sz="3200" dirty="0">
              <a:solidFill>
                <a:srgbClr val="005AA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9FC77E-52DB-45BE-B3E1-FA4FC7DF355E}"/>
              </a:ext>
            </a:extLst>
          </p:cNvPr>
          <p:cNvSpPr txBox="1">
            <a:spLocks noChangeArrowheads="1"/>
          </p:cNvSpPr>
          <p:nvPr/>
        </p:nvSpPr>
        <p:spPr>
          <a:xfrm>
            <a:off x="443235" y="728700"/>
            <a:ext cx="7883525" cy="54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/>
              <a:t>IECEx Conformity Mark Licenses @ 27 August 2021 =  </a:t>
            </a:r>
            <a:r>
              <a:rPr lang="en-US" altLang="en-US" sz="2800" b="1" dirty="0">
                <a:solidFill>
                  <a:srgbClr val="0070C0"/>
                </a:solidFill>
              </a:rPr>
              <a:t>42 total with 37 as Current </a:t>
            </a:r>
            <a:r>
              <a:rPr lang="en-US" altLang="en-US" sz="2000" b="1" dirty="0">
                <a:solidFill>
                  <a:srgbClr val="0070C0"/>
                </a:solidFill>
              </a:rPr>
              <a:t>(connected to 441 IECEx Certificates an increase compared to the 311 connected certificates reported in 2020</a:t>
            </a:r>
            <a:r>
              <a:rPr lang="en-US" alt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800" dirty="0">
              <a:solidFill>
                <a:srgbClr val="92D050"/>
              </a:solidFill>
              <a:hlinkClick r:id="rId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u="sng" dirty="0"/>
              <a:t>Draft</a:t>
            </a:r>
            <a:r>
              <a:rPr lang="en-US" altLang="en-US" sz="2800" b="1" dirty="0"/>
              <a:t> IECEx Conformity Mark Licenses =  </a:t>
            </a:r>
            <a:r>
              <a:rPr lang="en-US" altLang="en-US" sz="2800" b="1" dirty="0">
                <a:solidFill>
                  <a:srgbClr val="0070C0"/>
                </a:solidFill>
              </a:rPr>
              <a:t>12 compared to 9 as reported in 2020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u="sng" dirty="0"/>
              <a:t>Decision 2019/35 New Approach Current</a:t>
            </a:r>
            <a:r>
              <a:rPr lang="en-US" altLang="en-US" sz="2800" b="1" dirty="0"/>
              <a:t> </a:t>
            </a:r>
            <a:r>
              <a:rPr lang="en-US" altLang="en-US" sz="2800" b="1" u="sng" dirty="0"/>
              <a:t>Members to note the Dubai 2019 </a:t>
            </a:r>
            <a:r>
              <a:rPr lang="en-US" altLang="en-US" sz="2800" b="1" u="sng" dirty="0" err="1"/>
              <a:t>ExMC</a:t>
            </a:r>
            <a:r>
              <a:rPr lang="en-US" altLang="en-US" sz="2800" b="1" u="sng" dirty="0"/>
              <a:t> Decision</a:t>
            </a:r>
          </a:p>
          <a:p>
            <a:pPr marL="0" indent="0">
              <a:buNone/>
            </a:pPr>
            <a:r>
              <a:rPr lang="en-AU" sz="16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Decision 2019/35</a:t>
            </a:r>
            <a:endParaRPr lang="en-A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meeting considered the content of the discussion paper circulated as </a:t>
            </a:r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ExMC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/1521/CD- Concepts of 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New Approach for the IECEx Logo/ Trademark 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IECEx Conformity Mark plus better integration with the IECEx Certified Equipment Scheme and supported Proposal Items 1, 2, 3, 4 and 5 outlined in </a:t>
            </a:r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ExMC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/1521/CD and further requests ExMarkCo to continue its work towards streamlining access to the IECEx Conformity Mark and its practical use </a:t>
            </a:r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eg.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shading, laser </a:t>
            </a:r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etc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and use with small products </a:t>
            </a:r>
            <a:endParaRPr lang="en-AU" sz="16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2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200" u="sng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2400" dirty="0"/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b="1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b="1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b="1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2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50D1A309-46D0-4873-9709-1518B9ED8E63}"/>
              </a:ext>
            </a:extLst>
          </p:cNvPr>
          <p:cNvSpPr txBox="1">
            <a:spLocks/>
          </p:cNvSpPr>
          <p:nvPr/>
        </p:nvSpPr>
        <p:spPr>
          <a:xfrm>
            <a:off x="623413" y="-99392"/>
            <a:ext cx="7139136" cy="6340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00163" eaLnBrk="1" hangingPunct="1">
              <a:defRPr/>
            </a:pPr>
            <a:r>
              <a:rPr lang="en-US" sz="3200" dirty="0">
                <a:solidFill>
                  <a:srgbClr val="005AA0"/>
                </a:solidFill>
              </a:rPr>
              <a:t>9.2 Report from ExMarkCo Chairman</a:t>
            </a:r>
            <a:endParaRPr lang="en-GB" sz="3200" dirty="0">
              <a:solidFill>
                <a:srgbClr val="005AA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652F6B-46E2-4C2A-8968-5819884A73CD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554649"/>
            <a:ext cx="8456612" cy="49228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altLang="en-US" sz="2400" b="1" dirty="0"/>
              <a:t>Recap of Important Decision taken by </a:t>
            </a:r>
            <a:r>
              <a:rPr lang="en-AU" altLang="en-US" sz="2400" b="1" dirty="0" err="1"/>
              <a:t>ExMC</a:t>
            </a:r>
            <a:r>
              <a:rPr lang="en-AU" altLang="en-US" sz="2400" b="1" dirty="0"/>
              <a:t>, on New Approach</a:t>
            </a:r>
          </a:p>
          <a:p>
            <a:r>
              <a:rPr lang="en-AU" altLang="en-US" sz="2400" dirty="0"/>
              <a:t>The agreed plan from the 2019 </a:t>
            </a:r>
            <a:r>
              <a:rPr lang="en-AU" altLang="en-US" sz="2400" dirty="0" err="1"/>
              <a:t>ExMC</a:t>
            </a:r>
            <a:r>
              <a:rPr lang="en-AU" altLang="en-US" sz="2400" dirty="0"/>
              <a:t> meeting (refer Decision 2019/35 on </a:t>
            </a:r>
            <a:r>
              <a:rPr lang="en-AU" altLang="en-US" sz="2400" dirty="0" err="1"/>
              <a:t>ExMC</a:t>
            </a:r>
            <a:r>
              <a:rPr lang="en-AU" altLang="en-US" sz="2400" dirty="0"/>
              <a:t>/1521/CD) was to have a </a:t>
            </a:r>
            <a:r>
              <a:rPr lang="en-AU" altLang="en-US" sz="2400" dirty="0">
                <a:solidFill>
                  <a:srgbClr val="0070C0"/>
                </a:solidFill>
              </a:rPr>
              <a:t>single logo design </a:t>
            </a:r>
            <a:r>
              <a:rPr lang="en-AU" altLang="en-US" sz="2400" dirty="0"/>
              <a:t>that is to be used as (i) the IECEx Trademark / Brand and (ii) as the IECEx Conformity Mark on products. The logo is illustrated below:</a:t>
            </a:r>
          </a:p>
          <a:p>
            <a:endParaRPr lang="en-AU" altLang="en-US" sz="2400" dirty="0"/>
          </a:p>
          <a:p>
            <a:endParaRPr lang="en-AU" altLang="en-US" sz="2400" dirty="0"/>
          </a:p>
          <a:p>
            <a:endParaRPr lang="en-AU" altLang="en-US" sz="2400" dirty="0"/>
          </a:p>
          <a:p>
            <a:r>
              <a:rPr lang="en-AU" altLang="en-US" sz="2400" dirty="0"/>
              <a:t>The logo is being registered as the IECEx ‘device’</a:t>
            </a:r>
          </a:p>
          <a:p>
            <a:r>
              <a:rPr lang="en-AU" altLang="en-US" sz="2400" dirty="0"/>
              <a:t>The text “</a:t>
            </a:r>
            <a:r>
              <a:rPr lang="en-AU" altLang="en-US" sz="2400" b="1" i="1" dirty="0"/>
              <a:t>IECEx</a:t>
            </a:r>
            <a:r>
              <a:rPr lang="en-AU" altLang="en-US" sz="2400" dirty="0"/>
              <a:t>” is being registered as the IECEx word mark</a:t>
            </a:r>
          </a:p>
          <a:p>
            <a:r>
              <a:rPr lang="en-AU" altLang="en-US" sz="2400" dirty="0"/>
              <a:t>The single IECEx logo to </a:t>
            </a:r>
            <a:r>
              <a:rPr lang="en-AU" altLang="en-US" sz="2400" dirty="0">
                <a:solidFill>
                  <a:srgbClr val="0070C0"/>
                </a:solidFill>
              </a:rPr>
              <a:t>replace</a:t>
            </a:r>
            <a:r>
              <a:rPr lang="en-AU" altLang="en-US" sz="2400" dirty="0"/>
              <a:t> the previously used IECEx Conformity Mark  </a:t>
            </a:r>
          </a:p>
          <a:p>
            <a:endParaRPr lang="en-US" altLang="en-US" dirty="0"/>
          </a:p>
          <a:p>
            <a:pPr lvl="2"/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1FD28-AC70-44FE-89A9-E695B01A2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780928"/>
            <a:ext cx="1402202" cy="1176630"/>
          </a:xfrm>
          <a:prstGeom prst="rect">
            <a:avLst/>
          </a:prstGeom>
        </p:spPr>
      </p:pic>
      <p:pic>
        <p:nvPicPr>
          <p:cNvPr id="6" name="Picture 3" descr="IEC Ex Pantone Logo copy">
            <a:extLst>
              <a:ext uri="{FF2B5EF4-FFF2-40B4-BE49-F238E27FC236}">
                <a16:creationId xmlns:a16="http://schemas.microsoft.com/office/drawing/2014/main" id="{6E820C22-37FF-4810-9E26-3A6E80C35AE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11" y="5497446"/>
            <a:ext cx="9731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15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5">
            <a:extLst>
              <a:ext uri="{FF2B5EF4-FFF2-40B4-BE49-F238E27FC236}">
                <a16:creationId xmlns:a16="http://schemas.microsoft.com/office/drawing/2014/main" id="{6ED14047-B0AD-4266-8159-AC563E7AA107}"/>
              </a:ext>
            </a:extLst>
          </p:cNvPr>
          <p:cNvSpPr txBox="1">
            <a:spLocks/>
          </p:cNvSpPr>
          <p:nvPr/>
        </p:nvSpPr>
        <p:spPr>
          <a:xfrm>
            <a:off x="1187624" y="-99392"/>
            <a:ext cx="7139136" cy="6340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00163" eaLnBrk="1" hangingPunct="1">
              <a:defRPr/>
            </a:pPr>
            <a:r>
              <a:rPr lang="en-US" sz="3200" dirty="0">
                <a:solidFill>
                  <a:srgbClr val="005AA0"/>
                </a:solidFill>
              </a:rPr>
              <a:t>9.2 Report from ExMarkCo Chairman</a:t>
            </a:r>
            <a:endParaRPr lang="en-GB" sz="3200" dirty="0">
              <a:solidFill>
                <a:srgbClr val="005A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A19E7-AA56-41AE-80C7-8C32896FD470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538746"/>
            <a:ext cx="8856984" cy="46720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altLang="en-US" sz="2800" b="1" dirty="0"/>
              <a:t>Implementation of </a:t>
            </a:r>
            <a:r>
              <a:rPr lang="en-AU" altLang="en-US" sz="2800" b="1" dirty="0" err="1"/>
              <a:t>ExMC</a:t>
            </a:r>
            <a:r>
              <a:rPr lang="en-AU" altLang="en-US" sz="2800" b="1" dirty="0"/>
              <a:t> Decision - Revised Publications now Complete and available</a:t>
            </a:r>
          </a:p>
          <a:p>
            <a:r>
              <a:rPr lang="en-AU" altLang="en-US" sz="2400" u="sng" dirty="0"/>
              <a:t>IECEx 04 Edition </a:t>
            </a:r>
            <a:r>
              <a:rPr lang="en-AU" altLang="en-US" sz="2400" dirty="0"/>
              <a:t>2.0 &gt;&gt; “Regulations” to ‘Rules”, System” to “Scheme” (Approved by CAB) </a:t>
            </a:r>
            <a:r>
              <a:rPr lang="en-AU" altLang="en-US" sz="1400" dirty="0">
                <a:hlinkClick r:id="rId2"/>
              </a:rPr>
              <a:t>https://www.iecex.com/publications/iecex-rules/</a:t>
            </a:r>
            <a:r>
              <a:rPr lang="en-AU" altLang="en-US" sz="1400" dirty="0"/>
              <a:t> </a:t>
            </a:r>
          </a:p>
          <a:p>
            <a:r>
              <a:rPr lang="en-AU" altLang="en-US" sz="2400" u="sng" dirty="0"/>
              <a:t>IECEx OD 422 </a:t>
            </a:r>
            <a:r>
              <a:rPr lang="en-AU" altLang="en-US" sz="2400" dirty="0"/>
              <a:t>&gt;&gt; Mark Licenses issued to IECEx Certificate holding manufacturers by QAR issuing ExCB &amp; revision of License Agreement format and terms </a:t>
            </a:r>
            <a:r>
              <a:rPr lang="en-AU" altLang="en-US" sz="1400" dirty="0">
                <a:hlinkClick r:id="rId3"/>
              </a:rPr>
              <a:t>https://www.iecex.com/publications/operational-od/</a:t>
            </a:r>
            <a:r>
              <a:rPr lang="en-AU" altLang="en-US" sz="1400" dirty="0"/>
              <a:t> </a:t>
            </a:r>
          </a:p>
          <a:p>
            <a:r>
              <a:rPr lang="en-AU" altLang="en-US" sz="2400" u="sng" dirty="0"/>
              <a:t>IECEx OD 423 </a:t>
            </a:r>
            <a:r>
              <a:rPr lang="en-AU" altLang="en-US" sz="2400" dirty="0"/>
              <a:t>&gt;&gt; previously known as OD 023 </a:t>
            </a:r>
            <a:r>
              <a:rPr lang="en-AU" altLang="en-US" sz="1400" dirty="0">
                <a:hlinkClick r:id="rId3"/>
              </a:rPr>
              <a:t>https://www.iecex.com/publications/operational-od/</a:t>
            </a:r>
            <a:r>
              <a:rPr lang="en-AU" altLang="en-US" sz="1400" dirty="0"/>
              <a:t> </a:t>
            </a:r>
          </a:p>
          <a:p>
            <a:r>
              <a:rPr lang="en-AU" altLang="en-US" sz="2400" u="sng" dirty="0"/>
              <a:t>IECEx Guide 01B</a:t>
            </a:r>
            <a:r>
              <a:rPr lang="en-AU" altLang="en-US" sz="2400" dirty="0"/>
              <a:t>, as per the proposed revision,  continues to define who can use the IECEx logo in addition to details of how and where</a:t>
            </a:r>
            <a:r>
              <a:rPr lang="en-AU" altLang="en-US" sz="2000" dirty="0"/>
              <a:t> </a:t>
            </a:r>
            <a:r>
              <a:rPr lang="en-AU" altLang="en-US" sz="1400" dirty="0">
                <a:hlinkClick r:id="rId4"/>
              </a:rPr>
              <a:t>https://www.iecex.com/publications/guides/</a:t>
            </a:r>
            <a:r>
              <a:rPr lang="en-AU" altLang="en-US" sz="1400" dirty="0"/>
              <a:t> </a:t>
            </a:r>
          </a:p>
          <a:p>
            <a:r>
              <a:rPr lang="en-AU" altLang="en-US" sz="2400" u="sng" dirty="0"/>
              <a:t>IECEx Guide 04A</a:t>
            </a:r>
            <a:r>
              <a:rPr lang="en-AU" altLang="en-US" sz="2400" dirty="0"/>
              <a:t>, as per the proposed revision, explains how the IECEx logo can be used on products as the new IECEx Conformity Mark </a:t>
            </a:r>
            <a:r>
              <a:rPr lang="en-AU" altLang="en-US" sz="1400" dirty="0">
                <a:hlinkClick r:id="rId4"/>
              </a:rPr>
              <a:t>https://www.iecex.com/publications/guides/</a:t>
            </a:r>
            <a:r>
              <a:rPr lang="en-AU" altLang="en-US" sz="1400" dirty="0"/>
              <a:t> </a:t>
            </a:r>
            <a:endParaRPr lang="en-US" altLang="en-US" sz="1400" dirty="0"/>
          </a:p>
          <a:p>
            <a:pPr lvl="2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660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5">
            <a:extLst>
              <a:ext uri="{FF2B5EF4-FFF2-40B4-BE49-F238E27FC236}">
                <a16:creationId xmlns:a16="http://schemas.microsoft.com/office/drawing/2014/main" id="{3A6B07D7-481F-4E56-98FE-934D65B7CBAE}"/>
              </a:ext>
            </a:extLst>
          </p:cNvPr>
          <p:cNvSpPr txBox="1">
            <a:spLocks/>
          </p:cNvSpPr>
          <p:nvPr/>
        </p:nvSpPr>
        <p:spPr>
          <a:xfrm>
            <a:off x="1187624" y="-99392"/>
            <a:ext cx="7139136" cy="6340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00163" eaLnBrk="1" hangingPunct="1">
              <a:defRPr/>
            </a:pPr>
            <a:r>
              <a:rPr lang="en-US" sz="3200" dirty="0">
                <a:solidFill>
                  <a:srgbClr val="005AA0"/>
                </a:solidFill>
              </a:rPr>
              <a:t>9.2 Report from ExMarkCo Chairman</a:t>
            </a:r>
            <a:endParaRPr lang="en-GB" sz="3200" dirty="0">
              <a:solidFill>
                <a:srgbClr val="005A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F665F-CE01-40F4-9361-EBBB6FD1A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13802" r="59450" b="5448"/>
          <a:stretch/>
        </p:blipFill>
        <p:spPr>
          <a:xfrm>
            <a:off x="107504" y="764704"/>
            <a:ext cx="3132058" cy="2390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53DB1B-A1B6-4DDF-809C-D69984DF3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13802" r="59450" b="7570"/>
          <a:stretch/>
        </p:blipFill>
        <p:spPr>
          <a:xfrm>
            <a:off x="3229200" y="2132856"/>
            <a:ext cx="5709935" cy="424303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96634F-9E8D-46C9-9841-F0A143245158}"/>
              </a:ext>
            </a:extLst>
          </p:cNvPr>
          <p:cNvSpPr/>
          <p:nvPr/>
        </p:nvSpPr>
        <p:spPr>
          <a:xfrm>
            <a:off x="3563888" y="5085184"/>
            <a:ext cx="5040560" cy="57606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43A739-574D-48AC-B52C-8646032CFF09}"/>
              </a:ext>
            </a:extLst>
          </p:cNvPr>
          <p:cNvSpPr txBox="1"/>
          <p:nvPr/>
        </p:nvSpPr>
        <p:spPr>
          <a:xfrm>
            <a:off x="3394518" y="54868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Transition</a:t>
            </a:r>
            <a:r>
              <a:rPr lang="en-US" dirty="0"/>
              <a:t> from previous dual logo to single logo on new or updated material and media – 2 years. Existing material not affected.</a:t>
            </a:r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CE1827-B223-417D-A5C0-0E89463B2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46" y="1583952"/>
            <a:ext cx="948896" cy="4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0858D4A-1A97-4CF4-BE68-897C9738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83952"/>
            <a:ext cx="470385" cy="4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55DA32AD-BF22-4BDE-BFFD-80E0E6B535DA}"/>
              </a:ext>
            </a:extLst>
          </p:cNvPr>
          <p:cNvSpPr/>
          <p:nvPr/>
        </p:nvSpPr>
        <p:spPr>
          <a:xfrm>
            <a:off x="4971971" y="1662915"/>
            <a:ext cx="576064" cy="221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BAFA5-5FA6-43AF-808A-CA3CAE5773CD}"/>
              </a:ext>
            </a:extLst>
          </p:cNvPr>
          <p:cNvSpPr txBox="1"/>
          <p:nvPr/>
        </p:nvSpPr>
        <p:spPr>
          <a:xfrm>
            <a:off x="107504" y="378904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ensure consistent IECEx Branding, all IECEx Rules, ODs </a:t>
            </a:r>
            <a:r>
              <a:rPr lang="en-US" dirty="0" err="1"/>
              <a:t>etc</a:t>
            </a:r>
            <a:r>
              <a:rPr lang="en-US" dirty="0"/>
              <a:t> have been re-issued with new single logo during 2021.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041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5">
            <a:extLst>
              <a:ext uri="{FF2B5EF4-FFF2-40B4-BE49-F238E27FC236}">
                <a16:creationId xmlns:a16="http://schemas.microsoft.com/office/drawing/2014/main" id="{041DCB57-98DA-4653-9D79-ACC04F5B4AA1}"/>
              </a:ext>
            </a:extLst>
          </p:cNvPr>
          <p:cNvSpPr txBox="1">
            <a:spLocks/>
          </p:cNvSpPr>
          <p:nvPr/>
        </p:nvSpPr>
        <p:spPr>
          <a:xfrm>
            <a:off x="1187624" y="-99392"/>
            <a:ext cx="7139136" cy="6340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00163" eaLnBrk="1" hangingPunct="1">
              <a:defRPr/>
            </a:pPr>
            <a:r>
              <a:rPr lang="en-US" sz="3200" dirty="0">
                <a:solidFill>
                  <a:srgbClr val="005AA0"/>
                </a:solidFill>
              </a:rPr>
              <a:t>9.2 Report from ExMarkCo Chairman</a:t>
            </a:r>
            <a:endParaRPr lang="en-GB" sz="3200" dirty="0">
              <a:solidFill>
                <a:srgbClr val="005A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9C5B7-CBF3-4F2E-8445-E38827D737B7}"/>
              </a:ext>
            </a:extLst>
          </p:cNvPr>
          <p:cNvSpPr txBox="1">
            <a:spLocks/>
          </p:cNvSpPr>
          <p:nvPr/>
        </p:nvSpPr>
        <p:spPr>
          <a:xfrm>
            <a:off x="323528" y="1092993"/>
            <a:ext cx="7734300" cy="46720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AU" altLang="en-US" sz="2000" b="1" dirty="0"/>
              <a:t>IECEx Conformity Mark Licenses:</a:t>
            </a:r>
          </a:p>
          <a:p>
            <a:pPr marL="57150" indent="0">
              <a:buFont typeface="Wingdings" panose="05000000000000000000" pitchFamily="2" charset="2"/>
              <a:buNone/>
              <a:defRPr/>
            </a:pPr>
            <a:r>
              <a:rPr lang="en-AU" altLang="en-US" sz="2000" dirty="0"/>
              <a:t>as issued to manufacturers by IECEx </a:t>
            </a:r>
            <a:r>
              <a:rPr lang="en-AU" altLang="en-US" sz="2000" dirty="0" err="1"/>
              <a:t>ExCBs</a:t>
            </a:r>
            <a:r>
              <a:rPr lang="en-AU" altLang="en-US" sz="2000" dirty="0"/>
              <a:t> that have an (optional and no fee) License Agreement with IEC …</a:t>
            </a:r>
          </a:p>
          <a:p>
            <a:pPr marL="57150" indent="0">
              <a:buFont typeface="Wingdings" panose="05000000000000000000" pitchFamily="2" charset="2"/>
              <a:buNone/>
              <a:defRPr/>
            </a:pPr>
            <a:endParaRPr lang="en-AU" altLang="en-US" sz="2000" dirty="0"/>
          </a:p>
          <a:p>
            <a:pPr>
              <a:defRPr/>
            </a:pPr>
            <a:r>
              <a:rPr lang="en-AU" altLang="en-US" sz="2000" dirty="0"/>
              <a:t>Are </a:t>
            </a:r>
            <a:r>
              <a:rPr lang="en-AU" altLang="en-US" sz="2000" b="1" i="1" u="sng" dirty="0"/>
              <a:t>NOT</a:t>
            </a:r>
            <a:r>
              <a:rPr lang="en-AU" altLang="en-US" sz="2000" dirty="0"/>
              <a:t> required if the IECEx logo is used in accordance with </a:t>
            </a:r>
            <a:r>
              <a:rPr lang="en-AU" altLang="en-US" sz="2000" dirty="0">
                <a:solidFill>
                  <a:srgbClr val="0070C0"/>
                </a:solidFill>
              </a:rPr>
              <a:t>IECEx Guide 01B</a:t>
            </a:r>
            <a:r>
              <a:rPr lang="en-AU" altLang="en-US" sz="2000" dirty="0"/>
              <a:t>. </a:t>
            </a:r>
            <a:r>
              <a:rPr lang="en-AU" altLang="en-US" sz="2000" i="1" dirty="0"/>
              <a:t>NOTE that  IECEx Guide 01B does NOT apply to, nor permit use of the IECEx logo on equipment, components or products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AU" altLang="en-US" sz="2000" i="1" dirty="0"/>
          </a:p>
          <a:p>
            <a:pPr>
              <a:defRPr/>
            </a:pPr>
            <a:r>
              <a:rPr lang="en-AU" altLang="en-US" sz="2000" b="1" i="1" u="sng" dirty="0"/>
              <a:t>Are</a:t>
            </a:r>
            <a:r>
              <a:rPr lang="en-AU" altLang="en-US" sz="2000" dirty="0"/>
              <a:t> required if the IECEx logo is used in accordance with </a:t>
            </a:r>
            <a:r>
              <a:rPr lang="en-AU" altLang="en-US" sz="2000" dirty="0">
                <a:solidFill>
                  <a:srgbClr val="0070C0"/>
                </a:solidFill>
              </a:rPr>
              <a:t>IECEx Guide 04A </a:t>
            </a:r>
            <a:r>
              <a:rPr lang="en-AU" altLang="en-US" sz="2000" dirty="0"/>
              <a:t>on </a:t>
            </a:r>
            <a:r>
              <a:rPr lang="en-AU" altLang="en-US" sz="2000" dirty="0">
                <a:solidFill>
                  <a:srgbClr val="00B050"/>
                </a:solidFill>
              </a:rPr>
              <a:t>equipment</a:t>
            </a:r>
            <a:r>
              <a:rPr lang="en-AU" altLang="en-US" sz="2000" dirty="0"/>
              <a:t> as a Conformity Mark to claim conformity with standards or specifications listed in an IECEx Certificate of Conformity.</a:t>
            </a:r>
          </a:p>
          <a:p>
            <a:pPr lvl="1"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661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5">
            <a:extLst>
              <a:ext uri="{FF2B5EF4-FFF2-40B4-BE49-F238E27FC236}">
                <a16:creationId xmlns:a16="http://schemas.microsoft.com/office/drawing/2014/main" id="{F2540D29-52FC-4182-972C-F092E94EFE7B}"/>
              </a:ext>
            </a:extLst>
          </p:cNvPr>
          <p:cNvSpPr txBox="1">
            <a:spLocks/>
          </p:cNvSpPr>
          <p:nvPr/>
        </p:nvSpPr>
        <p:spPr>
          <a:xfrm>
            <a:off x="1187624" y="-99392"/>
            <a:ext cx="7139136" cy="6340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300163" eaLnBrk="1" hangingPunct="1">
              <a:defRPr/>
            </a:pPr>
            <a:r>
              <a:rPr lang="en-US" sz="3200" dirty="0">
                <a:solidFill>
                  <a:srgbClr val="005AA0"/>
                </a:solidFill>
              </a:rPr>
              <a:t>9.4 </a:t>
            </a:r>
            <a:r>
              <a:rPr lang="en-US" sz="3200" dirty="0" err="1">
                <a:solidFill>
                  <a:srgbClr val="005AA0"/>
                </a:solidFill>
              </a:rPr>
              <a:t>ExMarkCo</a:t>
            </a:r>
            <a:r>
              <a:rPr lang="en-US" sz="3200" dirty="0">
                <a:solidFill>
                  <a:srgbClr val="005AA0"/>
                </a:solidFill>
              </a:rPr>
              <a:t> membership</a:t>
            </a:r>
            <a:endParaRPr lang="en-GB" sz="3200" dirty="0">
              <a:solidFill>
                <a:srgbClr val="005AA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780EBE-7A46-4ADF-BD71-05FDD7F9D1A0}"/>
              </a:ext>
            </a:extLst>
          </p:cNvPr>
          <p:cNvSpPr txBox="1">
            <a:spLocks noChangeArrowheads="1"/>
          </p:cNvSpPr>
          <p:nvPr/>
        </p:nvSpPr>
        <p:spPr>
          <a:xfrm>
            <a:off x="480218" y="908720"/>
            <a:ext cx="8183563" cy="1839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AU" sz="2000" dirty="0"/>
              <a:t>Membership in </a:t>
            </a:r>
            <a:r>
              <a:rPr lang="en-AU" sz="2000" dirty="0" err="1"/>
              <a:t>ExMarkCo</a:t>
            </a:r>
            <a:r>
              <a:rPr lang="en-AU" sz="2000" dirty="0"/>
              <a:t>/001R/INF at(to be updated to reflect changes in Executive)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AU" sz="2000" dirty="0"/>
              <a:t> </a:t>
            </a:r>
            <a:r>
              <a:rPr lang="en-AU" sz="2000" dirty="0">
                <a:hlinkClick r:id="rId2"/>
              </a:rPr>
              <a:t>http://www.iecex.com/docs/ExMarkCo_01I_Inf_Members.doc</a:t>
            </a:r>
            <a:endParaRPr lang="en-AU" sz="2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AU" sz="1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1800" dirty="0"/>
              <a:t>The following vacancies still exist: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en-AU" sz="1800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en-AU" sz="1800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en-AU" sz="1800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en-AU" sz="1800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en-AU" sz="1800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en-AU" sz="1800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AU" sz="1800" dirty="0" err="1">
                <a:solidFill>
                  <a:srgbClr val="111111"/>
                </a:solidFill>
              </a:rPr>
              <a:t>ExMC</a:t>
            </a:r>
            <a:r>
              <a:rPr lang="en-AU" sz="1800" dirty="0">
                <a:solidFill>
                  <a:srgbClr val="111111"/>
                </a:solidFill>
              </a:rPr>
              <a:t> Members are requested to consider nominations for the other vacant positions.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br>
              <a:rPr lang="en-AU" dirty="0"/>
            </a:b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5BD0E-1FB5-41F9-8DF1-AEA68CC1C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18" y="2924944"/>
            <a:ext cx="7328027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5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6572</TotalTime>
  <Words>1051</Words>
  <Application>Microsoft Office PowerPoint</Application>
  <PresentationFormat>On-screen Show 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 IECEx Conformity Mark Committee (ExMarkCo) – IECEx ExMC 2021 Meeting Agenda Item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SAI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Sarah Hardie</dc:creator>
  <cp:lastModifiedBy>Chris Agius</cp:lastModifiedBy>
  <cp:revision>266</cp:revision>
  <dcterms:created xsi:type="dcterms:W3CDTF">2011-11-14T23:47:34Z</dcterms:created>
  <dcterms:modified xsi:type="dcterms:W3CDTF">2021-08-30T04:04:27Z</dcterms:modified>
</cp:coreProperties>
</file>