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800" r:id="rId3"/>
    <p:sldId id="801" r:id="rId4"/>
    <p:sldId id="798" r:id="rId5"/>
    <p:sldId id="802" r:id="rId6"/>
    <p:sldId id="282" r:id="rId7"/>
    <p:sldId id="803" r:id="rId8"/>
    <p:sldId id="799" r:id="rId9"/>
    <p:sldId id="25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20202"/>
    <a:srgbClr val="F7F7F7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74A231-0828-4B8B-B8FA-29EE5532BAF6}" v="131" dt="2021-08-30T05:38:54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27" autoAdjust="0"/>
    <p:restoredTop sz="94660"/>
  </p:normalViewPr>
  <p:slideViewPr>
    <p:cSldViewPr>
      <p:cViewPr varScale="1">
        <p:scale>
          <a:sx n="75" d="100"/>
          <a:sy n="75" d="100"/>
        </p:scale>
        <p:origin x="1256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6573AD-8742-4D9B-A08B-2923F916AB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3BAF1-662C-4DC1-A40C-95D6FD55EDF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7AAAFE-37A9-4459-83AB-321391E81515}" type="datetimeFigureOut">
              <a:rPr lang="en-AU" altLang="zh-CN"/>
              <a:pPr>
                <a:defRPr/>
              </a:pPr>
              <a:t>2/09/2021</a:t>
            </a:fld>
            <a:endParaRPr lang="en-AU" altLang="zh-C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8D3EFCB-4C65-4F20-A308-329FAB57C77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4BCA842-E1DD-4232-9EF5-F9FD89AFF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en-A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C0F7D-59E4-48E3-87FD-DF57823E42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F3A7C-C1DB-4BD7-8901-A20A486994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1B6A1E-847D-4E67-AF0A-0FE5BD84532E}" type="slidenum">
              <a:rPr lang="en-AU" altLang="zh-CN"/>
              <a:pPr>
                <a:defRPr/>
              </a:pPr>
              <a:t>‹#›</a:t>
            </a:fld>
            <a:endParaRPr lang="en-AU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lay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5F7F0E-375C-4C84-9FCA-7A40B2AE8555}"/>
              </a:ext>
            </a:extLst>
          </p:cNvPr>
          <p:cNvSpPr/>
          <p:nvPr userDrawn="1"/>
        </p:nvSpPr>
        <p:spPr>
          <a:xfrm>
            <a:off x="-4763" y="-7938"/>
            <a:ext cx="9144001" cy="1323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AU" altLang="zh-CN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24184"/>
            <a:ext cx="9144000" cy="160076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4208" y="5085184"/>
            <a:ext cx="2699792" cy="17614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rgbClr val="02020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CE38F4-0B48-4CAA-9BE8-8168CC7F14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27188"/>
            <a:ext cx="1218105" cy="105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63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laysia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13C76B-4189-4F20-B618-62FAF6AC8F43}"/>
              </a:ext>
            </a:extLst>
          </p:cNvPr>
          <p:cNvSpPr/>
          <p:nvPr userDrawn="1"/>
        </p:nvSpPr>
        <p:spPr>
          <a:xfrm>
            <a:off x="-11113" y="-182563"/>
            <a:ext cx="9144001" cy="765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AU" altLang="zh-CN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AE7AEB-726E-40B7-ADE0-1E2B65C699BC}"/>
              </a:ext>
            </a:extLst>
          </p:cNvPr>
          <p:cNvSpPr/>
          <p:nvPr userDrawn="1"/>
        </p:nvSpPr>
        <p:spPr>
          <a:xfrm>
            <a:off x="0" y="6538913"/>
            <a:ext cx="9144000" cy="3190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AU" altLang="zh-CN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516127-032C-4FB1-8B04-72F77D8BD5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7" y="-182563"/>
            <a:ext cx="884545" cy="76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66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9B8B0D0-F639-4EE9-97D0-B1D3B34028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6F7A7-40B1-4AD5-8E0D-DABD6B0FF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23975"/>
            <a:ext cx="9144000" cy="4408488"/>
          </a:xfrm>
        </p:spPr>
        <p:txBody>
          <a:bodyPr/>
          <a:lstStyle/>
          <a:p>
            <a:pPr>
              <a:defRPr/>
            </a:pPr>
            <a:br>
              <a:rPr lang="en-GB" altLang="zh-CN" sz="3600" b="1" dirty="0">
                <a:latin typeface="Arial" pitchFamily="34" charset="0"/>
                <a:cs typeface="Arial" pitchFamily="34" charset="0"/>
              </a:rPr>
            </a:br>
            <a:r>
              <a:rPr lang="en-GB" altLang="zh-CN" sz="3600" b="1" dirty="0">
                <a:latin typeface="Arial" pitchFamily="34" charset="0"/>
                <a:cs typeface="Arial" pitchFamily="34" charset="0"/>
              </a:rPr>
              <a:t>IECEx Executive – Overview and Items dealt with since IECEx 2020 Annual meeting</a:t>
            </a:r>
            <a:endParaRPr lang="en-AU" altLang="zh-CN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5">
            <a:extLst>
              <a:ext uri="{FF2B5EF4-FFF2-40B4-BE49-F238E27FC236}">
                <a16:creationId xmlns:a16="http://schemas.microsoft.com/office/drawing/2014/main" id="{0C4AB54C-3EA3-40A8-9F25-C7444EAF854D}"/>
              </a:ext>
            </a:extLst>
          </p:cNvPr>
          <p:cNvSpPr txBox="1">
            <a:spLocks/>
          </p:cNvSpPr>
          <p:nvPr/>
        </p:nvSpPr>
        <p:spPr>
          <a:xfrm>
            <a:off x="1475656" y="0"/>
            <a:ext cx="7139136" cy="6340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300163" eaLnBrk="1" hangingPunct="1">
              <a:defRPr/>
            </a:pPr>
            <a:r>
              <a:rPr lang="en-GB" sz="3200" dirty="0">
                <a:solidFill>
                  <a:srgbClr val="005AA0"/>
                </a:solidFill>
              </a:rPr>
              <a:t>IECEx Executive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29900A5F-8A68-4691-833C-66D4011C406A}"/>
              </a:ext>
            </a:extLst>
          </p:cNvPr>
          <p:cNvSpPr txBox="1"/>
          <p:nvPr/>
        </p:nvSpPr>
        <p:spPr>
          <a:xfrm>
            <a:off x="755576" y="1196752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IEC CA 01 </a:t>
            </a:r>
            <a:r>
              <a:rPr lang="en-US" dirty="0"/>
              <a:t>– </a:t>
            </a:r>
            <a:r>
              <a:rPr lang="en-US" i="1" dirty="0"/>
              <a:t>IEC Conformity Assessment Systems – Basic Rules</a:t>
            </a:r>
          </a:p>
          <a:p>
            <a:r>
              <a:rPr lang="en-US" dirty="0"/>
              <a:t>		Clause 8.2 Defines the Executive Group as </a:t>
            </a:r>
          </a:p>
          <a:p>
            <a:r>
              <a:rPr lang="en-US" dirty="0"/>
              <a:t>	</a:t>
            </a:r>
          </a:p>
          <a:p>
            <a:pPr>
              <a:lnSpc>
                <a:spcPct val="150000"/>
              </a:lnSpc>
            </a:pPr>
            <a:r>
              <a:rPr lang="en-US" dirty="0"/>
              <a:t>a) Officers of the CA System;</a:t>
            </a:r>
          </a:p>
          <a:p>
            <a:pPr>
              <a:lnSpc>
                <a:spcPct val="150000"/>
              </a:lnSpc>
            </a:pPr>
            <a:r>
              <a:rPr lang="en-US" dirty="0"/>
              <a:t>b) Chair, Deputy Chair of Committees established by the Management Committee;</a:t>
            </a:r>
          </a:p>
          <a:p>
            <a:pPr>
              <a:lnSpc>
                <a:spcPct val="150000"/>
              </a:lnSpc>
            </a:pPr>
            <a:r>
              <a:rPr lang="en-US" dirty="0"/>
              <a:t>c) Immediate Past Chair of the CA System</a:t>
            </a:r>
          </a:p>
          <a:p>
            <a:r>
              <a:rPr lang="en-US" dirty="0"/>
              <a:t> </a:t>
            </a:r>
            <a:endParaRPr lang="en-AU" dirty="0"/>
          </a:p>
        </p:txBody>
      </p:sp>
      <p:pic>
        <p:nvPicPr>
          <p:cNvPr id="306" name="Picture 305">
            <a:extLst>
              <a:ext uri="{FF2B5EF4-FFF2-40B4-BE49-F238E27FC236}">
                <a16:creationId xmlns:a16="http://schemas.microsoft.com/office/drawing/2014/main" id="{B3ECA9B1-7932-4F3F-868F-E831B5A9D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4293096"/>
            <a:ext cx="2942227" cy="2084942"/>
          </a:xfrm>
          <a:prstGeom prst="rect">
            <a:avLst/>
          </a:prstGeom>
        </p:spPr>
      </p:pic>
      <p:pic>
        <p:nvPicPr>
          <p:cNvPr id="308" name="Picture 307">
            <a:extLst>
              <a:ext uri="{FF2B5EF4-FFF2-40B4-BE49-F238E27FC236}">
                <a16:creationId xmlns:a16="http://schemas.microsoft.com/office/drawing/2014/main" id="{3963487C-ED42-4C83-942A-1950BDD6A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5224" y="4293097"/>
            <a:ext cx="3073706" cy="208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96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5">
            <a:extLst>
              <a:ext uri="{FF2B5EF4-FFF2-40B4-BE49-F238E27FC236}">
                <a16:creationId xmlns:a16="http://schemas.microsoft.com/office/drawing/2014/main" id="{0C4AB54C-3EA3-40A8-9F25-C7444EAF854D}"/>
              </a:ext>
            </a:extLst>
          </p:cNvPr>
          <p:cNvSpPr txBox="1">
            <a:spLocks/>
          </p:cNvSpPr>
          <p:nvPr/>
        </p:nvSpPr>
        <p:spPr>
          <a:xfrm>
            <a:off x="1475656" y="0"/>
            <a:ext cx="7139136" cy="6340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300163" eaLnBrk="1" hangingPunct="1">
              <a:defRPr/>
            </a:pPr>
            <a:r>
              <a:rPr lang="en-GB" sz="3200" dirty="0">
                <a:solidFill>
                  <a:srgbClr val="005AA0"/>
                </a:solidFill>
              </a:rPr>
              <a:t>IECEx Executive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29900A5F-8A68-4691-833C-66D4011C406A}"/>
              </a:ext>
            </a:extLst>
          </p:cNvPr>
          <p:cNvSpPr txBox="1"/>
          <p:nvPr/>
        </p:nvSpPr>
        <p:spPr>
          <a:xfrm>
            <a:off x="755576" y="692696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IECEx 01-S </a:t>
            </a:r>
            <a:r>
              <a:rPr lang="en-US" dirty="0"/>
              <a:t>– </a:t>
            </a:r>
            <a:r>
              <a:rPr lang="en-US" i="1" dirty="0"/>
              <a:t>IECEx Supplement to the Basic Rules</a:t>
            </a:r>
          </a:p>
          <a:p>
            <a:r>
              <a:rPr lang="en-US" dirty="0"/>
              <a:t>			Clause 8.2 of identifies the Executive as:</a:t>
            </a:r>
          </a:p>
          <a:p>
            <a:r>
              <a:rPr lang="en-US" dirty="0"/>
              <a:t>a) the CAB appointed Officers of the System; </a:t>
            </a:r>
          </a:p>
          <a:p>
            <a:r>
              <a:rPr lang="en-US" dirty="0"/>
              <a:t>b) the Chair of the </a:t>
            </a:r>
            <a:r>
              <a:rPr lang="en-US" dirty="0" err="1"/>
              <a:t>ExTAG</a:t>
            </a:r>
            <a:r>
              <a:rPr lang="en-US" dirty="0"/>
              <a:t>; </a:t>
            </a:r>
          </a:p>
          <a:p>
            <a:r>
              <a:rPr lang="en-US" dirty="0"/>
              <a:t>c) the Deputy Chair of the </a:t>
            </a:r>
            <a:r>
              <a:rPr lang="en-US" dirty="0" err="1"/>
              <a:t>ExTAG</a:t>
            </a:r>
            <a:r>
              <a:rPr lang="en-US" dirty="0"/>
              <a:t>; </a:t>
            </a:r>
          </a:p>
          <a:p>
            <a:r>
              <a:rPr lang="en-US" dirty="0"/>
              <a:t>d) the Chair of the </a:t>
            </a:r>
            <a:r>
              <a:rPr lang="en-US" dirty="0" err="1"/>
              <a:t>ExMarkCo</a:t>
            </a:r>
            <a:r>
              <a:rPr lang="en-US" dirty="0"/>
              <a:t>; </a:t>
            </a:r>
          </a:p>
          <a:p>
            <a:r>
              <a:rPr lang="en-US" dirty="0"/>
              <a:t>e) the Chair of the </a:t>
            </a:r>
            <a:r>
              <a:rPr lang="en-US" dirty="0" err="1"/>
              <a:t>ExPCC</a:t>
            </a:r>
            <a:r>
              <a:rPr lang="en-US" dirty="0"/>
              <a:t>; </a:t>
            </a:r>
          </a:p>
          <a:p>
            <a:r>
              <a:rPr lang="en-US" dirty="0"/>
              <a:t>f) the Deputy Chair of the </a:t>
            </a:r>
            <a:r>
              <a:rPr lang="en-US" dirty="0" err="1"/>
              <a:t>ExPCC</a:t>
            </a:r>
            <a:r>
              <a:rPr lang="en-US" dirty="0"/>
              <a:t>; </a:t>
            </a:r>
          </a:p>
          <a:p>
            <a:r>
              <a:rPr lang="en-US" dirty="0"/>
              <a:t>g) the Chair of the </a:t>
            </a:r>
            <a:r>
              <a:rPr lang="en-US" dirty="0" err="1"/>
              <a:t>ExSFC</a:t>
            </a:r>
            <a:r>
              <a:rPr lang="en-US" dirty="0"/>
              <a:t>; </a:t>
            </a:r>
          </a:p>
          <a:p>
            <a:r>
              <a:rPr lang="en-US" dirty="0"/>
              <a:t>h) the Deputy Chair of the </a:t>
            </a:r>
            <a:r>
              <a:rPr lang="en-US" dirty="0" err="1"/>
              <a:t>ExSFC</a:t>
            </a:r>
            <a:r>
              <a:rPr lang="en-US" dirty="0"/>
              <a:t>; </a:t>
            </a:r>
          </a:p>
          <a:p>
            <a:pPr>
              <a:buAutoNum type="romanLcParenR"/>
            </a:pPr>
            <a:r>
              <a:rPr lang="en-US" dirty="0"/>
              <a:t>  the Convenor of the </a:t>
            </a:r>
            <a:r>
              <a:rPr lang="en-US" dirty="0" err="1"/>
              <a:t>ExAG</a:t>
            </a:r>
            <a:r>
              <a:rPr lang="en-US" dirty="0"/>
              <a:t>; </a:t>
            </a:r>
            <a:endParaRPr lang="en-AU" dirty="0"/>
          </a:p>
          <a:p>
            <a:r>
              <a:rPr lang="en-US" dirty="0"/>
              <a:t>j) the Deputy Convenor of the </a:t>
            </a:r>
            <a:r>
              <a:rPr lang="en-US" dirty="0" err="1"/>
              <a:t>ExAG</a:t>
            </a:r>
            <a:r>
              <a:rPr lang="en-US" dirty="0"/>
              <a:t>; and </a:t>
            </a:r>
          </a:p>
          <a:p>
            <a:r>
              <a:rPr lang="en-US" dirty="0"/>
              <a:t>k) the Immediate Past IECEx Chair 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en-AU" dirty="0"/>
          </a:p>
        </p:txBody>
      </p:sp>
      <p:pic>
        <p:nvPicPr>
          <p:cNvPr id="306" name="Picture 305">
            <a:extLst>
              <a:ext uri="{FF2B5EF4-FFF2-40B4-BE49-F238E27FC236}">
                <a16:creationId xmlns:a16="http://schemas.microsoft.com/office/drawing/2014/main" id="{B3ECA9B1-7932-4F3F-868F-E831B5A9D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4581127"/>
            <a:ext cx="2942227" cy="2084942"/>
          </a:xfrm>
          <a:prstGeom prst="rect">
            <a:avLst/>
          </a:prstGeom>
        </p:spPr>
      </p:pic>
      <p:pic>
        <p:nvPicPr>
          <p:cNvPr id="308" name="Picture 307">
            <a:extLst>
              <a:ext uri="{FF2B5EF4-FFF2-40B4-BE49-F238E27FC236}">
                <a16:creationId xmlns:a16="http://schemas.microsoft.com/office/drawing/2014/main" id="{3963487C-ED42-4C83-942A-1950BDD6A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5224" y="4581128"/>
            <a:ext cx="3073706" cy="208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5">
            <a:extLst>
              <a:ext uri="{FF2B5EF4-FFF2-40B4-BE49-F238E27FC236}">
                <a16:creationId xmlns:a16="http://schemas.microsoft.com/office/drawing/2014/main" id="{B7D9214D-3299-4290-BBF4-CFC2D710CF09}"/>
              </a:ext>
            </a:extLst>
          </p:cNvPr>
          <p:cNvSpPr txBox="1">
            <a:spLocks/>
          </p:cNvSpPr>
          <p:nvPr/>
        </p:nvSpPr>
        <p:spPr>
          <a:xfrm>
            <a:off x="1187624" y="23747"/>
            <a:ext cx="7139136" cy="6340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300163" eaLnBrk="1" hangingPunct="1">
              <a:defRPr/>
            </a:pPr>
            <a:r>
              <a:rPr lang="en-GB" sz="3200" dirty="0">
                <a:solidFill>
                  <a:srgbClr val="005AA0"/>
                </a:solidFill>
              </a:rPr>
              <a:t>IECEx Executive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819622-9589-4D31-AB9B-93C20B04BEE1}"/>
              </a:ext>
            </a:extLst>
          </p:cNvPr>
          <p:cNvSpPr txBox="1"/>
          <p:nvPr/>
        </p:nvSpPr>
        <p:spPr>
          <a:xfrm>
            <a:off x="827584" y="1412776"/>
            <a:ext cx="763284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IECEx OD 002 </a:t>
            </a:r>
            <a:r>
              <a:rPr lang="en-US" sz="2400" dirty="0"/>
              <a:t>– </a:t>
            </a:r>
            <a:r>
              <a:rPr lang="en-US" sz="2400" i="1" dirty="0"/>
              <a:t>IECEx Operational Document</a:t>
            </a:r>
          </a:p>
          <a:p>
            <a:r>
              <a:rPr lang="en-US" sz="2400" i="1" dirty="0"/>
              <a:t>Tasks and responsibilities delegated to the IECEx Executive</a:t>
            </a:r>
          </a:p>
          <a:p>
            <a:endParaRPr lang="en-US" sz="2400" i="1" dirty="0"/>
          </a:p>
          <a:p>
            <a:r>
              <a:rPr lang="en-US" sz="2400" dirty="0"/>
              <a:t>Clause 8.11 of the IEC CA 01 (Basic Rules) states that:</a:t>
            </a:r>
          </a:p>
          <a:p>
            <a:r>
              <a:rPr lang="en-US" sz="2400" dirty="0"/>
              <a:t> </a:t>
            </a:r>
          </a:p>
          <a:p>
            <a:r>
              <a:rPr lang="en-US" sz="2400" i="1" dirty="0"/>
              <a:t>“The Executive Group of the IEC CA System provides an advisory function and are empowered to make operational decisions between MC meetings, as delegated to them by the MC” </a:t>
            </a:r>
          </a:p>
          <a:p>
            <a:endParaRPr lang="en-AU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1012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5">
            <a:extLst>
              <a:ext uri="{FF2B5EF4-FFF2-40B4-BE49-F238E27FC236}">
                <a16:creationId xmlns:a16="http://schemas.microsoft.com/office/drawing/2014/main" id="{B7D9214D-3299-4290-BBF4-CFC2D710CF09}"/>
              </a:ext>
            </a:extLst>
          </p:cNvPr>
          <p:cNvSpPr txBox="1">
            <a:spLocks/>
          </p:cNvSpPr>
          <p:nvPr/>
        </p:nvSpPr>
        <p:spPr>
          <a:xfrm>
            <a:off x="1187624" y="-14682"/>
            <a:ext cx="7139136" cy="6340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300163" eaLnBrk="1" hangingPunct="1">
              <a:defRPr/>
            </a:pPr>
            <a:r>
              <a:rPr lang="en-GB" sz="3200" dirty="0">
                <a:solidFill>
                  <a:srgbClr val="005AA0"/>
                </a:solidFill>
              </a:rPr>
              <a:t>IECEx Executive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819622-9589-4D31-AB9B-93C20B04BEE1}"/>
              </a:ext>
            </a:extLst>
          </p:cNvPr>
          <p:cNvSpPr txBox="1"/>
          <p:nvPr/>
        </p:nvSpPr>
        <p:spPr>
          <a:xfrm>
            <a:off x="467544" y="302359"/>
            <a:ext cx="820891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r>
              <a:rPr lang="en-AU" sz="2400" u="sng" dirty="0"/>
              <a:t>Overview of Responsibilities:</a:t>
            </a:r>
          </a:p>
          <a:p>
            <a:pPr marL="290513" indent="-234950"/>
            <a:r>
              <a:rPr lang="en-US" dirty="0"/>
              <a:t>1) Monitor promotion strategies and activities of the System and make any recommendations to ExMC </a:t>
            </a:r>
          </a:p>
          <a:p>
            <a:endParaRPr lang="en-AU" dirty="0"/>
          </a:p>
          <a:p>
            <a:pPr marL="290513" indent="-290513"/>
            <a:r>
              <a:rPr lang="en-US" dirty="0"/>
              <a:t>2) Supervision of the processes of voting on reports of assessments and re-assessments of </a:t>
            </a:r>
            <a:r>
              <a:rPr lang="en-US" dirty="0" err="1"/>
              <a:t>ExTL’s</a:t>
            </a:r>
            <a:r>
              <a:rPr lang="en-US" dirty="0"/>
              <a:t> and </a:t>
            </a:r>
            <a:r>
              <a:rPr lang="en-US" dirty="0" err="1"/>
              <a:t>ExCB’s</a:t>
            </a:r>
            <a:r>
              <a:rPr lang="en-US" dirty="0"/>
              <a:t> throughout the year including development of proposed resolutions of unresolved negative votes concerning initial assessments, surveillance assessments and re-assessments of applicant and accepted IECEx Testing Laboratories and Certification Bodies. </a:t>
            </a:r>
          </a:p>
          <a:p>
            <a:endParaRPr lang="en-AU" dirty="0"/>
          </a:p>
          <a:p>
            <a:pPr marL="290513" indent="-290513"/>
            <a:r>
              <a:rPr lang="en-US" dirty="0"/>
              <a:t>3) Preparation of actions on CAB related items for proposal to </a:t>
            </a:r>
            <a:r>
              <a:rPr lang="en-US" dirty="0" err="1"/>
              <a:t>ExMC</a:t>
            </a:r>
            <a:r>
              <a:rPr lang="en-US" dirty="0"/>
              <a:t>. </a:t>
            </a:r>
          </a:p>
          <a:p>
            <a:endParaRPr lang="en-AU" dirty="0"/>
          </a:p>
          <a:p>
            <a:r>
              <a:rPr lang="en-US" dirty="0"/>
              <a:t>4) Assistance with the preparation of meetings of the </a:t>
            </a:r>
            <a:r>
              <a:rPr lang="en-US" dirty="0" err="1"/>
              <a:t>ExMC</a:t>
            </a:r>
            <a:r>
              <a:rPr lang="en-US" dirty="0"/>
              <a:t> </a:t>
            </a:r>
          </a:p>
          <a:p>
            <a:endParaRPr lang="en-AU" dirty="0"/>
          </a:p>
          <a:p>
            <a:pPr marL="290513" indent="-290513"/>
            <a:r>
              <a:rPr lang="en-US" dirty="0"/>
              <a:t>5) Investigation and mediation of complaints and instances of violation of IECEx Rules of Procedure that are not resolved as referred by the Secretariat.</a:t>
            </a:r>
          </a:p>
          <a:p>
            <a:pPr marL="290513" indent="-290513"/>
            <a:endParaRPr lang="en-US" dirty="0"/>
          </a:p>
          <a:p>
            <a:pPr marL="290513" indent="-290513"/>
            <a:r>
              <a:rPr lang="en-US" dirty="0"/>
              <a:t>6) Supervision of actions subsequent to decisions in response to violation of the Rules of Procedure. 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9375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>
            <a:extLst>
              <a:ext uri="{FF2B5EF4-FFF2-40B4-BE49-F238E27FC236}">
                <a16:creationId xmlns:a16="http://schemas.microsoft.com/office/drawing/2014/main" id="{50D1A309-46D0-4873-9709-1518B9ED8E63}"/>
              </a:ext>
            </a:extLst>
          </p:cNvPr>
          <p:cNvSpPr txBox="1">
            <a:spLocks/>
          </p:cNvSpPr>
          <p:nvPr/>
        </p:nvSpPr>
        <p:spPr>
          <a:xfrm>
            <a:off x="1187624" y="0"/>
            <a:ext cx="7139136" cy="6340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300163" eaLnBrk="1" hangingPunct="1">
              <a:defRPr/>
            </a:pPr>
            <a:r>
              <a:rPr lang="en-GB" sz="3200" dirty="0">
                <a:solidFill>
                  <a:srgbClr val="005AA0"/>
                </a:solidFill>
              </a:rPr>
              <a:t>IECEx Executive - Activities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A200B5-2D70-4670-AB01-835EDFB5138B}"/>
              </a:ext>
            </a:extLst>
          </p:cNvPr>
          <p:cNvSpPr txBox="1"/>
          <p:nvPr/>
        </p:nvSpPr>
        <p:spPr>
          <a:xfrm>
            <a:off x="251520" y="908720"/>
            <a:ext cx="86409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Items dealt with by the IECEx Executive since 2020 IECEx Meetings.</a:t>
            </a:r>
          </a:p>
          <a:p>
            <a:endParaRPr lang="en-US" sz="2400" i="1" dirty="0"/>
          </a:p>
          <a:p>
            <a:pPr marL="342900" indent="-342900">
              <a:buFont typeface="+mj-lt"/>
              <a:buAutoNum type="alphaLcPeriod"/>
            </a:pPr>
            <a:r>
              <a:rPr lang="en-AU" dirty="0"/>
              <a:t>Oversight of Actions arising from the 2020 IECEx Management Committee meeting – </a:t>
            </a:r>
            <a:r>
              <a:rPr lang="en-AU" b="1" dirty="0"/>
              <a:t>Refer </a:t>
            </a:r>
            <a:r>
              <a:rPr lang="en-AU" b="1" dirty="0" err="1"/>
              <a:t>ExMC</a:t>
            </a:r>
            <a:r>
              <a:rPr lang="en-AU" b="1" dirty="0"/>
              <a:t>/1743/R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Oversight of application of IECEx OD 060 – </a:t>
            </a:r>
            <a:r>
              <a:rPr lang="en-US" i="1" dirty="0"/>
              <a:t>Business Continuity Measures </a:t>
            </a:r>
            <a:r>
              <a:rPr lang="en-US" dirty="0"/>
              <a:t>to deal with COVID-19 and its </a:t>
            </a:r>
            <a:r>
              <a:rPr lang="en-US" b="1" dirty="0"/>
              <a:t>updating to Edition 2.1 + plan to review its current use/application during Q4 2021. 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Oversight of the IECEx Finances, review of the 2020 IECEx Accounts and preparation of the 2022 Budget </a:t>
            </a:r>
            <a:r>
              <a:rPr lang="en-US" b="1" dirty="0"/>
              <a:t>(</a:t>
            </a:r>
            <a:r>
              <a:rPr lang="en-US" b="1" dirty="0" err="1"/>
              <a:t>ExMC</a:t>
            </a:r>
            <a:r>
              <a:rPr lang="en-US" b="1" dirty="0"/>
              <a:t>/1680/DV</a:t>
            </a:r>
            <a:r>
              <a:rPr lang="en-US" dirty="0"/>
              <a:t>) and the 2023/2024 Financial Outlook (</a:t>
            </a:r>
            <a:r>
              <a:rPr lang="en-US" b="1" dirty="0" err="1"/>
              <a:t>ExMC</a:t>
            </a:r>
            <a:r>
              <a:rPr lang="en-US" b="1" dirty="0"/>
              <a:t>/1696/Inf</a:t>
            </a:r>
            <a:r>
              <a:rPr lang="en-US" dirty="0"/>
              <a:t>)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Preparations for the 2021 Annual </a:t>
            </a:r>
            <a:r>
              <a:rPr lang="en-US" dirty="0" err="1"/>
              <a:t>ExTAG</a:t>
            </a:r>
            <a:r>
              <a:rPr lang="en-US" dirty="0"/>
              <a:t> and </a:t>
            </a:r>
            <a:r>
              <a:rPr lang="en-US" dirty="0" err="1"/>
              <a:t>ExMC</a:t>
            </a:r>
            <a:r>
              <a:rPr lang="en-US" dirty="0"/>
              <a:t> Meetings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Review of the new IECEx Promotional Video – </a:t>
            </a:r>
            <a:r>
              <a:rPr lang="en-US" b="1" dirty="0"/>
              <a:t>Launched end March 2021</a:t>
            </a:r>
          </a:p>
          <a:p>
            <a:pPr marL="342900" indent="-342900">
              <a:buFont typeface="+mj-lt"/>
              <a:buAutoNum type="alphaL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17150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>
            <a:extLst>
              <a:ext uri="{FF2B5EF4-FFF2-40B4-BE49-F238E27FC236}">
                <a16:creationId xmlns:a16="http://schemas.microsoft.com/office/drawing/2014/main" id="{50D1A309-46D0-4873-9709-1518B9ED8E63}"/>
              </a:ext>
            </a:extLst>
          </p:cNvPr>
          <p:cNvSpPr txBox="1">
            <a:spLocks/>
          </p:cNvSpPr>
          <p:nvPr/>
        </p:nvSpPr>
        <p:spPr>
          <a:xfrm>
            <a:off x="1187624" y="-5928"/>
            <a:ext cx="7139136" cy="6340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300163" eaLnBrk="1" hangingPunct="1">
              <a:defRPr/>
            </a:pPr>
            <a:r>
              <a:rPr lang="en-GB" sz="3200" dirty="0">
                <a:solidFill>
                  <a:srgbClr val="005AA0"/>
                </a:solidFill>
              </a:rPr>
              <a:t>IECEx Executive - Activities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A200B5-2D70-4670-AB01-835EDFB5138B}"/>
              </a:ext>
            </a:extLst>
          </p:cNvPr>
          <p:cNvSpPr txBox="1"/>
          <p:nvPr/>
        </p:nvSpPr>
        <p:spPr>
          <a:xfrm>
            <a:off x="323527" y="980728"/>
            <a:ext cx="849694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Items dealt with by the IECEx Executive since 2020 IECEx Meetings.</a:t>
            </a:r>
          </a:p>
          <a:p>
            <a:endParaRPr lang="en-US" sz="2400" i="1" dirty="0"/>
          </a:p>
          <a:p>
            <a:pPr marL="342900" indent="-342900">
              <a:buFont typeface="+mj-lt"/>
              <a:buAutoNum type="alphaLcPeriod" startAt="6"/>
            </a:pPr>
            <a:r>
              <a:rPr lang="en-US" dirty="0"/>
              <a:t>Consideration of the inclusion of ISO Standards related to the Hydrogen Economy </a:t>
            </a:r>
            <a:r>
              <a:rPr lang="en-US" b="1" dirty="0"/>
              <a:t>– 2021 ExMC Meeting Agenda item 8.6</a:t>
            </a:r>
          </a:p>
          <a:p>
            <a:pPr marL="342900" indent="-342900">
              <a:buFont typeface="+mj-lt"/>
              <a:buAutoNum type="alphaLcPeriod" startAt="6"/>
            </a:pPr>
            <a:endParaRPr lang="en-US" dirty="0"/>
          </a:p>
          <a:p>
            <a:pPr marL="342900" indent="-342900">
              <a:buFont typeface="+mj-lt"/>
              <a:buAutoNum type="alphaLcPeriod" startAt="6"/>
            </a:pPr>
            <a:r>
              <a:rPr lang="en-US" dirty="0"/>
              <a:t>Use of IEC TC 31 Guides within IECEx, in particular IEC TS 60079-43 “Adverse Conditions” – </a:t>
            </a:r>
            <a:r>
              <a:rPr lang="en-US" b="1" dirty="0"/>
              <a:t>resolved that in its current form the publication cannot be considered for issuing either an IECEx Test Report or IECEx Certificate of Conformity (CoC).</a:t>
            </a:r>
          </a:p>
          <a:p>
            <a:pPr marL="342900" indent="-342900">
              <a:buFont typeface="+mj-lt"/>
              <a:buAutoNum type="alphaLcPeriod" startAt="6"/>
            </a:pPr>
            <a:endParaRPr lang="en-US" dirty="0"/>
          </a:p>
          <a:p>
            <a:pPr marL="342900" indent="-342900">
              <a:buFont typeface="+mj-lt"/>
              <a:buAutoNum type="alphaLcPeriod" startAt="6"/>
            </a:pPr>
            <a:r>
              <a:rPr lang="en-US" dirty="0"/>
              <a:t>Monitoring of Feedback and any Complaints received including misuse of the IECEx logos/Marks and Brand – </a:t>
            </a:r>
            <a:r>
              <a:rPr lang="en-US" b="1" dirty="0"/>
              <a:t>No issues requiring raising with the </a:t>
            </a:r>
            <a:r>
              <a:rPr lang="en-US" b="1" dirty="0" err="1"/>
              <a:t>ExMC</a:t>
            </a:r>
            <a:r>
              <a:rPr lang="en-US" b="1" dirty="0"/>
              <a:t> nor the IEC Conformity Assessment Board, CAB</a:t>
            </a:r>
          </a:p>
          <a:p>
            <a:pPr marL="342900" indent="-342900">
              <a:buFont typeface="+mj-lt"/>
              <a:buAutoNum type="alphaLcPeriod" startAt="6"/>
            </a:pPr>
            <a:endParaRPr lang="en-US" b="1" dirty="0"/>
          </a:p>
          <a:p>
            <a:pPr marL="342900" indent="-342900">
              <a:buFont typeface="+mj-lt"/>
              <a:buAutoNum type="alphaLcPeriod" startAt="6"/>
            </a:pPr>
            <a:r>
              <a:rPr lang="en-US" dirty="0"/>
              <a:t>Oversight of Activities of Committees reporting to the </a:t>
            </a:r>
            <a:r>
              <a:rPr lang="en-US" dirty="0" err="1"/>
              <a:t>ExMC</a:t>
            </a:r>
            <a:r>
              <a:rPr lang="en-US" dirty="0"/>
              <a:t> </a:t>
            </a:r>
          </a:p>
          <a:p>
            <a:endParaRPr lang="en-US" sz="1400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7351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>
            <a:extLst>
              <a:ext uri="{FF2B5EF4-FFF2-40B4-BE49-F238E27FC236}">
                <a16:creationId xmlns:a16="http://schemas.microsoft.com/office/drawing/2014/main" id="{50D1A309-46D0-4873-9709-1518B9ED8E63}"/>
              </a:ext>
            </a:extLst>
          </p:cNvPr>
          <p:cNvSpPr txBox="1">
            <a:spLocks/>
          </p:cNvSpPr>
          <p:nvPr/>
        </p:nvSpPr>
        <p:spPr>
          <a:xfrm>
            <a:off x="1187624" y="35753"/>
            <a:ext cx="7139136" cy="6340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300163" eaLnBrk="1" hangingPunct="1">
              <a:defRPr/>
            </a:pPr>
            <a:r>
              <a:rPr lang="en-GB" sz="3200" dirty="0">
                <a:solidFill>
                  <a:srgbClr val="005AA0"/>
                </a:solidFill>
              </a:rPr>
              <a:t>IECEx Executive - Activities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A200B5-2D70-4670-AB01-835EDFB5138B}"/>
              </a:ext>
            </a:extLst>
          </p:cNvPr>
          <p:cNvSpPr txBox="1"/>
          <p:nvPr/>
        </p:nvSpPr>
        <p:spPr>
          <a:xfrm>
            <a:off x="323528" y="692696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Items dealt “To Be Dealt” with by the IECEx Executive following 2021 IECEx Meetings.</a:t>
            </a:r>
          </a:p>
          <a:p>
            <a:endParaRPr lang="en-US" sz="2400" i="1" dirty="0"/>
          </a:p>
          <a:p>
            <a:pPr marL="342900" indent="-342900">
              <a:buFont typeface="+mj-lt"/>
              <a:buAutoNum type="alphaLcPeriod"/>
            </a:pPr>
            <a:r>
              <a:rPr lang="en-AU" dirty="0"/>
              <a:t>Oversight of Actions arising from the 2021 IECEx Management Committee meeting, this meeting. </a:t>
            </a:r>
            <a:endParaRPr lang="en-AU" b="1" dirty="0"/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Oversight of application of IECEx OD 060 – </a:t>
            </a:r>
            <a:r>
              <a:rPr lang="en-US" i="1" dirty="0"/>
              <a:t>Business Continuity Measures </a:t>
            </a:r>
            <a:r>
              <a:rPr lang="en-US" dirty="0"/>
              <a:t>to deal with COVID-19 and to review its current use/application during Q4 2021. 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Oversight of the IECEx Finances, review of the 2021 IECEx Accounts and preparation of the 2023 Budget and the 2024/2025 Financial Outlook.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Preparations for the 2022 Annual </a:t>
            </a:r>
            <a:r>
              <a:rPr lang="en-US" dirty="0" err="1"/>
              <a:t>ExTAG</a:t>
            </a:r>
            <a:r>
              <a:rPr lang="en-US" dirty="0"/>
              <a:t> and </a:t>
            </a:r>
            <a:r>
              <a:rPr lang="en-US" dirty="0" err="1"/>
              <a:t>ExMC</a:t>
            </a:r>
            <a:r>
              <a:rPr lang="en-US" dirty="0"/>
              <a:t> Meetings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AutoNum type="alphaLcPeriod"/>
            </a:pPr>
            <a:r>
              <a:rPr lang="en-US" dirty="0"/>
              <a:t>Oversight of Activities of Committees reporting to the </a:t>
            </a:r>
            <a:r>
              <a:rPr lang="en-US" dirty="0" err="1"/>
              <a:t>ExMC</a:t>
            </a:r>
            <a:r>
              <a:rPr lang="en-US" dirty="0"/>
              <a:t> </a:t>
            </a:r>
          </a:p>
          <a:p>
            <a:pPr marL="342900" indent="-342900">
              <a:buAutoNum type="alphaLcPeriod"/>
            </a:pPr>
            <a:endParaRPr lang="en-US" dirty="0"/>
          </a:p>
          <a:p>
            <a:pPr marL="342900" indent="-342900">
              <a:buAutoNum type="alphaLcPeriod"/>
            </a:pPr>
            <a:r>
              <a:rPr lang="en-US" dirty="0"/>
              <a:t>Any other items assigned to the IECEx Executive during the 2021 IECEx Annual meeting of the Management Committee.</a:t>
            </a:r>
          </a:p>
          <a:p>
            <a:endParaRPr lang="en-US" sz="1400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9304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6AA66-181D-4220-BD68-F0680DAB6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23975"/>
            <a:ext cx="9144000" cy="1600200"/>
          </a:xfrm>
        </p:spPr>
        <p:txBody>
          <a:bodyPr/>
          <a:lstStyle/>
          <a:p>
            <a:pPr>
              <a:defRPr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“Questions?????”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6404</TotalTime>
  <Words>764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IECEx Executive – Overview and Items dealt with since IECEx 2020 Annual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“Questions?????”</vt:lpstr>
    </vt:vector>
  </TitlesOfParts>
  <Company>SAI Global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Sarah Hardie</dc:creator>
  <cp:lastModifiedBy>Chris Agius</cp:lastModifiedBy>
  <cp:revision>260</cp:revision>
  <dcterms:created xsi:type="dcterms:W3CDTF">2011-11-14T23:47:34Z</dcterms:created>
  <dcterms:modified xsi:type="dcterms:W3CDTF">2021-09-02T06:19:04Z</dcterms:modified>
</cp:coreProperties>
</file>