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4"/>
    <p:sldMasterId id="2147483655" r:id="rId5"/>
  </p:sldMasterIdLst>
  <p:notesMasterIdLst>
    <p:notesMasterId r:id="rId22"/>
  </p:notesMasterIdLst>
  <p:handoutMasterIdLst>
    <p:handoutMasterId r:id="rId23"/>
  </p:handoutMasterIdLst>
  <p:sldIdLst>
    <p:sldId id="256" r:id="rId6"/>
    <p:sldId id="378" r:id="rId7"/>
    <p:sldId id="470" r:id="rId8"/>
    <p:sldId id="459" r:id="rId9"/>
    <p:sldId id="467" r:id="rId10"/>
    <p:sldId id="468" r:id="rId11"/>
    <p:sldId id="460" r:id="rId12"/>
    <p:sldId id="472" r:id="rId13"/>
    <p:sldId id="458" r:id="rId14"/>
    <p:sldId id="461" r:id="rId15"/>
    <p:sldId id="462" r:id="rId16"/>
    <p:sldId id="463" r:id="rId17"/>
    <p:sldId id="464" r:id="rId18"/>
    <p:sldId id="465" r:id="rId19"/>
    <p:sldId id="466" r:id="rId20"/>
    <p:sldId id="469" r:id="rId21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432FF"/>
    <a:srgbClr val="00469C"/>
    <a:srgbClr val="21A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5" autoAdjust="0"/>
    <p:restoredTop sz="94545" autoAdjust="0"/>
  </p:normalViewPr>
  <p:slideViewPr>
    <p:cSldViewPr snapToGrid="0">
      <p:cViewPr varScale="1">
        <p:scale>
          <a:sx n="97" d="100"/>
          <a:sy n="97" d="100"/>
        </p:scale>
        <p:origin x="79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4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F475A-5A3C-4C2A-B595-F651AC887031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79968-E473-4023-B114-F9E9905C5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44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293C6C-82EA-4D9D-AA8A-69C85F2EE2B5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172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00FA8-D4D1-A6E2-1947-5888D7D8D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B3D9F3-50CF-C895-6C69-264CB227F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C8B41F-A94F-3945-62D2-C01668E4A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2114B7-46D1-CC87-4C04-5C9F881C0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9968-E473-4023-B114-F9E9905C591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62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3508B-B1D6-423E-C255-6A46CCA52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3E8B21-3A04-028A-4458-C9E295921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1E0444-99BE-4BA7-5A69-65882D202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B6A133-5230-DFD5-98B9-250DD2C0A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9968-E473-4023-B114-F9E9905C591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49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4D97B-48C8-21C6-7AD5-D72DDA1E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2CEF8E-E609-96FB-F52D-2B06DB938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6B2C8D-C9EE-8788-BE5D-392C0CD18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2C5DDF-B8F8-AC3E-2429-962C08D37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9968-E473-4023-B114-F9E9905C591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77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In the event of an earthquake or fire, evacuation instructions will be broadcast in English over the PA system. All participants are requested to follow the instructions.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9968-E473-4023-B114-F9E9905C591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435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D6BBA-DC18-3E14-E737-3E4383A55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B9E671-F23B-048B-89FD-2F1718BDE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79FC41-E01B-3BEC-D41B-B05C7607D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212C06-8730-4AB1-0BA3-C7BABDF1B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9968-E473-4023-B114-F9E9905C591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7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30DAD-0D3B-F592-941A-D6B0D2AAE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5DA9475-E64F-77E9-E977-BC377FF8F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FC1595-6F7F-CDE3-71F3-F64A88409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049288-4225-34F5-C930-F9F960FC9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9968-E473-4023-B114-F9E9905C591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24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BB97B-8CC0-A27C-7E37-6063B179B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D841BC-58E6-9098-ED00-6FD70A3F1E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020700-5A27-4BE0-B89F-7A0047B8C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D9B03F-264E-8F7A-E924-3D052DD89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9968-E473-4023-B114-F9E9905C591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626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D99FE-3178-9D4B-23CF-923E4D3C9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EA7C813-6143-69AF-4C46-F195DE814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327BB0-9E3C-573B-619A-B42B9580B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863B55-AFCC-1C98-FEFE-B0A700A5A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9968-E473-4023-B114-F9E9905C591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42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86FE2-E5FA-C60D-B1E4-C485FD064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196C367-33A6-039E-AC0F-6EDC4067C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A49BA3-7EEE-7D97-6A81-21A493AF3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031BCA-C414-A82D-D12C-A923FAEB5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9968-E473-4023-B114-F9E9905C591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05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4118882-ADDA-4044-8243-03F76E878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56" y="126672"/>
            <a:ext cx="1741459" cy="412358"/>
          </a:xfrm>
          <a:prstGeom prst="rect">
            <a:avLst/>
          </a:prstGeom>
        </p:spPr>
      </p:pic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B8329D6F-0C67-4605-A314-3C6641D89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550"/>
            <a:ext cx="12192000" cy="573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C780F5D6-C92E-4391-B3D2-AC85C56C9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375" y="6606944"/>
            <a:ext cx="563735" cy="16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6985B-B67F-48E7-A49B-ED75CBF6F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2E9F146-4310-468C-9CE7-FF5609228BD6}"/>
              </a:ext>
            </a:extLst>
          </p:cNvPr>
          <p:cNvCxnSpPr>
            <a:cxnSpLocks/>
          </p:cNvCxnSpPr>
          <p:nvPr userDrawn="1"/>
        </p:nvCxnSpPr>
        <p:spPr>
          <a:xfrm>
            <a:off x="-5235" y="579047"/>
            <a:ext cx="12168000" cy="0"/>
          </a:xfrm>
          <a:prstGeom prst="line">
            <a:avLst/>
          </a:prstGeom>
          <a:ln w="28575">
            <a:solidFill>
              <a:srgbClr val="21A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31C72B2-7673-47D2-8BB5-C38CE3F04051}"/>
              </a:ext>
            </a:extLst>
          </p:cNvPr>
          <p:cNvCxnSpPr>
            <a:cxnSpLocks/>
          </p:cNvCxnSpPr>
          <p:nvPr userDrawn="1"/>
        </p:nvCxnSpPr>
        <p:spPr>
          <a:xfrm>
            <a:off x="-5235" y="619085"/>
            <a:ext cx="12168000" cy="0"/>
          </a:xfrm>
          <a:prstGeom prst="line">
            <a:avLst/>
          </a:prstGeom>
          <a:ln w="28575">
            <a:solidFill>
              <a:srgbClr val="0046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983194BE-7A00-7266-64F7-82CF7924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045874" cy="53903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036656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59B6B30-E540-0F31-62F7-C2BE105E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741F-8EB4-4BE5-9D54-26028A539A43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5FBE2CE-D5F8-D129-C9FF-ADEC6B86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C1AFBA-286D-3E3A-CBE2-0B10EA75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8CED-32F6-4C71-AFEE-6EB414C36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52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D11005-F2C2-225C-2D8C-0F712676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D3BE50-CD45-3331-6C40-04EAEB70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F98D36-C26D-5779-D001-38163E2E7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4AF8A2-2691-7C63-9175-EA6DA4BE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741F-8EB4-4BE5-9D54-26028A539A43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0D2F5F-0F05-598E-D31D-690A6093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0543A0-5FCB-7290-3C57-3BFA420E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8CED-32F6-4C71-AFEE-6EB414C36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94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0E6851-A544-98FA-2A2A-C08AD7EF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EF419DC-CC92-0CA6-BE11-EBB85FA05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59A121-7851-37BB-464A-D8E555E32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DB885A-E5B7-11DE-2E9A-63120670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741F-8EB4-4BE5-9D54-26028A539A43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DD6007-A733-5CD5-03C3-F4EB3600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267C95-215F-ED8A-0CEB-A4A5FB48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8CED-32F6-4C71-AFEE-6EB414C36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22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91770A-A80D-E303-A5C0-D39F2D23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9C514B-7F7D-8008-3657-7C58676B5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60D41A-897A-3EB0-2FD5-DFE2C230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741F-8EB4-4BE5-9D54-26028A539A43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359EA3-7E62-CCEA-EA1C-03CABB21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566C1B-6DCE-CD6C-C9CE-7D7A6349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8CED-32F6-4C71-AFEE-6EB414C36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492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F29E007-1769-6E44-ED0F-14D35C09A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088B1F-502B-9628-8BAB-45DE8B0E6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BF0A38-5DB5-A065-97DB-60C31F0A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741F-8EB4-4BE5-9D54-26028A539A43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4B9964-BFD2-44F9-4E3D-FD55C9E4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537753-AD56-B1D2-68D7-809BAFCF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8CED-32F6-4C71-AFEE-6EB414C36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750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4118882-ADDA-4044-8243-03F76E878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56" y="126672"/>
            <a:ext cx="1741459" cy="412358"/>
          </a:xfrm>
          <a:prstGeom prst="rect">
            <a:avLst/>
          </a:prstGeom>
        </p:spPr>
      </p:pic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B8329D6F-0C67-4605-A314-3C6641D89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550"/>
            <a:ext cx="12192000" cy="573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C780F5D6-C92E-4391-B3D2-AC85C56C9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3375" y="6606944"/>
            <a:ext cx="563735" cy="16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6985B-B67F-48E7-A49B-ED75CBF6F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2E9F146-4310-468C-9CE7-FF5609228BD6}"/>
              </a:ext>
            </a:extLst>
          </p:cNvPr>
          <p:cNvCxnSpPr>
            <a:cxnSpLocks/>
          </p:cNvCxnSpPr>
          <p:nvPr userDrawn="1"/>
        </p:nvCxnSpPr>
        <p:spPr>
          <a:xfrm>
            <a:off x="-5235" y="579047"/>
            <a:ext cx="12168000" cy="0"/>
          </a:xfrm>
          <a:prstGeom prst="line">
            <a:avLst/>
          </a:prstGeom>
          <a:ln w="28575">
            <a:solidFill>
              <a:srgbClr val="21A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31C72B2-7673-47D2-8BB5-C38CE3F04051}"/>
              </a:ext>
            </a:extLst>
          </p:cNvPr>
          <p:cNvCxnSpPr>
            <a:cxnSpLocks/>
          </p:cNvCxnSpPr>
          <p:nvPr userDrawn="1"/>
        </p:nvCxnSpPr>
        <p:spPr>
          <a:xfrm>
            <a:off x="-5235" y="619085"/>
            <a:ext cx="12168000" cy="0"/>
          </a:xfrm>
          <a:prstGeom prst="line">
            <a:avLst/>
          </a:prstGeom>
          <a:ln w="28575">
            <a:solidFill>
              <a:srgbClr val="0046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983194BE-7A00-7266-64F7-82CF7924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045874" cy="53903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042790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3BBD21-CFEC-F013-BE7D-54186238F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6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6A5B-6123-4324-9BC6-C5DE210A004F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E49-CBE7-4A84-8F02-D8C56EE08F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69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6A15C-54D9-1DFA-B638-F29A14F3E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A8F42D-C0AD-16A7-9BF6-F84870A66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D11E36-27EB-A4C8-D8AC-7C7CA1BA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741F-8EB4-4BE5-9D54-26028A539A43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A97E2B-82F3-B173-FC64-DA185E13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E826A7-4120-1B47-830B-5FDFF4DC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8CED-32F6-4C71-AFEE-6EB414C36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92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229926-A350-E774-AC72-668A35CB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D05F0C-7696-762D-96CD-B1ED84FB2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218048-396F-3D03-97DF-94294FA6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741F-8EB4-4BE5-9D54-26028A539A43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C75796-36B0-112E-E7BB-869B224D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E56BF8-F9C9-7B32-AC95-C5629AC6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8CED-32F6-4C71-AFEE-6EB414C36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54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CA6E4-97EF-9273-6789-FDA7D51C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F13423-5313-4414-C626-1A7F46F0E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5A5496-462A-2641-49CC-77311734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741F-8EB4-4BE5-9D54-26028A539A43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81F948-227F-CA2B-C28A-4AAE0A01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FFB118-1141-64C7-ACC2-AEBD5AFF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8CED-32F6-4C71-AFEE-6EB414C36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50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C2EA61-0CF3-A312-DC91-FF059D2F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EAC626-D274-8D08-D465-A999FFB0B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D47300-35EE-F94D-E9E5-4C0017A3E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BB1F33-42A5-2227-0F8C-8EB80012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741F-8EB4-4BE5-9D54-26028A539A43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F5C8E4-70CF-E7CA-3948-D0B20AA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1CCEF7-B3FE-EA6A-5B7C-B2CB1EA7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8CED-32F6-4C71-AFEE-6EB414C36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19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B814B2-B38E-5E0A-486D-5B042389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410B63-B022-D54E-E410-1867C1EAA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0EEC925-EB52-83C9-6240-6D41A7B44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43BBA45-92D0-5870-4FBF-ED8B104E8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C033DB7-9DDF-4B79-590D-3D932E6A6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3F70F86-DD6B-3CCB-0DBD-A976FFCC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741F-8EB4-4BE5-9D54-26028A539A43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0A9B75E-898B-1029-25AA-E0745B4B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CA54BBC-C124-3C78-5978-A27E7324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8CED-32F6-4C71-AFEE-6EB414C36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4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628656-A028-4207-CF6D-72DFA61FA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10E73-63DA-06BF-BE71-F78B369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741F-8EB4-4BE5-9D54-26028A539A43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6D13F92-FC2F-E3B3-7AE8-D8056AC9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E13A369-2E6B-86FA-D128-26738563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8CED-32F6-4C71-AFEE-6EB414C36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8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8ADB175-65C9-422F-9A6D-9E7EC0388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56" y="126672"/>
            <a:ext cx="1741459" cy="412358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D6BC8E-E566-4EA4-BF86-6DC3DE8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560" y="765543"/>
            <a:ext cx="11459911" cy="573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AFBA2B-AC83-48A0-B8A9-342AF6C8C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6821" y="6606944"/>
            <a:ext cx="563735" cy="16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6985B-B67F-48E7-A49B-ED75CBF6F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8D42F8B-73EB-4324-AC0F-F9AAA72A3A7F}"/>
              </a:ext>
            </a:extLst>
          </p:cNvPr>
          <p:cNvCxnSpPr>
            <a:cxnSpLocks/>
          </p:cNvCxnSpPr>
          <p:nvPr userDrawn="1"/>
        </p:nvCxnSpPr>
        <p:spPr>
          <a:xfrm>
            <a:off x="-5235" y="579047"/>
            <a:ext cx="12204000" cy="0"/>
          </a:xfrm>
          <a:prstGeom prst="line">
            <a:avLst/>
          </a:prstGeom>
          <a:ln w="28575">
            <a:solidFill>
              <a:srgbClr val="21A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9E45F32-2641-4C89-A3E8-82C947BFABE6}"/>
              </a:ext>
            </a:extLst>
          </p:cNvPr>
          <p:cNvCxnSpPr>
            <a:cxnSpLocks/>
          </p:cNvCxnSpPr>
          <p:nvPr userDrawn="1"/>
        </p:nvCxnSpPr>
        <p:spPr>
          <a:xfrm>
            <a:off x="-15395" y="619085"/>
            <a:ext cx="12204000" cy="0"/>
          </a:xfrm>
          <a:prstGeom prst="line">
            <a:avLst/>
          </a:prstGeom>
          <a:ln w="28575">
            <a:solidFill>
              <a:srgbClr val="0046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60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altLang="en-US" sz="2400" kern="1200" dirty="0" smtClean="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E2D1691-BDD6-D860-DFE8-7AFB4E0E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BF1F32-0FA6-FFD3-E573-2F1C63F2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96DED6-C16D-B8DA-6E3F-0AF3A6A3F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8A741F-8EB4-4BE5-9D54-26028A539A43}" type="datetimeFigureOut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0E6257-8D47-824E-67A7-9C6039636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3AE49F-FFB0-E5FB-00E7-140829894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E78CED-32F6-4C71-AFEE-6EB414C369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3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ogane@tiis.or.j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jung@tiis.or.j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川と山の景色&#10;&#10;自動的に生成された説明">
            <a:extLst>
              <a:ext uri="{FF2B5EF4-FFF2-40B4-BE49-F238E27FC236}">
                <a16:creationId xmlns:a16="http://schemas.microsoft.com/office/drawing/2014/main" id="{54735CE0-9F94-F5E8-4229-C58713064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b="18269"/>
          <a:stretch/>
        </p:blipFill>
        <p:spPr>
          <a:xfrm>
            <a:off x="238760" y="256541"/>
            <a:ext cx="11704320" cy="638496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5B9BDB7-2134-468E-9725-B904F4E36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920" y="747231"/>
            <a:ext cx="6609080" cy="1745633"/>
          </a:xfrm>
        </p:spPr>
        <p:txBody>
          <a:bodyPr rtlCol="0">
            <a:normAutofit fontScale="90000"/>
          </a:bodyPr>
          <a:lstStyle/>
          <a:p>
            <a:r>
              <a:rPr lang="en-US" altLang="ja-JP" sz="54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2025 Annual Meetings of the IECE</a:t>
            </a:r>
            <a:r>
              <a:rPr lang="en-US" altLang="ja-JP" sz="5400" cap="none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System</a:t>
            </a:r>
            <a:endParaRPr lang="en-US" altLang="ja-JP" sz="54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12E9EB42-351D-8AAF-61D9-BCA284065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2152" y="1133534"/>
            <a:ext cx="3926378" cy="973025"/>
          </a:xfrm>
        </p:spPr>
        <p:txBody>
          <a:bodyPr>
            <a:normAutofit fontScale="92500"/>
          </a:bodyPr>
          <a:lstStyle/>
          <a:p>
            <a:r>
              <a:rPr lang="en-US" altLang="ja-JP" sz="54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Kyoto Japan</a:t>
            </a:r>
            <a:endParaRPr lang="ja-JP" altLang="en-US" sz="54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2816C5-7447-1D66-B482-9633F4EDD715}"/>
              </a:ext>
            </a:extLst>
          </p:cNvPr>
          <p:cNvSpPr txBox="1"/>
          <p:nvPr/>
        </p:nvSpPr>
        <p:spPr>
          <a:xfrm>
            <a:off x="238760" y="4177579"/>
            <a:ext cx="1170431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altLang="ja-JP" sz="4000" b="1" dirty="0"/>
              <a:t>Welcome &amp; Key Information for Participants</a:t>
            </a:r>
            <a:endParaRPr lang="en" altLang="ja-JP" sz="4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E157EA-9616-2461-CEEA-9EE388C67305}"/>
              </a:ext>
            </a:extLst>
          </p:cNvPr>
          <p:cNvSpPr txBox="1"/>
          <p:nvPr/>
        </p:nvSpPr>
        <p:spPr>
          <a:xfrm>
            <a:off x="7649477" y="5724466"/>
            <a:ext cx="414905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kumimoji="1"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15-19, Sep. 2025</a:t>
            </a:r>
            <a:endParaRPr kumimoji="1" lang="ja-JP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6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CF561-8867-45F9-4F15-8EA802B6B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48B1072-C756-DFF9-F221-7236DC1E2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3430B83-F1E2-1D6A-5383-8C6C800D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コンテンツ プレースホルダー 9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178924E8-C0FB-607A-2885-6AD9A1FA9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93" y="1612178"/>
            <a:ext cx="8285221" cy="3633643"/>
          </a:xfr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4E4EAB-70E3-CD16-C614-22A342397B25}"/>
              </a:ext>
            </a:extLst>
          </p:cNvPr>
          <p:cNvSpPr txBox="1"/>
          <p:nvPr/>
        </p:nvSpPr>
        <p:spPr>
          <a:xfrm>
            <a:off x="402670" y="844772"/>
            <a:ext cx="440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&lt;Primary Evacuation Site&gt; 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9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771EB-778F-B3D5-72FE-29BB8E86A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882625D-6F6A-4176-4D40-D15BE77CC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6F9B9EA-9A8D-472F-0708-474D07D6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Evacuation Route BF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3FC3FF7-4A00-0437-7367-79A663D54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650" y="763187"/>
            <a:ext cx="8458699" cy="58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5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07FAD-CEE5-C9D6-E7BA-A55486F98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8B35719-118A-6B01-B780-619F844D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79365A5-9971-AF6D-3C88-2DE172D5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Evacuation Route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1F (Ground floor)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63C1E4-9CD8-9DD5-D5CC-1176C900D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2" y="807645"/>
            <a:ext cx="8067922" cy="56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9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3A11F-E0C9-ACD9-2AA0-D78F3EF5D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9B7B3A2-F99F-437B-9F3B-3F5AFFCC5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E7A56A6-44F7-C39E-716E-A473B6AB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Evacuation Route 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 (1st floor)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77B1F6C-69CC-14E4-AB1E-96DC0E774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287" y="902644"/>
            <a:ext cx="6605426" cy="57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7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1014F-4435-E05D-B94F-09AE202A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CAAF5F4-51D9-1410-C48A-D776A6620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2C98D26-4739-C3E3-A23F-87329DDB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Evacuation Route 5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 (4th floor)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FEAB7D-D362-5831-22C4-AE8A8AAD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814" y="688393"/>
            <a:ext cx="8224372" cy="59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7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EB8EB-6A8C-49B3-5BD4-1EC61094C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11C5144-E9FE-A1CE-6675-F04720E6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FD07140-6229-8362-1B95-779EA2D9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Smoking Area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D8920EE-B4F3-346E-7CDD-A8E3F94CB7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87"/>
          <a:stretch>
            <a:fillRect/>
          </a:stretch>
        </p:blipFill>
        <p:spPr>
          <a:xfrm>
            <a:off x="5305425" y="1757548"/>
            <a:ext cx="6886575" cy="448763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3B61BD2-5D92-A8C5-1811-A754E4964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7119"/>
            <a:ext cx="5302160" cy="246171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D6F185-B667-4BD0-7AA9-447352B65FC2}"/>
              </a:ext>
            </a:extLst>
          </p:cNvPr>
          <p:cNvSpPr txBox="1"/>
          <p:nvPr/>
        </p:nvSpPr>
        <p:spPr>
          <a:xfrm>
            <a:off x="0" y="3963346"/>
            <a:ext cx="530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Smoking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Outside of 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Near Annex 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terrace at Sakura (</a:t>
            </a:r>
            <a:r>
              <a:rPr lang="en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ExMC</a:t>
            </a:r>
            <a:r>
              <a:rPr lang="en" altLang="ja-JP" sz="2400">
                <a:latin typeface="Arial" panose="020B0604020202020204" pitchFamily="34" charset="0"/>
                <a:cs typeface="Arial" panose="020B0604020202020204" pitchFamily="34" charset="0"/>
              </a:rPr>
              <a:t> dinner </a:t>
            </a:r>
            <a:r>
              <a:rPr lang="en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only)</a:t>
            </a:r>
          </a:p>
        </p:txBody>
      </p:sp>
      <p:pic>
        <p:nvPicPr>
          <p:cNvPr id="11" name="グラフィックス 10" descr="喫煙 単色塗りつぶし">
            <a:extLst>
              <a:ext uri="{FF2B5EF4-FFF2-40B4-BE49-F238E27FC236}">
                <a16:creationId xmlns:a16="http://schemas.microsoft.com/office/drawing/2014/main" id="{422677A7-CF7F-E764-803A-CC3F99350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48696" y="3200400"/>
            <a:ext cx="457199" cy="457199"/>
          </a:xfrm>
          <a:prstGeom prst="rect">
            <a:avLst/>
          </a:prstGeom>
        </p:spPr>
      </p:pic>
      <p:pic>
        <p:nvPicPr>
          <p:cNvPr id="12" name="グラフィックス 11" descr="喫煙 単色塗りつぶし">
            <a:extLst>
              <a:ext uri="{FF2B5EF4-FFF2-40B4-BE49-F238E27FC236}">
                <a16:creationId xmlns:a16="http://schemas.microsoft.com/office/drawing/2014/main" id="{9AF98410-07BE-943B-C127-2C0DF4ABC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2234" y="5205351"/>
            <a:ext cx="457199" cy="45719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CB9B977-B0FF-E999-B1A3-B1BB0A05F523}"/>
              </a:ext>
            </a:extLst>
          </p:cNvPr>
          <p:cNvSpPr txBox="1"/>
          <p:nvPr/>
        </p:nvSpPr>
        <p:spPr>
          <a:xfrm>
            <a:off x="5569007" y="917457"/>
            <a:ext cx="635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*Smoking Is Prohibited Inside All Buildings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グラフィックス 1" descr="喫煙 単色塗りつぶし">
            <a:extLst>
              <a:ext uri="{FF2B5EF4-FFF2-40B4-BE49-F238E27FC236}">
                <a16:creationId xmlns:a16="http://schemas.microsoft.com/office/drawing/2014/main" id="{085F4E69-FE27-8DEB-0D2D-EA0103B39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9835" y="1867877"/>
            <a:ext cx="457199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0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E7E59-23A0-8563-14DC-87331FA8B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545EE1B-CE98-23F8-FFCC-5258EA4E6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390A24B-64FF-13C9-DA4F-0FC24304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Conference Staff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04B87563-3C4C-C189-20C9-2F48987A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66689"/>
              </p:ext>
            </p:extLst>
          </p:nvPr>
        </p:nvGraphicFramePr>
        <p:xfrm>
          <a:off x="2561230" y="2151794"/>
          <a:ext cx="70695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770">
                  <a:extLst>
                    <a:ext uri="{9D8B030D-6E8A-4147-A177-3AD203B41FA5}">
                      <a16:colId xmlns:a16="http://schemas.microsoft.com/office/drawing/2014/main" val="592499367"/>
                    </a:ext>
                  </a:extLst>
                </a:gridCol>
                <a:gridCol w="3534770">
                  <a:extLst>
                    <a:ext uri="{9D8B030D-6E8A-4147-A177-3AD203B41FA5}">
                      <a16:colId xmlns:a16="http://schemas.microsoft.com/office/drawing/2014/main" val="1350101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78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Minari KOGANE (Mr.)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kogane@tiis.or.jp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23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Sungmi</a:t>
                      </a:r>
                      <a:r>
                        <a:rPr kumimoji="1" lang="en-US" altLang="ja-JP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JUNG </a:t>
                      </a:r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(Ms.)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jung@tiis.or.jp</a:t>
                      </a:r>
                      <a:endParaRPr kumimoji="1" lang="en-US" altLang="ja-JP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265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" altLang="ja-JP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HoSu CHOI (Ms.)</a:t>
                      </a:r>
                      <a:endParaRPr kumimoji="1" lang="ja-JP" alt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25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YunJu</a:t>
                      </a:r>
                      <a:r>
                        <a:rPr kumimoji="1" lang="en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(Ms.)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29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95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5EF61333-FBBA-A7EB-5ACD-4EC3E063B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34351"/>
              </p:ext>
            </p:extLst>
          </p:nvPr>
        </p:nvGraphicFramePr>
        <p:xfrm>
          <a:off x="114892" y="822960"/>
          <a:ext cx="11962216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88">
                  <a:extLst>
                    <a:ext uri="{9D8B030D-6E8A-4147-A177-3AD203B41FA5}">
                      <a16:colId xmlns:a16="http://schemas.microsoft.com/office/drawing/2014/main" val="2727205395"/>
                    </a:ext>
                  </a:extLst>
                </a:gridCol>
                <a:gridCol w="1708888">
                  <a:extLst>
                    <a:ext uri="{9D8B030D-6E8A-4147-A177-3AD203B41FA5}">
                      <a16:colId xmlns:a16="http://schemas.microsoft.com/office/drawing/2014/main" val="3192367395"/>
                    </a:ext>
                  </a:extLst>
                </a:gridCol>
                <a:gridCol w="1708888">
                  <a:extLst>
                    <a:ext uri="{9D8B030D-6E8A-4147-A177-3AD203B41FA5}">
                      <a16:colId xmlns:a16="http://schemas.microsoft.com/office/drawing/2014/main" val="1217300174"/>
                    </a:ext>
                  </a:extLst>
                </a:gridCol>
                <a:gridCol w="1708888">
                  <a:extLst>
                    <a:ext uri="{9D8B030D-6E8A-4147-A177-3AD203B41FA5}">
                      <a16:colId xmlns:a16="http://schemas.microsoft.com/office/drawing/2014/main" val="1567231649"/>
                    </a:ext>
                  </a:extLst>
                </a:gridCol>
                <a:gridCol w="1708888">
                  <a:extLst>
                    <a:ext uri="{9D8B030D-6E8A-4147-A177-3AD203B41FA5}">
                      <a16:colId xmlns:a16="http://schemas.microsoft.com/office/drawing/2014/main" val="2376124223"/>
                    </a:ext>
                  </a:extLst>
                </a:gridCol>
                <a:gridCol w="1708888">
                  <a:extLst>
                    <a:ext uri="{9D8B030D-6E8A-4147-A177-3AD203B41FA5}">
                      <a16:colId xmlns:a16="http://schemas.microsoft.com/office/drawing/2014/main" val="4082899849"/>
                    </a:ext>
                  </a:extLst>
                </a:gridCol>
                <a:gridCol w="1708888">
                  <a:extLst>
                    <a:ext uri="{9D8B030D-6E8A-4147-A177-3AD203B41FA5}">
                      <a16:colId xmlns:a16="http://schemas.microsoft.com/office/drawing/2014/main" val="3054444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9/14(Sun)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9/15(Mon)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9/16(Tue)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9/17(Wed)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9/18(Thu)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9/19(Fri)</a:t>
                      </a:r>
                      <a:endParaRPr kumimoji="1" lang="ja-JP" alt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678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9:00-12:00</a:t>
                      </a:r>
                      <a:endParaRPr kumimoji="1" lang="ja-JP" altLang="en-US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Assessor Training Session</a:t>
                      </a: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(Room B-1)</a:t>
                      </a:r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ExTAG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(Room B-1)</a:t>
                      </a:r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ExSFC</a:t>
                      </a:r>
                    </a:p>
                    <a:p>
                      <a:pPr algn="ctr"/>
                      <a:r>
                        <a:rPr kumimoji="1" lang="en" altLang="ja-JP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(Room B-1)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ExMC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(Room B-1)</a:t>
                      </a:r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ExMC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(Room B-1)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20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Lunch</a:t>
                      </a:r>
                      <a:endParaRPr kumimoji="1" lang="ja-JP" altLang="en-US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Photo</a:t>
                      </a:r>
                      <a:endParaRPr kumimoji="1" lang="ja-JP" altLang="en-US" sz="18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209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Break</a:t>
                      </a:r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Hosted  Lunch</a:t>
                      </a:r>
                      <a:r>
                        <a:rPr kumimoji="1" lang="en-US" altLang="ja-JP" sz="1800" b="1" baseline="300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(Swan)</a:t>
                      </a:r>
                      <a:endParaRPr kumimoji="1" lang="ja-JP" altLang="en-US" sz="1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Speaker’s Lunch</a:t>
                      </a:r>
                      <a:r>
                        <a:rPr kumimoji="1" lang="en-US" altLang="ja-JP" sz="1800" b="1" baseline="30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(Grill)</a:t>
                      </a:r>
                      <a:endParaRPr kumimoji="1" lang="ja-JP" alt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Hosted Lunch</a:t>
                      </a:r>
                      <a:r>
                        <a:rPr kumimoji="1" lang="en-US" altLang="ja-JP" sz="1800" b="1" baseline="300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(Swan)</a:t>
                      </a:r>
                      <a:endParaRPr kumimoji="1" lang="ja-JP" altLang="en-US" sz="1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Hosted Lunch</a:t>
                      </a:r>
                      <a:r>
                        <a:rPr kumimoji="1" lang="en-US" altLang="ja-JP" sz="1800" b="1" baseline="300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(Swan)</a:t>
                      </a:r>
                      <a:endParaRPr kumimoji="1" lang="ja-JP" altLang="en-US" sz="1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39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13:00-17:00</a:t>
                      </a:r>
                      <a:endParaRPr kumimoji="1" lang="ja-JP" altLang="en-US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34" charset="-128"/>
                          <a:cs typeface="Arial" panose="020B0604020202020204" pitchFamily="34" charset="0"/>
                        </a:rPr>
                        <a:t>Registration</a:t>
                      </a:r>
                      <a:r>
                        <a:rPr lang="en" sz="180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 fontAlgn="ctr"/>
                      <a:r>
                        <a:rPr lang="e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34" charset="-128"/>
                          <a:cs typeface="Arial" panose="020B0604020202020204" pitchFamily="34" charset="0"/>
                        </a:rPr>
                        <a:t>(14:00-17:00)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34" charset="-128"/>
                          <a:cs typeface="Arial" panose="020B0604020202020204" pitchFamily="34" charset="0"/>
                        </a:rPr>
                        <a:t>ExPCC</a:t>
                      </a:r>
                      <a:endParaRPr lang="en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34" charset="-128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34" charset="-128"/>
                          <a:cs typeface="Arial" panose="020B0604020202020204" pitchFamily="34" charset="0"/>
                        </a:rPr>
                        <a:t>(Room B-1)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ExTAG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(Room B-1)</a:t>
                      </a:r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 Symposium</a:t>
                      </a: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(Room B-1)</a:t>
                      </a:r>
                      <a:endParaRPr kumimoji="1" lang="en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ExMC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(Room B-1)</a:t>
                      </a:r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ExMC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(Room B-1)</a:t>
                      </a:r>
                      <a:endParaRPr kumimoji="1" lang="ja-JP" altLang="en-US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55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18:00-21:00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strike="noStrike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</a:t>
                      </a:r>
                    </a:p>
                    <a:p>
                      <a:pPr algn="ctr"/>
                      <a:r>
                        <a:rPr kumimoji="1" lang="en-US" altLang="ja-JP" sz="18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(Room 552)</a:t>
                      </a:r>
                      <a:endParaRPr kumimoji="1" lang="ja-JP" altLang="en-US" sz="1800" b="1" strike="noStrike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</a:t>
                      </a:r>
                    </a:p>
                    <a:p>
                      <a:pPr algn="ctr"/>
                      <a:r>
                        <a:rPr kumimoji="1" lang="en-US" altLang="ja-JP" sz="18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(Room 552)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</a:t>
                      </a:r>
                    </a:p>
                    <a:p>
                      <a:pPr algn="ctr"/>
                      <a:r>
                        <a:rPr kumimoji="1" lang="en-US" altLang="ja-JP" sz="18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(Room 552)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(Sakura)</a:t>
                      </a:r>
                      <a:endParaRPr kumimoji="1" lang="ja-JP" altLang="en-US" sz="1800" b="1" dirty="0">
                        <a:solidFill>
                          <a:srgbClr val="0432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475992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C1C5FA-1543-37E1-FD73-3C0B7B08F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7E18458-4DC4-1492-7465-A4319AA7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Meeting &amp; Event Schedule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D86548-9A2C-1C47-2813-8BEC95121F35}"/>
              </a:ext>
            </a:extLst>
          </p:cNvPr>
          <p:cNvSpPr txBox="1"/>
          <p:nvPr/>
        </p:nvSpPr>
        <p:spPr>
          <a:xfrm>
            <a:off x="114892" y="5151560"/>
            <a:ext cx="9179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Desk hours</a:t>
            </a:r>
          </a:p>
          <a:p>
            <a:pPr marL="358775" lvl="1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Sunday: 14:00-17:00</a:t>
            </a:r>
          </a:p>
          <a:p>
            <a:pPr marL="358775" lvl="1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Monday to Friday: 8:30-17:00</a:t>
            </a:r>
            <a:endParaRPr kumimoji="1"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" altLang="ja-JP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Hosted Lunch provided for all participants on 16th, 18th and 19th Sep.</a:t>
            </a:r>
          </a:p>
          <a:p>
            <a:pPr marL="342900" indent="-342900">
              <a:buFont typeface="+mj-lt"/>
              <a:buAutoNum type="arabicPeriod"/>
            </a:pPr>
            <a:r>
              <a:rPr lang="en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Speaker’s Lunch provided only for the Symposium speakers on 17th Sep.</a:t>
            </a:r>
          </a:p>
        </p:txBody>
      </p:sp>
    </p:spTree>
    <p:extLst>
      <p:ext uri="{BB962C8B-B14F-4D97-AF65-F5344CB8AC3E}">
        <p14:creationId xmlns:p14="http://schemas.microsoft.com/office/powerpoint/2010/main" val="130657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09701E-B8E3-3542-A226-04089DFC59CD}"/>
              </a:ext>
            </a:extLst>
          </p:cNvPr>
          <p:cNvSpPr txBox="1"/>
          <p:nvPr/>
        </p:nvSpPr>
        <p:spPr>
          <a:xfrm>
            <a:off x="0" y="765550"/>
            <a:ext cx="6000750" cy="5733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Meeting registration will be conducted via QR code.</a:t>
            </a:r>
            <a:endParaRPr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An email invitation containing a </a:t>
            </a:r>
            <a:r>
              <a:rPr lang="en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code</a:t>
            </a: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 will be sent to registrants at </a:t>
            </a:r>
            <a:r>
              <a:rPr lang="en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beginning of September</a:t>
            </a: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Participants are requested to follow the instructions in the email to access the QR code.</a:t>
            </a:r>
          </a:p>
          <a:p>
            <a:endParaRPr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bring the QR code to the meeting venue, either on your smartphone screen or as a printed copy.</a:t>
            </a:r>
          </a:p>
          <a:p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The QR code will be scanned at the registration desk, where you will receive a printed admission pass.</a:t>
            </a:r>
            <a:b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endParaRPr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The QR code invitation email will be sent from the following address:</a:t>
            </a:r>
          </a:p>
          <a:p>
            <a:endParaRPr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altLang="ja-JP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2025iecex_kyoto@tenjikai-uketsuke.com</a:t>
            </a:r>
          </a:p>
          <a:p>
            <a:endParaRPr lang="en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*Please ensure that emails from this address are not filtered into your spam or junk mail folder.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9A172C-8039-15D4-B5BF-0471BB9589F1}"/>
              </a:ext>
            </a:extLst>
          </p:cNvPr>
          <p:cNvSpPr txBox="1"/>
          <p:nvPr/>
        </p:nvSpPr>
        <p:spPr>
          <a:xfrm>
            <a:off x="0" y="1"/>
            <a:ext cx="10045874" cy="53903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r>
              <a:rPr lang="en" altLang="ja-JP" sz="2800" b="1" dirty="0"/>
              <a:t>Important Notice: QR Code Required for Admission</a:t>
            </a:r>
            <a:endParaRPr lang="en" altLang="ja-JP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D82467F-E892-67B1-73F6-0C82DCE6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0" y="1456912"/>
            <a:ext cx="6000750" cy="4350544"/>
          </a:xfrm>
          <a:prstGeom prst="rect">
            <a:avLst/>
          </a:prstGeom>
          <a:noFill/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A08BD8-1520-2EB1-656C-DE9767172C7D}"/>
              </a:ext>
            </a:extLst>
          </p:cNvPr>
          <p:cNvSpPr txBox="1"/>
          <p:nvPr/>
        </p:nvSpPr>
        <p:spPr>
          <a:xfrm>
            <a:off x="6284422" y="865878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Invitation email</a:t>
            </a:r>
            <a:endParaRPr kumimoji="1" lang="ja-JP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5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D8134-E79B-08EF-911F-B2AE7D6D9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34017FC-0224-BDB3-16DC-713CB446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2E93CCE-FCB0-CCE3-752B-4504EBFE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Conference and Event Rooms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1713AD75-7408-8D0A-5D86-9A013DC7F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078632"/>
              </p:ext>
            </p:extLst>
          </p:nvPr>
        </p:nvGraphicFramePr>
        <p:xfrm>
          <a:off x="133165" y="765175"/>
          <a:ext cx="11943946" cy="5811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274">
                  <a:extLst>
                    <a:ext uri="{9D8B030D-6E8A-4147-A177-3AD203B41FA5}">
                      <a16:colId xmlns:a16="http://schemas.microsoft.com/office/drawing/2014/main" val="1325432840"/>
                    </a:ext>
                  </a:extLst>
                </a:gridCol>
                <a:gridCol w="3089304">
                  <a:extLst>
                    <a:ext uri="{9D8B030D-6E8A-4147-A177-3AD203B41FA5}">
                      <a16:colId xmlns:a16="http://schemas.microsoft.com/office/drawing/2014/main" val="3639895112"/>
                    </a:ext>
                  </a:extLst>
                </a:gridCol>
                <a:gridCol w="1571033">
                  <a:extLst>
                    <a:ext uri="{9D8B030D-6E8A-4147-A177-3AD203B41FA5}">
                      <a16:colId xmlns:a16="http://schemas.microsoft.com/office/drawing/2014/main" val="1504447192"/>
                    </a:ext>
                  </a:extLst>
                </a:gridCol>
                <a:gridCol w="2444479">
                  <a:extLst>
                    <a:ext uri="{9D8B030D-6E8A-4147-A177-3AD203B41FA5}">
                      <a16:colId xmlns:a16="http://schemas.microsoft.com/office/drawing/2014/main" val="1706077742"/>
                    </a:ext>
                  </a:extLst>
                </a:gridCol>
                <a:gridCol w="3150856">
                  <a:extLst>
                    <a:ext uri="{9D8B030D-6E8A-4147-A177-3AD203B41FA5}">
                      <a16:colId xmlns:a16="http://schemas.microsoft.com/office/drawing/2014/main" val="148193097"/>
                    </a:ext>
                  </a:extLst>
                </a:gridCol>
              </a:tblGrid>
              <a:tr h="477699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440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B-1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 and Industrial symposium 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8:00-18:00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days</a:t>
                      </a:r>
                      <a:endParaRPr kumimoji="1" lang="ja-JP" altLang="en-US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Meals are </a:t>
                      </a:r>
                      <a:r>
                        <a:rPr lang="en" altLang="ja-JP" b="0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permitted in the room. Beverages and light snacks are allowed.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6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 Area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 &amp; Coffee</a:t>
                      </a:r>
                    </a:p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 Exhibition</a:t>
                      </a:r>
                    </a:p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Desk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8:00-18:00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days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Infront of B-1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3311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Group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12:00-20:30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kumimoji="1" lang="en-US" altLang="ja-JP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(Mon) 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and beverages are permitted in the room.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4716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17:00-21:00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1" lang="en-US" altLang="ja-JP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(Tue)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0629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17:30-20:00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kumimoji="1" lang="en-US" altLang="ja-JP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1" lang="en-US" altLang="ja-JP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(Wed)</a:t>
                      </a:r>
                      <a:endParaRPr kumimoji="1" lang="ja-JP" altLang="en-US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06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Sakura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18:00-21:00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kumimoji="1" lang="en-US" altLang="ja-JP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(Thu)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06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Prayer room (Women)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9:00-17:00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days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of charge, No booking required.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21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Prayer room(Men)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56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Swan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Hosted Lunch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12:00-13:00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1" lang="en-US" altLang="ja-JP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(Tue), 18</a:t>
                      </a:r>
                      <a:r>
                        <a:rPr kumimoji="1" lang="en-US" altLang="ja-JP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(Thu), 19</a:t>
                      </a:r>
                      <a:r>
                        <a:rPr kumimoji="1" lang="en-US" altLang="ja-JP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(Fri)</a:t>
                      </a:r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Complimentary lunch provided.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Grill</a:t>
                      </a:r>
                      <a:endParaRPr kumimoji="1" lang="ja-JP" altLang="en-US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Invitation-only Lunch for Symposium Speakers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12:00-13:00</a:t>
                      </a:r>
                      <a:endParaRPr kumimoji="1" lang="ja-JP" altLang="en-US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kumimoji="1" lang="en-US" altLang="ja-JP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(Wed)</a:t>
                      </a:r>
                      <a:endParaRPr kumimoji="1" lang="ja-JP" altLang="en-US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altLang="ja-JP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79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AE7EC-1A05-8189-261E-AAD6B0F17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16C358B-CF57-31FD-663E-1A69B186A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D658494-361F-4B48-D3DD-D5BFF0E3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Floor Guide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C971C0F-BF0A-3600-4A86-AC3561F1E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" y="641268"/>
            <a:ext cx="12182779" cy="579677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56272C-5671-64E0-9AF3-1E4B9B5FAAC5}"/>
              </a:ext>
            </a:extLst>
          </p:cNvPr>
          <p:cNvSpPr txBox="1"/>
          <p:nvPr/>
        </p:nvSpPr>
        <p:spPr>
          <a:xfrm>
            <a:off x="4986215" y="819397"/>
            <a:ext cx="200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ExMC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Dinner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1640D051-B6B8-9122-14D2-91BE35A38F40}"/>
              </a:ext>
            </a:extLst>
          </p:cNvPr>
          <p:cNvCxnSpPr>
            <a:cxnSpLocks/>
          </p:cNvCxnSpPr>
          <p:nvPr/>
        </p:nvCxnSpPr>
        <p:spPr>
          <a:xfrm>
            <a:off x="6994566" y="1151906"/>
            <a:ext cx="831272" cy="129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F6951E-854D-44E6-E387-9A0632FF516B}"/>
              </a:ext>
            </a:extLst>
          </p:cNvPr>
          <p:cNvSpPr txBox="1"/>
          <p:nvPr/>
        </p:nvSpPr>
        <p:spPr>
          <a:xfrm>
            <a:off x="10672681" y="3893128"/>
            <a:ext cx="112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633913C-0491-19B5-7958-F0BD08D3047A}"/>
              </a:ext>
            </a:extLst>
          </p:cNvPr>
          <p:cNvCxnSpPr/>
          <p:nvPr/>
        </p:nvCxnSpPr>
        <p:spPr>
          <a:xfrm flipH="1" flipV="1">
            <a:off x="10672681" y="3230895"/>
            <a:ext cx="154379" cy="617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20AE38-FF93-EEF6-CB65-A99D75E6C2C0}"/>
              </a:ext>
            </a:extLst>
          </p:cNvPr>
          <p:cNvSpPr txBox="1"/>
          <p:nvPr/>
        </p:nvSpPr>
        <p:spPr>
          <a:xfrm>
            <a:off x="942108" y="985651"/>
            <a:ext cx="223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Ground floor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E9D3BD-2A24-DA0A-06B7-BCAD946FDB51}"/>
              </a:ext>
            </a:extLst>
          </p:cNvPr>
          <p:cNvSpPr txBox="1"/>
          <p:nvPr/>
        </p:nvSpPr>
        <p:spPr>
          <a:xfrm>
            <a:off x="10749870" y="2036366"/>
            <a:ext cx="112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8FB8A2D-9903-DAC1-08FE-112D8AF545DC}"/>
              </a:ext>
            </a:extLst>
          </p:cNvPr>
          <p:cNvCxnSpPr>
            <a:cxnSpLocks/>
          </p:cNvCxnSpPr>
          <p:nvPr/>
        </p:nvCxnSpPr>
        <p:spPr>
          <a:xfrm flipH="1" flipV="1">
            <a:off x="9719130" y="2194771"/>
            <a:ext cx="1030740" cy="724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F86AE0D-3141-80E7-704C-83FCA694577E}"/>
              </a:ext>
            </a:extLst>
          </p:cNvPr>
          <p:cNvSpPr txBox="1"/>
          <p:nvPr/>
        </p:nvSpPr>
        <p:spPr>
          <a:xfrm>
            <a:off x="4615022" y="3000062"/>
            <a:ext cx="200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CA6C036-1BA3-4182-4D76-D40E2862EA8D}"/>
              </a:ext>
            </a:extLst>
          </p:cNvPr>
          <p:cNvCxnSpPr>
            <a:cxnSpLocks/>
          </p:cNvCxnSpPr>
          <p:nvPr/>
        </p:nvCxnSpPr>
        <p:spPr>
          <a:xfrm flipV="1">
            <a:off x="6283105" y="2704641"/>
            <a:ext cx="1747319" cy="526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9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79B54-BB19-6537-2E19-1D84B62E7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840F754-A066-A319-1E41-1B08753CA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AAD68C4-925F-7011-9E92-36A23FFE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Floor Guide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2DA59C-560C-8AAF-8B92-AFCED2CB0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97" y="2316495"/>
            <a:ext cx="10165963" cy="3417867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BD3FEC3-9693-4187-80D1-FDD7F1643480}"/>
              </a:ext>
            </a:extLst>
          </p:cNvPr>
          <p:cNvCxnSpPr>
            <a:cxnSpLocks/>
          </p:cNvCxnSpPr>
          <p:nvPr/>
        </p:nvCxnSpPr>
        <p:spPr>
          <a:xfrm>
            <a:off x="4465122" y="1876301"/>
            <a:ext cx="724395" cy="1663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D0E99E1-2906-DFA5-B43A-0C60A5083E7F}"/>
              </a:ext>
            </a:extLst>
          </p:cNvPr>
          <p:cNvCxnSpPr>
            <a:cxnSpLocks/>
          </p:cNvCxnSpPr>
          <p:nvPr/>
        </p:nvCxnSpPr>
        <p:spPr>
          <a:xfrm flipV="1">
            <a:off x="7137070" y="4631377"/>
            <a:ext cx="118753" cy="11029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2AF5B5-0FE4-E24C-21E7-DB4120D3B7BC}"/>
              </a:ext>
            </a:extLst>
          </p:cNvPr>
          <p:cNvSpPr txBox="1"/>
          <p:nvPr/>
        </p:nvSpPr>
        <p:spPr>
          <a:xfrm>
            <a:off x="6477455" y="5809367"/>
            <a:ext cx="177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552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EC7DAFE-C03A-E8BA-70AE-568F0E02755F}"/>
              </a:ext>
            </a:extLst>
          </p:cNvPr>
          <p:cNvSpPr txBox="1"/>
          <p:nvPr/>
        </p:nvSpPr>
        <p:spPr>
          <a:xfrm>
            <a:off x="958040" y="2085662"/>
            <a:ext cx="150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1st Floor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46D8B5C-4339-7546-71C8-BEA2D58A4B40}"/>
              </a:ext>
            </a:extLst>
          </p:cNvPr>
          <p:cNvSpPr txBox="1"/>
          <p:nvPr/>
        </p:nvSpPr>
        <p:spPr>
          <a:xfrm>
            <a:off x="7992094" y="2085661"/>
            <a:ext cx="162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4th Floor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05D412C-436A-3E6B-8997-604A829DF912}"/>
              </a:ext>
            </a:extLst>
          </p:cNvPr>
          <p:cNvSpPr txBox="1"/>
          <p:nvPr/>
        </p:nvSpPr>
        <p:spPr>
          <a:xfrm>
            <a:off x="8805553" y="5809367"/>
            <a:ext cx="327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Room 505,507</a:t>
            </a:r>
            <a:endParaRPr kumimoji="1"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1937477-EE14-A2B1-DA7A-596496E73EAB}"/>
              </a:ext>
            </a:extLst>
          </p:cNvPr>
          <p:cNvCxnSpPr>
            <a:cxnSpLocks/>
          </p:cNvCxnSpPr>
          <p:nvPr/>
        </p:nvCxnSpPr>
        <p:spPr>
          <a:xfrm flipH="1" flipV="1">
            <a:off x="8906494" y="5058888"/>
            <a:ext cx="831272" cy="7504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5B797F-8483-296B-5931-D9E71B79B536}"/>
              </a:ext>
            </a:extLst>
          </p:cNvPr>
          <p:cNvSpPr txBox="1"/>
          <p:nvPr/>
        </p:nvSpPr>
        <p:spPr>
          <a:xfrm>
            <a:off x="1965966" y="5809367"/>
            <a:ext cx="29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Desk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49D1792-76D7-0CC7-1733-9B6A8CC66EB7}"/>
              </a:ext>
            </a:extLst>
          </p:cNvPr>
          <p:cNvCxnSpPr>
            <a:cxnSpLocks/>
          </p:cNvCxnSpPr>
          <p:nvPr/>
        </p:nvCxnSpPr>
        <p:spPr>
          <a:xfrm flipV="1">
            <a:off x="3250665" y="4243546"/>
            <a:ext cx="1427774" cy="14908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DD5F6C-1411-B7BB-7BEF-01D78229E7AA}"/>
              </a:ext>
            </a:extLst>
          </p:cNvPr>
          <p:cNvSpPr txBox="1"/>
          <p:nvPr/>
        </p:nvSpPr>
        <p:spPr>
          <a:xfrm>
            <a:off x="3358299" y="1470560"/>
            <a:ext cx="29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Room B-1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7BBDE0-141F-D0B5-D047-A8106D894E5E}"/>
              </a:ext>
            </a:extLst>
          </p:cNvPr>
          <p:cNvSpPr txBox="1"/>
          <p:nvPr/>
        </p:nvSpPr>
        <p:spPr>
          <a:xfrm>
            <a:off x="4678440" y="5086284"/>
            <a:ext cx="179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Area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92A2B99-424A-45C0-CCF7-F754E055D27C}"/>
              </a:ext>
            </a:extLst>
          </p:cNvPr>
          <p:cNvCxnSpPr>
            <a:cxnSpLocks/>
          </p:cNvCxnSpPr>
          <p:nvPr/>
        </p:nvCxnSpPr>
        <p:spPr>
          <a:xfrm flipH="1" flipV="1">
            <a:off x="5054931" y="4407877"/>
            <a:ext cx="659615" cy="651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6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58D0B-BC1F-800C-9AED-BA2A79551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EF6F4F8-1E0F-5E5B-96B9-5451AC6E4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101A8A50-32E9-0FE7-318F-CC1629BF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Restaurant &amp; Cafe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コンテンツ プレースホルダー 1">
            <a:extLst>
              <a:ext uri="{FF2B5EF4-FFF2-40B4-BE49-F238E27FC236}">
                <a16:creationId xmlns:a16="http://schemas.microsoft.com/office/drawing/2014/main" id="{95CEF540-6C54-504B-F1AD-7EC196A91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347238"/>
              </p:ext>
            </p:extLst>
          </p:nvPr>
        </p:nvGraphicFramePr>
        <p:xfrm>
          <a:off x="295711" y="2311220"/>
          <a:ext cx="11600577" cy="2054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056">
                  <a:extLst>
                    <a:ext uri="{9D8B030D-6E8A-4147-A177-3AD203B41FA5}">
                      <a16:colId xmlns:a16="http://schemas.microsoft.com/office/drawing/2014/main" val="4287565649"/>
                    </a:ext>
                  </a:extLst>
                </a:gridCol>
                <a:gridCol w="4773336">
                  <a:extLst>
                    <a:ext uri="{9D8B030D-6E8A-4147-A177-3AD203B41FA5}">
                      <a16:colId xmlns:a16="http://schemas.microsoft.com/office/drawing/2014/main" val="2015073286"/>
                    </a:ext>
                  </a:extLst>
                </a:gridCol>
                <a:gridCol w="3440185">
                  <a:extLst>
                    <a:ext uri="{9D8B030D-6E8A-4147-A177-3AD203B41FA5}">
                      <a16:colId xmlns:a16="http://schemas.microsoft.com/office/drawing/2014/main" val="208559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hours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95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 / The Grill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10:00-17:00(Last Order: 16:30)</a:t>
                      </a:r>
                      <a:r>
                        <a:rPr kumimoji="1" lang="ja-JP" altLang="en-US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*</a:t>
                      </a:r>
                      <a:r>
                        <a:rPr kumimoji="1" lang="en-US" altLang="ja-JP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Lunch 11:00-15:00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days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806055"/>
                  </a:ext>
                </a:extLst>
              </a:tr>
              <a:tr h="7741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Restaurant / NIWA café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10:30-14:30(Last Order: 14:00)</a:t>
                      </a:r>
                      <a:endParaRPr kumimoji="1" lang="ja-JP" altLang="en-US" sz="24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1" lang="en-US" altLang="ja-JP" sz="2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(Mon), 17</a:t>
                      </a:r>
                      <a:r>
                        <a:rPr kumimoji="1" lang="en-US" altLang="ja-JP" sz="2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(Thu)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99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92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8B986-8ABF-3033-EF53-BADD78B3B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33627-16BD-C9A7-D913-66C35A7AC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A6985B-B67F-48E7-A49B-ED75CBF6F15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125E2E94-ED62-4FE1-50FE-865AED53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Cloakroom Service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コンテンツ プレースホルダー 1">
            <a:extLst>
              <a:ext uri="{FF2B5EF4-FFF2-40B4-BE49-F238E27FC236}">
                <a16:creationId xmlns:a16="http://schemas.microsoft.com/office/drawing/2014/main" id="{BC7BD840-0B73-2645-B306-33E8BC0F3D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5710" y="2948110"/>
          <a:ext cx="1160057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056">
                  <a:extLst>
                    <a:ext uri="{9D8B030D-6E8A-4147-A177-3AD203B41FA5}">
                      <a16:colId xmlns:a16="http://schemas.microsoft.com/office/drawing/2014/main" val="4287565649"/>
                    </a:ext>
                  </a:extLst>
                </a:gridCol>
                <a:gridCol w="3845085">
                  <a:extLst>
                    <a:ext uri="{9D8B030D-6E8A-4147-A177-3AD203B41FA5}">
                      <a16:colId xmlns:a16="http://schemas.microsoft.com/office/drawing/2014/main" val="2015073286"/>
                    </a:ext>
                  </a:extLst>
                </a:gridCol>
                <a:gridCol w="4368436">
                  <a:extLst>
                    <a:ext uri="{9D8B030D-6E8A-4147-A177-3AD203B41FA5}">
                      <a16:colId xmlns:a16="http://schemas.microsoft.com/office/drawing/2014/main" val="208559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hours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Eligible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95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indent="0" algn="l">
                        <a:tabLst/>
                      </a:pPr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Sep. 17th (Wed)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10:00-18:30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Symposium attendees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806055"/>
                  </a:ext>
                </a:extLst>
              </a:tr>
              <a:tr h="380117">
                <a:tc>
                  <a:txBody>
                    <a:bodyPr/>
                    <a:lstStyle/>
                    <a:p>
                      <a:pPr marL="358775" indent="0" algn="l">
                        <a:tabLst/>
                      </a:pPr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Sep. </a:t>
                      </a:r>
                      <a:r>
                        <a:rPr kumimoji="1" lang="en-US" altLang="ja-JP" sz="2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19th</a:t>
                      </a:r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(Fri)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8:30-17:30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Departing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99459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CF67E7-0985-D1C7-C1F2-9569DAFFA7CB}"/>
              </a:ext>
            </a:extLst>
          </p:cNvPr>
          <p:cNvSpPr txBox="1"/>
          <p:nvPr/>
        </p:nvSpPr>
        <p:spPr>
          <a:xfrm>
            <a:off x="295711" y="1201479"/>
            <a:ext cx="11600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 cloakroom service is available next to the central elevator on the ground floor, where you may leave your luggage and personal belongings.</a:t>
            </a:r>
          </a:p>
        </p:txBody>
      </p:sp>
    </p:spTree>
    <p:extLst>
      <p:ext uri="{BB962C8B-B14F-4D97-AF65-F5344CB8AC3E}">
        <p14:creationId xmlns:p14="http://schemas.microsoft.com/office/powerpoint/2010/main" val="36263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465F6569-FEA6-593D-EFED-EF42EECEA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689676"/>
              </p:ext>
            </p:extLst>
          </p:nvPr>
        </p:nvGraphicFramePr>
        <p:xfrm>
          <a:off x="254000" y="1726338"/>
          <a:ext cx="11684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940634454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771866758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37926718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1615860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SSID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0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B-1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IECEx Secretariat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ex_meeting_sys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Not for attendee use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901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B-1 and Room 552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Attendees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ex_meeting_room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welcome04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15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Lobby(Tea break area)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QR code machine &amp; Sponsors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tenjikai.com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sys_forward05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09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office of B-1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IECEx Secretariat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ex_back</a:t>
                      </a:r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office</a:t>
                      </a:r>
                      <a:endParaRPr kumimoji="1" lang="ja-JP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Not for attendee use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72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Entire building</a:t>
                      </a:r>
                      <a:endParaRPr kumimoji="1" lang="ja-JP" altLang="en-US" sz="2400" dirty="0">
                        <a:solidFill>
                          <a:srgbClr val="0432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Public Wi-Fi*</a:t>
                      </a:r>
                      <a:endParaRPr kumimoji="1" lang="ja-JP" altLang="en-US" sz="2400" dirty="0">
                        <a:solidFill>
                          <a:srgbClr val="0432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ICCK_Public_WiFi</a:t>
                      </a:r>
                      <a:endParaRPr kumimoji="1" lang="ja-JP" altLang="en-US" sz="2400" dirty="0">
                        <a:solidFill>
                          <a:srgbClr val="0432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kumimoji="1" lang="ja-JP" altLang="en-US" sz="2400" dirty="0">
                        <a:solidFill>
                          <a:srgbClr val="0432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49630"/>
                  </a:ext>
                </a:extLst>
              </a:tr>
            </a:tbl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8850E297-3B19-5246-8B6C-ED14E472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Wi-Fi Information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48BA0E2-5463-DA94-DBB8-3E534E829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107661"/>
            <a:ext cx="570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043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continuous usage time for public Wi-Fi is 1 hour.</a:t>
            </a:r>
          </a:p>
        </p:txBody>
      </p:sp>
    </p:spTree>
    <p:extLst>
      <p:ext uri="{BB962C8B-B14F-4D97-AF65-F5344CB8AC3E}">
        <p14:creationId xmlns:p14="http://schemas.microsoft.com/office/powerpoint/2010/main" val="36131693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97A89379530874D8FCDA1BCCF10537F" ma:contentTypeVersion="21" ma:contentTypeDescription="新しいドキュメントを作成します。" ma:contentTypeScope="" ma:versionID="69accb4d416199bf689f48d3a732e29f">
  <xsd:schema xmlns:xsd="http://www.w3.org/2001/XMLSchema" xmlns:xs="http://www.w3.org/2001/XMLSchema" xmlns:p="http://schemas.microsoft.com/office/2006/metadata/properties" xmlns:ns2="67fb30c4-8b60-4df5-9592-93f97601c1cb" xmlns:ns3="3d0457f5-c553-4a79-aad8-48f7e56bea8c" targetNamespace="http://schemas.microsoft.com/office/2006/metadata/properties" ma:root="true" ma:fieldsID="cc4e5bb5b4a497260811d6a7597fba54" ns2:_="" ns3:_="">
    <xsd:import namespace="67fb30c4-8b60-4df5-9592-93f97601c1cb"/>
    <xsd:import namespace="3d0457f5-c553-4a79-aad8-48f7e56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3:SharedWithUsers" minOccurs="0"/>
                <xsd:element ref="ns3:SharedWithDetails" minOccurs="0"/>
                <xsd:element ref="ns2:_x30a2__x30a4__x30b3__x30f3_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b30c4-8b60-4df5-9592-93f97601c1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19" nillable="true" ma:displayName="承認の状態" ma:internalName="_x627f__x8a8d__x306e__x72b6__x614b_">
      <xsd:simpleType>
        <xsd:restriction base="dms:Text"/>
      </xsd:simpleType>
    </xsd:element>
    <xsd:element name="_x30a2__x30a4__x30b3__x30f3_" ma:index="22" nillable="true" ma:displayName="アイコン" ma:format="Thumbnail" ma:internalName="_x30a2__x30a4__x30b3__x30f3_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画像タグ" ma:readOnly="false" ma:fieldId="{5cf76f15-5ced-4ddc-b409-7134ff3c332f}" ma:taxonomyMulti="true" ma:sspId="6f7bac54-fbcc-4c51-ad86-8fd38d855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57f5-c553-4a79-aad8-48f7e56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f81295b-a0d9-4915-926c-48c365a0af06}" ma:internalName="TaxCatchAll" ma:showField="CatchAllData" ma:web="3d0457f5-c553-4a79-aad8-48f7e56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457f5-c553-4a79-aad8-48f7e56bea8c" xsi:nil="true"/>
    <lcf76f155ced4ddcb4097134ff3c332f xmlns="67fb30c4-8b60-4df5-9592-93f97601c1cb">
      <Terms xmlns="http://schemas.microsoft.com/office/infopath/2007/PartnerControls"/>
    </lcf76f155ced4ddcb4097134ff3c332f>
    <_x30a2__x30a4__x30b3__x30f3_ xmlns="67fb30c4-8b60-4df5-9592-93f97601c1cb" xsi:nil="true"/>
    <_Flow_SignoffStatus xmlns="67fb30c4-8b60-4df5-9592-93f97601c1c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B5D4F5-8B35-4E93-9AB7-2A1FEDA5076E}">
  <ds:schemaRefs>
    <ds:schemaRef ds:uri="3d0457f5-c553-4a79-aad8-48f7e56bea8c"/>
    <ds:schemaRef ds:uri="67fb30c4-8b60-4df5-9592-93f97601c1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26655FC-4135-4B51-AA7F-E5DB8DD29BF5}">
  <ds:schemaRefs>
    <ds:schemaRef ds:uri="67fb30c4-8b60-4df5-9592-93f97601c1cb"/>
    <ds:schemaRef ds:uri="http://purl.org/dc/elements/1.1/"/>
    <ds:schemaRef ds:uri="http://purl.org/dc/terms/"/>
    <ds:schemaRef ds:uri="3d0457f5-c553-4a79-aad8-48f7e56bea8c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A811CC-7163-4E6E-AF07-B3F2DFEF2F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846</Words>
  <Application>Microsoft Office PowerPoint</Application>
  <PresentationFormat>Widescreen</PresentationFormat>
  <Paragraphs>229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Meiryo UI</vt:lpstr>
      <vt:lpstr>游ゴシック</vt:lpstr>
      <vt:lpstr>游ゴシック Light</vt:lpstr>
      <vt:lpstr>游ゴシック Medium</vt:lpstr>
      <vt:lpstr>Arial</vt:lpstr>
      <vt:lpstr>1_Office テーマ</vt:lpstr>
      <vt:lpstr>デザインの設定</vt:lpstr>
      <vt:lpstr>2025 Annual Meetings of the IECEx System</vt:lpstr>
      <vt:lpstr>Meeting &amp; Event Schedule</vt:lpstr>
      <vt:lpstr>PowerPoint Presentation</vt:lpstr>
      <vt:lpstr>Conference and Event Rooms</vt:lpstr>
      <vt:lpstr>Floor Guide</vt:lpstr>
      <vt:lpstr>Floor Guide</vt:lpstr>
      <vt:lpstr>Restaurant &amp; Cafe</vt:lpstr>
      <vt:lpstr>Cloakroom Service</vt:lpstr>
      <vt:lpstr>Wi-Fi Information</vt:lpstr>
      <vt:lpstr>Emergency</vt:lpstr>
      <vt:lpstr>Evacuation Route BF</vt:lpstr>
      <vt:lpstr>Evacuation Route 1F (Ground floor)</vt:lpstr>
      <vt:lpstr>Evacuation Route 2F (1st floor)</vt:lpstr>
      <vt:lpstr>Evacuation Route 5F (4th floor)</vt:lpstr>
      <vt:lpstr>Smoking Area</vt:lpstr>
      <vt:lpstr>Conference Staff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矢島 千尋</dc:creator>
  <cp:lastModifiedBy>Amos, Mark</cp:lastModifiedBy>
  <cp:revision>7</cp:revision>
  <cp:lastPrinted>2025-08-27T21:18:52Z</cp:lastPrinted>
  <dcterms:created xsi:type="dcterms:W3CDTF">2021-04-27T05:21:57Z</dcterms:created>
  <dcterms:modified xsi:type="dcterms:W3CDTF">2025-08-27T21:26:52Z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0x010100D97A89379530874D8FCDA1BCCF10537F</vt:lpwstr>
  </property>
  <property fmtid="{D5CDD505-2E9C-101B-9397-08002B2CF9AE}" pid="3" name="MediaServiceImageTags">
    <vt:lpwstr/>
  </property>
</Properties>
</file>