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4"/>
  </p:notesMasterIdLst>
  <p:handoutMasterIdLst>
    <p:handoutMasterId r:id="rId25"/>
  </p:handoutMasterIdLst>
  <p:sldIdLst>
    <p:sldId id="256" r:id="rId2"/>
    <p:sldId id="257" r:id="rId3"/>
    <p:sldId id="276" r:id="rId4"/>
    <p:sldId id="258" r:id="rId5"/>
    <p:sldId id="270" r:id="rId6"/>
    <p:sldId id="274" r:id="rId7"/>
    <p:sldId id="259" r:id="rId8"/>
    <p:sldId id="275" r:id="rId9"/>
    <p:sldId id="260" r:id="rId10"/>
    <p:sldId id="261" r:id="rId11"/>
    <p:sldId id="262" r:id="rId12"/>
    <p:sldId id="263" r:id="rId13"/>
    <p:sldId id="268" r:id="rId14"/>
    <p:sldId id="264" r:id="rId15"/>
    <p:sldId id="265" r:id="rId16"/>
    <p:sldId id="266" r:id="rId17"/>
    <p:sldId id="267" r:id="rId18"/>
    <p:sldId id="269" r:id="rId19"/>
    <p:sldId id="271" r:id="rId20"/>
    <p:sldId id="272" r:id="rId21"/>
    <p:sldId id="273" r:id="rId22"/>
    <p:sldId id="277" r:id="rId23"/>
  </p:sldIdLst>
  <p:sldSz cx="9144000" cy="6858000" type="screen4x3"/>
  <p:notesSz cx="7099300" cy="10234613"/>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84418" autoAdjust="0"/>
  </p:normalViewPr>
  <p:slideViewPr>
    <p:cSldViewPr>
      <p:cViewPr>
        <p:scale>
          <a:sx n="50" d="100"/>
          <a:sy n="50" d="100"/>
        </p:scale>
        <p:origin x="-1044"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12763"/>
          </a:xfrm>
          <a:prstGeom prst="rect">
            <a:avLst/>
          </a:prstGeom>
          <a:noFill/>
          <a:ln>
            <a:noFill/>
          </a:ln>
          <a:effectLst/>
          <a:extLst/>
        </p:spPr>
        <p:txBody>
          <a:bodyPr vert="horz" wrap="square" lIns="96523" tIns="48262" rIns="96523" bIns="48262" numCol="1" anchor="t" anchorCtr="0" compatLnSpc="1">
            <a:prstTxWarp prst="textNoShape">
              <a:avLst/>
            </a:prstTxWarp>
          </a:bodyPr>
          <a:lstStyle>
            <a:lvl1pPr defTabSz="966788" eaLnBrk="1" hangingPunct="1">
              <a:defRPr sz="1300">
                <a:latin typeface="Times New Roman" pitchFamily="18" charset="0"/>
                <a:cs typeface="+mn-cs"/>
              </a:defRPr>
            </a:lvl1pPr>
          </a:lstStyle>
          <a:p>
            <a:pPr>
              <a:defRPr/>
            </a:pPr>
            <a:endParaRPr lang="en-GB"/>
          </a:p>
        </p:txBody>
      </p:sp>
      <p:sp>
        <p:nvSpPr>
          <p:cNvPr id="4099" name="Rectangle 3"/>
          <p:cNvSpPr>
            <a:spLocks noGrp="1" noChangeArrowheads="1"/>
          </p:cNvSpPr>
          <p:nvPr>
            <p:ph type="dt" sz="quarter" idx="1"/>
          </p:nvPr>
        </p:nvSpPr>
        <p:spPr bwMode="auto">
          <a:xfrm>
            <a:off x="4022725" y="0"/>
            <a:ext cx="3076575" cy="512763"/>
          </a:xfrm>
          <a:prstGeom prst="rect">
            <a:avLst/>
          </a:prstGeom>
          <a:noFill/>
          <a:ln>
            <a:noFill/>
          </a:ln>
          <a:effectLst/>
          <a:extLst/>
        </p:spPr>
        <p:txBody>
          <a:bodyPr vert="horz" wrap="square" lIns="96523" tIns="48262" rIns="96523" bIns="48262" numCol="1" anchor="t" anchorCtr="0" compatLnSpc="1">
            <a:prstTxWarp prst="textNoShape">
              <a:avLst/>
            </a:prstTxWarp>
          </a:bodyPr>
          <a:lstStyle>
            <a:lvl1pPr algn="r" defTabSz="966788" eaLnBrk="1" hangingPunct="1">
              <a:defRPr sz="1300">
                <a:latin typeface="Times New Roman" pitchFamily="18" charset="0"/>
                <a:cs typeface="+mn-cs"/>
              </a:defRPr>
            </a:lvl1pPr>
          </a:lstStyle>
          <a:p>
            <a:pPr>
              <a:defRPr/>
            </a:pPr>
            <a:endParaRPr lang="en-GB"/>
          </a:p>
        </p:txBody>
      </p:sp>
      <p:sp>
        <p:nvSpPr>
          <p:cNvPr id="4100" name="Rectangle 4"/>
          <p:cNvSpPr>
            <a:spLocks noGrp="1" noChangeArrowheads="1"/>
          </p:cNvSpPr>
          <p:nvPr>
            <p:ph type="ftr" sz="quarter" idx="2"/>
          </p:nvPr>
        </p:nvSpPr>
        <p:spPr bwMode="auto">
          <a:xfrm>
            <a:off x="0" y="9721850"/>
            <a:ext cx="3076575" cy="512763"/>
          </a:xfrm>
          <a:prstGeom prst="rect">
            <a:avLst/>
          </a:prstGeom>
          <a:noFill/>
          <a:ln>
            <a:noFill/>
          </a:ln>
          <a:effectLst/>
          <a:extLst/>
        </p:spPr>
        <p:txBody>
          <a:bodyPr vert="horz" wrap="square" lIns="96523" tIns="48262" rIns="96523" bIns="48262" numCol="1" anchor="b" anchorCtr="0" compatLnSpc="1">
            <a:prstTxWarp prst="textNoShape">
              <a:avLst/>
            </a:prstTxWarp>
          </a:bodyPr>
          <a:lstStyle>
            <a:lvl1pPr defTabSz="966788" eaLnBrk="1" hangingPunct="1">
              <a:defRPr sz="1300">
                <a:latin typeface="Times New Roman" pitchFamily="18" charset="0"/>
                <a:cs typeface="+mn-cs"/>
              </a:defRPr>
            </a:lvl1pPr>
          </a:lstStyle>
          <a:p>
            <a:pPr>
              <a:defRPr/>
            </a:pPr>
            <a:endParaRPr lang="en-GB"/>
          </a:p>
        </p:txBody>
      </p:sp>
      <p:sp>
        <p:nvSpPr>
          <p:cNvPr id="4101" name="Rectangle 5"/>
          <p:cNvSpPr>
            <a:spLocks noGrp="1" noChangeArrowheads="1"/>
          </p:cNvSpPr>
          <p:nvPr>
            <p:ph type="sldNum" sz="quarter" idx="3"/>
          </p:nvPr>
        </p:nvSpPr>
        <p:spPr bwMode="auto">
          <a:xfrm>
            <a:off x="4022725" y="9721850"/>
            <a:ext cx="3076575" cy="512763"/>
          </a:xfrm>
          <a:prstGeom prst="rect">
            <a:avLst/>
          </a:prstGeom>
          <a:noFill/>
          <a:ln>
            <a:noFill/>
          </a:ln>
          <a:effectLst/>
          <a:extLst/>
        </p:spPr>
        <p:txBody>
          <a:bodyPr vert="horz" wrap="square" lIns="96523" tIns="48262" rIns="96523" bIns="48262" numCol="1" anchor="b" anchorCtr="0" compatLnSpc="1">
            <a:prstTxWarp prst="textNoShape">
              <a:avLst/>
            </a:prstTxWarp>
          </a:bodyPr>
          <a:lstStyle>
            <a:lvl1pPr algn="r" defTabSz="966788" eaLnBrk="1" hangingPunct="1">
              <a:defRPr sz="1300">
                <a:latin typeface="Times New Roman" pitchFamily="18" charset="0"/>
                <a:cs typeface="+mn-cs"/>
              </a:defRPr>
            </a:lvl1pPr>
          </a:lstStyle>
          <a:p>
            <a:pPr>
              <a:defRPr/>
            </a:pPr>
            <a:fld id="{7C5483F8-0884-41AB-9052-CAA64EBA87FC}" type="slidenum">
              <a:rPr lang="en-GB"/>
              <a:pPr>
                <a:defRPr/>
              </a:pPr>
              <a:t>‹#›</a:t>
            </a:fld>
            <a:endParaRPr lang="en-GB"/>
          </a:p>
        </p:txBody>
      </p:sp>
    </p:spTree>
    <p:extLst>
      <p:ext uri="{BB962C8B-B14F-4D97-AF65-F5344CB8AC3E}">
        <p14:creationId xmlns:p14="http://schemas.microsoft.com/office/powerpoint/2010/main" val="1423175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76575" cy="512763"/>
          </a:xfrm>
          <a:prstGeom prst="rect">
            <a:avLst/>
          </a:prstGeom>
          <a:noFill/>
          <a:ln>
            <a:noFill/>
          </a:ln>
          <a:effectLst/>
          <a:extLst/>
        </p:spPr>
        <p:txBody>
          <a:bodyPr vert="horz" wrap="square" lIns="96523" tIns="48262" rIns="96523" bIns="48262" numCol="1" anchor="t" anchorCtr="0" compatLnSpc="1">
            <a:prstTxWarp prst="textNoShape">
              <a:avLst/>
            </a:prstTxWarp>
          </a:bodyPr>
          <a:lstStyle>
            <a:lvl1pPr defTabSz="966788" eaLnBrk="1" hangingPunct="1">
              <a:defRPr sz="1300">
                <a:latin typeface="Times New Roman" pitchFamily="18" charset="0"/>
                <a:cs typeface="+mn-cs"/>
              </a:defRPr>
            </a:lvl1pPr>
          </a:lstStyle>
          <a:p>
            <a:pPr>
              <a:defRPr/>
            </a:pPr>
            <a:endParaRPr lang="en-GB"/>
          </a:p>
        </p:txBody>
      </p:sp>
      <p:sp>
        <p:nvSpPr>
          <p:cNvPr id="28675" name="Rectangle 3"/>
          <p:cNvSpPr>
            <a:spLocks noGrp="1" noChangeArrowheads="1"/>
          </p:cNvSpPr>
          <p:nvPr>
            <p:ph type="dt" idx="1"/>
          </p:nvPr>
        </p:nvSpPr>
        <p:spPr bwMode="auto">
          <a:xfrm>
            <a:off x="4022725" y="0"/>
            <a:ext cx="3076575" cy="512763"/>
          </a:xfrm>
          <a:prstGeom prst="rect">
            <a:avLst/>
          </a:prstGeom>
          <a:noFill/>
          <a:ln>
            <a:noFill/>
          </a:ln>
          <a:effectLst/>
          <a:extLst/>
        </p:spPr>
        <p:txBody>
          <a:bodyPr vert="horz" wrap="square" lIns="96523" tIns="48262" rIns="96523" bIns="48262" numCol="1" anchor="t" anchorCtr="0" compatLnSpc="1">
            <a:prstTxWarp prst="textNoShape">
              <a:avLst/>
            </a:prstTxWarp>
          </a:bodyPr>
          <a:lstStyle>
            <a:lvl1pPr algn="r" defTabSz="966788" eaLnBrk="1" hangingPunct="1">
              <a:defRPr sz="1300">
                <a:latin typeface="Times New Roman" pitchFamily="18" charset="0"/>
                <a:cs typeface="+mn-cs"/>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989013" y="768350"/>
            <a:ext cx="5118100" cy="3838575"/>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947738" y="4862513"/>
            <a:ext cx="5203825" cy="4603750"/>
          </a:xfrm>
          <a:prstGeom prst="rect">
            <a:avLst/>
          </a:prstGeom>
          <a:noFill/>
          <a:ln>
            <a:noFill/>
          </a:ln>
          <a:effectLst/>
          <a:extLst/>
        </p:spPr>
        <p:txBody>
          <a:bodyPr vert="horz" wrap="square" lIns="96523" tIns="48262" rIns="96523" bIns="48262"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8678" name="Rectangle 6"/>
          <p:cNvSpPr>
            <a:spLocks noGrp="1" noChangeArrowheads="1"/>
          </p:cNvSpPr>
          <p:nvPr>
            <p:ph type="ftr" sz="quarter" idx="4"/>
          </p:nvPr>
        </p:nvSpPr>
        <p:spPr bwMode="auto">
          <a:xfrm>
            <a:off x="0" y="9721850"/>
            <a:ext cx="3076575" cy="512763"/>
          </a:xfrm>
          <a:prstGeom prst="rect">
            <a:avLst/>
          </a:prstGeom>
          <a:noFill/>
          <a:ln>
            <a:noFill/>
          </a:ln>
          <a:effectLst/>
          <a:extLst/>
        </p:spPr>
        <p:txBody>
          <a:bodyPr vert="horz" wrap="square" lIns="96523" tIns="48262" rIns="96523" bIns="48262" numCol="1" anchor="b" anchorCtr="0" compatLnSpc="1">
            <a:prstTxWarp prst="textNoShape">
              <a:avLst/>
            </a:prstTxWarp>
          </a:bodyPr>
          <a:lstStyle>
            <a:lvl1pPr defTabSz="966788" eaLnBrk="1" hangingPunct="1">
              <a:defRPr sz="1300">
                <a:latin typeface="Times New Roman" pitchFamily="18" charset="0"/>
                <a:cs typeface="+mn-cs"/>
              </a:defRPr>
            </a:lvl1pPr>
          </a:lstStyle>
          <a:p>
            <a:pPr>
              <a:defRPr/>
            </a:pPr>
            <a:endParaRPr lang="en-GB"/>
          </a:p>
        </p:txBody>
      </p:sp>
      <p:sp>
        <p:nvSpPr>
          <p:cNvPr id="28679" name="Rectangle 7"/>
          <p:cNvSpPr>
            <a:spLocks noGrp="1" noChangeArrowheads="1"/>
          </p:cNvSpPr>
          <p:nvPr>
            <p:ph type="sldNum" sz="quarter" idx="5"/>
          </p:nvPr>
        </p:nvSpPr>
        <p:spPr bwMode="auto">
          <a:xfrm>
            <a:off x="4022725" y="9721850"/>
            <a:ext cx="3076575" cy="512763"/>
          </a:xfrm>
          <a:prstGeom prst="rect">
            <a:avLst/>
          </a:prstGeom>
          <a:noFill/>
          <a:ln>
            <a:noFill/>
          </a:ln>
          <a:effectLst/>
          <a:extLst/>
        </p:spPr>
        <p:txBody>
          <a:bodyPr vert="horz" wrap="square" lIns="96523" tIns="48262" rIns="96523" bIns="48262" numCol="1" anchor="b" anchorCtr="0" compatLnSpc="1">
            <a:prstTxWarp prst="textNoShape">
              <a:avLst/>
            </a:prstTxWarp>
          </a:bodyPr>
          <a:lstStyle>
            <a:lvl1pPr algn="r" defTabSz="966788" eaLnBrk="1" hangingPunct="1">
              <a:defRPr sz="1300">
                <a:latin typeface="Times New Roman" pitchFamily="18" charset="0"/>
                <a:cs typeface="+mn-cs"/>
              </a:defRPr>
            </a:lvl1pPr>
          </a:lstStyle>
          <a:p>
            <a:pPr>
              <a:defRPr/>
            </a:pPr>
            <a:fld id="{11F61494-39D7-405C-A879-B4BA7E8F3B32}" type="slidenum">
              <a:rPr lang="en-GB"/>
              <a:pPr>
                <a:defRPr/>
              </a:pPr>
              <a:t>‹#›</a:t>
            </a:fld>
            <a:endParaRPr lang="en-GB"/>
          </a:p>
        </p:txBody>
      </p:sp>
    </p:spTree>
    <p:extLst>
      <p:ext uri="{BB962C8B-B14F-4D97-AF65-F5344CB8AC3E}">
        <p14:creationId xmlns:p14="http://schemas.microsoft.com/office/powerpoint/2010/main" val="21071072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p:spPr>
        <p:txBody>
          <a:bodyPr/>
          <a:lstStyle/>
          <a:p>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p:spPr>
        <p:txBody>
          <a:bodyPr/>
          <a:lstStyle/>
          <a:p>
            <a:endParaRPr lang="en-GB"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p:spPr>
        <p:txBody>
          <a:bodyPr/>
          <a:lstStyle/>
          <a:p>
            <a:endParaRPr lang="en-GB"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38653EA-C1A4-400E-96B7-EA4D698F3FD5}"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FF5E23B-D5F5-4348-AED6-C802EA9DCC38}"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F67E4F0-BFB3-4691-BE6C-561B21CB8A9F}"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685800" y="404664"/>
            <a:ext cx="7772400" cy="1143000"/>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685800" y="1700808"/>
            <a:ext cx="7918648" cy="4395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55E77E7-2AEB-41B2-9BE6-1E63920DF9C9}"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A63EFA7-BFA7-44E1-8110-1A1F0CF6E0D2}"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C324F8C-B22A-453A-94B3-651A448E306E}"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977FF3D8-B584-4E52-92EF-F80981D84865}"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36EEB26-F837-4831-A944-379D117B96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731BB4FB-CB82-47E6-9F80-C6765D1176D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355EDD0-7F9B-4986-A492-348BA254CF6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295C3C8-10AC-4039-B98D-1762B632CF37}"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bwMode="auto">
          <a:xfrm>
            <a:off x="685800" y="609600"/>
            <a:ext cx="7772400" cy="11430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18787" name="Rectangle 3"/>
          <p:cNvSpPr>
            <a:spLocks noGrp="1" noChangeArrowheads="1"/>
          </p:cNvSpPr>
          <p:nvPr>
            <p:ph type="body" idx="1"/>
          </p:nvPr>
        </p:nvSpPr>
        <p:spPr bwMode="auto">
          <a:xfrm>
            <a:off x="685800" y="1981200"/>
            <a:ext cx="7772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1878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Times New Roman" pitchFamily="18" charset="0"/>
                <a:cs typeface="+mn-cs"/>
              </a:defRPr>
            </a:lvl1pPr>
          </a:lstStyle>
          <a:p>
            <a:pPr>
              <a:defRPr/>
            </a:pPr>
            <a:endParaRPr lang="en-GB"/>
          </a:p>
        </p:txBody>
      </p:sp>
      <p:sp>
        <p:nvSpPr>
          <p:cNvPr id="11878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Times New Roman" pitchFamily="18" charset="0"/>
                <a:cs typeface="+mn-cs"/>
              </a:defRPr>
            </a:lvl1pPr>
          </a:lstStyle>
          <a:p>
            <a:pPr>
              <a:defRPr/>
            </a:pPr>
            <a:endParaRPr lang="en-GB"/>
          </a:p>
        </p:txBody>
      </p:sp>
      <p:sp>
        <p:nvSpPr>
          <p:cNvPr id="11879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atin typeface="Times New Roman" pitchFamily="18" charset="0"/>
                <a:cs typeface="+mn-cs"/>
              </a:defRPr>
            </a:lvl1pPr>
          </a:lstStyle>
          <a:p>
            <a:pPr>
              <a:defRPr/>
            </a:pPr>
            <a:fld id="{D99FEE4D-07C9-440D-84FA-78DEAEC8BC93}" type="slidenum">
              <a:rPr lang="en-GB"/>
              <a:pPr>
                <a:defRPr/>
              </a:pPr>
              <a:t>‹#›</a:t>
            </a:fld>
            <a:endParaRPr lang="en-GB"/>
          </a:p>
        </p:txBody>
      </p:sp>
      <p:sp>
        <p:nvSpPr>
          <p:cNvPr id="1031" name="Oval 7"/>
          <p:cNvSpPr>
            <a:spLocks noChangeArrowheads="1"/>
          </p:cNvSpPr>
          <p:nvPr/>
        </p:nvSpPr>
        <p:spPr bwMode="auto">
          <a:xfrm>
            <a:off x="7848600" y="6248400"/>
            <a:ext cx="990600" cy="457200"/>
          </a:xfrm>
          <a:prstGeom prst="ellipse">
            <a:avLst/>
          </a:prstGeom>
          <a:noFill/>
          <a:ln w="19050">
            <a:solidFill>
              <a:schemeClr val="tx1"/>
            </a:solidFill>
            <a:round/>
            <a:headEnd/>
            <a:tailEnd/>
          </a:ln>
          <a:effectLst/>
          <a:extLst/>
        </p:spPr>
        <p:txBody>
          <a:bodyPr wrap="none" anchor="ctr"/>
          <a:lstStyle/>
          <a:p>
            <a:pPr algn="ctr">
              <a:defRPr/>
            </a:pPr>
            <a:r>
              <a:rPr lang="en-GB" sz="1600" b="1">
                <a:cs typeface="+mn-cs"/>
              </a:rPr>
              <a:t>Baseefa</a:t>
            </a:r>
          </a:p>
        </p:txBody>
      </p:sp>
    </p:spTree>
  </p:cSld>
  <p:clrMap bg1="dk2" tx1="lt1" bg2="dk1" tx2="lt2" accent1="accent1" accent2="accent2" accent3="accent3" accent4="accent4" accent5="accent5" accent6="accent6" hlink="hlink" folHlink="folHlink"/>
  <p:sldLayoutIdLst>
    <p:sldLayoutId id="2147483663" r:id="rId1"/>
    <p:sldLayoutId id="2147483664" r:id="rId2"/>
    <p:sldLayoutId id="2147483662" r:id="rId3"/>
    <p:sldLayoutId id="2147483661" r:id="rId4"/>
    <p:sldLayoutId id="2147483660" r:id="rId5"/>
    <p:sldLayoutId id="2147483659" r:id="rId6"/>
    <p:sldLayoutId id="2147483658" r:id="rId7"/>
    <p:sldLayoutId id="2147483657" r:id="rId8"/>
    <p:sldLayoutId id="2147483656" r:id="rId9"/>
    <p:sldLayoutId id="2147483655" r:id="rId10"/>
    <p:sldLayoutId id="2147483654"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News Gothic"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News Gothic"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News Gothic"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News Gothic" pitchFamily="34"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News Gothic" pitchFamily="34"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News Gothic" pitchFamily="34"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News Gothic" pitchFamily="34"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News Gothic" pitchFamily="34" charset="0"/>
        </a:defRPr>
      </a:lvl9pPr>
    </p:titleStyle>
    <p:bodyStyle>
      <a:lvl1pPr marL="342900" indent="-342900" algn="l" rtl="0" eaLnBrk="0" fontAlgn="base" hangingPunct="0">
        <a:spcBef>
          <a:spcPct val="20000"/>
        </a:spcBef>
        <a:spcAft>
          <a:spcPct val="0"/>
        </a:spcAft>
        <a:buChar char="•"/>
        <a:defRPr sz="3200" b="1">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har char="•"/>
        <a:defRPr sz="2400" b="1">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b="1">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har char="»"/>
        <a:defRPr sz="2000" b="1">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9750" y="1268413"/>
            <a:ext cx="7924800" cy="2447925"/>
          </a:xfrm>
        </p:spPr>
        <p:txBody>
          <a:bodyPr/>
          <a:lstStyle/>
          <a:p>
            <a:pPr eaLnBrk="1" hangingPunct="1">
              <a:defRPr/>
            </a:pPr>
            <a:r>
              <a:rPr lang="en-GB" dirty="0" err="1" smtClean="0"/>
              <a:t>ExTAG</a:t>
            </a:r>
            <a:r>
              <a:rPr lang="en-GB" dirty="0" smtClean="0"/>
              <a:t> Training Workshop</a:t>
            </a:r>
            <a:br>
              <a:rPr lang="en-GB" dirty="0" smtClean="0"/>
            </a:br>
            <a:r>
              <a:rPr lang="en-GB" dirty="0" smtClean="0"/>
              <a:t>Calgary 2012</a:t>
            </a:r>
            <a:br>
              <a:rPr lang="en-GB" dirty="0" smtClean="0"/>
            </a:br>
            <a:r>
              <a:rPr lang="en-GB" dirty="0" smtClean="0"/>
              <a:t/>
            </a:r>
            <a:br>
              <a:rPr lang="en-GB" dirty="0" smtClean="0"/>
            </a:br>
            <a:r>
              <a:rPr lang="en-GB" sz="5400" dirty="0" smtClean="0"/>
              <a:t>QAR related Issues</a:t>
            </a:r>
          </a:p>
        </p:txBody>
      </p:sp>
      <p:sp>
        <p:nvSpPr>
          <p:cNvPr id="3075" name="Rectangle 3"/>
          <p:cNvSpPr>
            <a:spLocks noGrp="1" noChangeArrowheads="1"/>
          </p:cNvSpPr>
          <p:nvPr>
            <p:ph type="subTitle" idx="1"/>
          </p:nvPr>
        </p:nvSpPr>
        <p:spPr>
          <a:xfrm>
            <a:off x="0" y="4292600"/>
            <a:ext cx="9144000" cy="1236663"/>
          </a:xfrm>
        </p:spPr>
        <p:txBody>
          <a:bodyPr/>
          <a:lstStyle/>
          <a:p>
            <a:pPr eaLnBrk="1" hangingPunct="1">
              <a:defRPr/>
            </a:pPr>
            <a:r>
              <a:rPr lang="en-US" sz="4400" dirty="0" smtClean="0">
                <a:solidFill>
                  <a:schemeClr val="tx2"/>
                </a:solidFill>
              </a:rPr>
              <a:t>Ron </a:t>
            </a:r>
            <a:r>
              <a:rPr lang="en-US" sz="4400" dirty="0" smtClean="0">
                <a:solidFill>
                  <a:schemeClr val="tx2"/>
                </a:solidFill>
              </a:rPr>
              <a:t>Sinclair MBE</a:t>
            </a:r>
            <a:r>
              <a:rPr lang="en-US" sz="4400" dirty="0" smtClean="0">
                <a:solidFill>
                  <a:schemeClr val="tx2"/>
                </a:solidFill>
              </a:rPr>
              <a:t/>
            </a:r>
            <a:br>
              <a:rPr lang="en-US" sz="4400" dirty="0" smtClean="0">
                <a:solidFill>
                  <a:schemeClr val="tx2"/>
                </a:solidFill>
              </a:rPr>
            </a:br>
            <a:r>
              <a:rPr lang="en-US" sz="3600" dirty="0" smtClean="0">
                <a:solidFill>
                  <a:schemeClr val="tx2"/>
                </a:solidFill>
              </a:rPr>
              <a:t>Chair - </a:t>
            </a:r>
            <a:r>
              <a:rPr lang="en-US" sz="3600" dirty="0" err="1" smtClean="0">
                <a:solidFill>
                  <a:schemeClr val="tx2"/>
                </a:solidFill>
              </a:rPr>
              <a:t>ExTAG</a:t>
            </a:r>
            <a:endParaRPr lang="en-US" sz="3600" dirty="0" smtClean="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smtClean="0"/>
              <a:t>QAR issue number</a:t>
            </a:r>
            <a:endParaRPr lang="en-GB" dirty="0"/>
          </a:p>
        </p:txBody>
      </p:sp>
      <p:sp>
        <p:nvSpPr>
          <p:cNvPr id="3" name="Content Placeholder 2"/>
          <p:cNvSpPr>
            <a:spLocks noGrp="1"/>
          </p:cNvSpPr>
          <p:nvPr>
            <p:ph idx="1"/>
          </p:nvPr>
        </p:nvSpPr>
        <p:spPr>
          <a:xfrm>
            <a:off x="685800" y="1700213"/>
            <a:ext cx="7918450" cy="4395787"/>
          </a:xfrm>
        </p:spPr>
        <p:txBody>
          <a:bodyPr/>
          <a:lstStyle/>
          <a:p>
            <a:pPr>
              <a:defRPr/>
            </a:pPr>
            <a:r>
              <a:rPr lang="en-GB" dirty="0" smtClean="0"/>
              <a:t>Customer or </a:t>
            </a:r>
            <a:r>
              <a:rPr lang="en-GB" smtClean="0"/>
              <a:t>inspection body </a:t>
            </a:r>
            <a:r>
              <a:rPr lang="en-GB" dirty="0" smtClean="0"/>
              <a:t>refusing to believe that reference on a certificate to a previous </a:t>
            </a:r>
            <a:r>
              <a:rPr lang="en-GB" smtClean="0"/>
              <a:t>(non-current) edition </a:t>
            </a:r>
            <a:r>
              <a:rPr lang="en-GB" dirty="0" smtClean="0"/>
              <a:t>of the QAR is acceptable</a:t>
            </a:r>
          </a:p>
          <a:p>
            <a:pPr lvl="1">
              <a:defRPr/>
            </a:pPr>
            <a:r>
              <a:rPr lang="en-GB" dirty="0" smtClean="0"/>
              <a:t>When new issue of certificate, should the QAR issue number be updated ?</a:t>
            </a:r>
          </a:p>
          <a:p>
            <a:pPr lvl="1">
              <a:defRPr/>
            </a:pPr>
            <a:r>
              <a:rPr lang="en-GB" dirty="0" smtClean="0"/>
              <a:t>Do we need to list the QAR issue number on the certificate ?</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smtClean="0"/>
              <a:t>Auditing Aspects</a:t>
            </a:r>
            <a:endParaRPr lang="en-GB" dirty="0"/>
          </a:p>
        </p:txBody>
      </p:sp>
      <p:sp>
        <p:nvSpPr>
          <p:cNvPr id="3" name="Content Placeholder 2"/>
          <p:cNvSpPr>
            <a:spLocks noGrp="1"/>
          </p:cNvSpPr>
          <p:nvPr>
            <p:ph idx="1"/>
          </p:nvPr>
        </p:nvSpPr>
        <p:spPr>
          <a:xfrm>
            <a:off x="685800" y="1700213"/>
            <a:ext cx="7918450" cy="4395787"/>
          </a:xfrm>
        </p:spPr>
        <p:txBody>
          <a:bodyPr/>
          <a:lstStyle/>
          <a:p>
            <a:pPr>
              <a:defRPr/>
            </a:pPr>
            <a:r>
              <a:rPr lang="en-GB" dirty="0" smtClean="0"/>
              <a:t>Auditing (and issuing of QAR) or not for sites that do not hold a certificate </a:t>
            </a:r>
          </a:p>
          <a:p>
            <a:pPr lvl="1">
              <a:defRPr/>
            </a:pPr>
            <a:r>
              <a:rPr lang="en-GB" dirty="0" smtClean="0"/>
              <a:t>Prohibited for ATEX following discussions in </a:t>
            </a:r>
            <a:r>
              <a:rPr lang="en-GB" dirty="0" err="1" smtClean="0"/>
              <a:t>ExNB</a:t>
            </a:r>
            <a:r>
              <a:rPr lang="en-GB" dirty="0" smtClean="0"/>
              <a:t> ?</a:t>
            </a:r>
          </a:p>
          <a:p>
            <a:pPr lvl="1">
              <a:defRPr/>
            </a:pPr>
            <a:r>
              <a:rPr lang="en-GB" dirty="0" smtClean="0"/>
              <a:t>OK </a:t>
            </a:r>
            <a:r>
              <a:rPr lang="en-GB" dirty="0" smtClean="0"/>
              <a:t>for IECEx as more than one manufacturing location can be listed</a:t>
            </a:r>
          </a:p>
          <a:p>
            <a:pPr lvl="1">
              <a:defRPr/>
            </a:pPr>
            <a:r>
              <a:rPr lang="en-GB" dirty="0" smtClean="0"/>
              <a:t>Defining extent of manufacture versus assembly of a kit of parts</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smtClean="0"/>
              <a:t>Stockist / Assembler</a:t>
            </a:r>
            <a:endParaRPr lang="en-GB" dirty="0"/>
          </a:p>
        </p:txBody>
      </p:sp>
      <p:sp>
        <p:nvSpPr>
          <p:cNvPr id="3" name="Content Placeholder 2"/>
          <p:cNvSpPr>
            <a:spLocks noGrp="1"/>
          </p:cNvSpPr>
          <p:nvPr>
            <p:ph idx="1"/>
          </p:nvPr>
        </p:nvSpPr>
        <p:spPr>
          <a:xfrm>
            <a:off x="685800" y="1484313"/>
            <a:ext cx="7918450" cy="4611687"/>
          </a:xfrm>
        </p:spPr>
        <p:txBody>
          <a:bodyPr/>
          <a:lstStyle/>
          <a:p>
            <a:pPr>
              <a:defRPr/>
            </a:pPr>
            <a:r>
              <a:rPr lang="en-GB" sz="2800" dirty="0" smtClean="0"/>
              <a:t>ATEX Guidelines recognise a particular role for an organisation that completes final assembly of a kit of parts directly under the control of the kit manufacturer</a:t>
            </a:r>
          </a:p>
          <a:p>
            <a:pPr lvl="1">
              <a:defRPr/>
            </a:pPr>
            <a:r>
              <a:rPr lang="en-GB" sz="2400" dirty="0" smtClean="0"/>
              <a:t>Typical example – final fit out of terminals in an Ex e junction box based on drawings and instructions supplied by the manufacturer</a:t>
            </a:r>
          </a:p>
          <a:p>
            <a:pPr lvl="1">
              <a:defRPr/>
            </a:pPr>
            <a:r>
              <a:rPr lang="en-GB" sz="2400" dirty="0" smtClean="0"/>
              <a:t>Guidelines effectively require manufacturer to take responsibility for work of Stockist/Assembler which can be verified at audit of manufacturer</a:t>
            </a:r>
            <a:endParaRPr lang="en-GB"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8" y="549275"/>
            <a:ext cx="9144001" cy="1150938"/>
          </a:xfrm>
        </p:spPr>
        <p:txBody>
          <a:bodyPr/>
          <a:lstStyle/>
          <a:p>
            <a:pPr>
              <a:defRPr/>
            </a:pPr>
            <a:r>
              <a:rPr lang="en-GB" sz="4000" dirty="0" smtClean="0"/>
              <a:t>From ATEX Guidelines 3.7.5.2  </a:t>
            </a:r>
            <a:r>
              <a:rPr lang="en-GB" sz="3600" dirty="0" smtClean="0"/>
              <a:t>“</a:t>
            </a:r>
            <a:r>
              <a:rPr lang="en-GB" sz="3200" dirty="0" smtClean="0"/>
              <a:t>Assemblies with various configurations”</a:t>
            </a:r>
            <a:endParaRPr lang="en-GB" sz="3200" dirty="0"/>
          </a:p>
        </p:txBody>
      </p:sp>
      <p:sp>
        <p:nvSpPr>
          <p:cNvPr id="3" name="Content Placeholder 2"/>
          <p:cNvSpPr>
            <a:spLocks noGrp="1"/>
          </p:cNvSpPr>
          <p:nvPr>
            <p:ph idx="1"/>
          </p:nvPr>
        </p:nvSpPr>
        <p:spPr>
          <a:xfrm>
            <a:off x="685800" y="1916113"/>
            <a:ext cx="7918450" cy="4179887"/>
          </a:xfrm>
        </p:spPr>
        <p:txBody>
          <a:bodyPr/>
          <a:lstStyle/>
          <a:p>
            <a:pPr>
              <a:defRPr/>
            </a:pPr>
            <a:r>
              <a:rPr lang="en-GB" sz="2800" dirty="0" smtClean="0"/>
              <a:t>“Although </a:t>
            </a:r>
            <a:r>
              <a:rPr lang="en-GB" sz="2800" dirty="0"/>
              <a:t>in this case the parts are not necessarily put together by the manufacturer of the assembly, and placed on the market as a single functional unit, the manufacturer is responsible for the compliance of the assembly as long as the parts are chosen from the defined range and selected and combined according to his instructions</a:t>
            </a:r>
            <a:r>
              <a:rPr lang="en-GB" sz="2800" dirty="0" smtClean="0"/>
              <a:t>.”</a:t>
            </a:r>
            <a:endParaRPr lang="en-GB"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a:t>Stockist / Assembler</a:t>
            </a:r>
          </a:p>
        </p:txBody>
      </p:sp>
      <p:sp>
        <p:nvSpPr>
          <p:cNvPr id="3" name="Content Placeholder 2"/>
          <p:cNvSpPr>
            <a:spLocks noGrp="1"/>
          </p:cNvSpPr>
          <p:nvPr>
            <p:ph idx="1"/>
          </p:nvPr>
        </p:nvSpPr>
        <p:spPr>
          <a:xfrm>
            <a:off x="685800" y="1700213"/>
            <a:ext cx="7918450" cy="4395787"/>
          </a:xfrm>
        </p:spPr>
        <p:txBody>
          <a:bodyPr/>
          <a:lstStyle/>
          <a:p>
            <a:pPr>
              <a:defRPr/>
            </a:pPr>
            <a:r>
              <a:rPr lang="en-GB" dirty="0" smtClean="0"/>
              <a:t>IECEx does not currently have a formal recognition of the role of the stockist/assembler, but there are two possible situations</a:t>
            </a:r>
          </a:p>
          <a:p>
            <a:pPr lvl="1">
              <a:defRPr/>
            </a:pPr>
            <a:r>
              <a:rPr lang="en-GB" dirty="0" smtClean="0"/>
              <a:t>Stockist/Assembler takes final responsibility</a:t>
            </a:r>
          </a:p>
          <a:p>
            <a:pPr lvl="1">
              <a:defRPr/>
            </a:pPr>
            <a:r>
              <a:rPr lang="en-GB" dirty="0" smtClean="0"/>
              <a:t>Manufacturer takes final responsibility</a:t>
            </a:r>
          </a:p>
          <a:p>
            <a:pPr>
              <a:defRPr/>
            </a:pPr>
            <a:r>
              <a:rPr lang="en-GB" dirty="0" smtClean="0"/>
              <a:t>How do we differentiate ?</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a:t>Stockist / Assembler</a:t>
            </a:r>
          </a:p>
        </p:txBody>
      </p:sp>
      <p:sp>
        <p:nvSpPr>
          <p:cNvPr id="3" name="Content Placeholder 2"/>
          <p:cNvSpPr>
            <a:spLocks noGrp="1"/>
          </p:cNvSpPr>
          <p:nvPr>
            <p:ph idx="1"/>
          </p:nvPr>
        </p:nvSpPr>
        <p:spPr>
          <a:xfrm>
            <a:off x="685800" y="1700213"/>
            <a:ext cx="7918450" cy="4395787"/>
          </a:xfrm>
        </p:spPr>
        <p:txBody>
          <a:bodyPr/>
          <a:lstStyle/>
          <a:p>
            <a:pPr>
              <a:defRPr/>
            </a:pPr>
            <a:r>
              <a:rPr lang="en-GB" dirty="0" smtClean="0"/>
              <a:t>If the Stockist/Assembler is to take final responsibility:</a:t>
            </a:r>
          </a:p>
          <a:p>
            <a:pPr lvl="1">
              <a:defRPr/>
            </a:pPr>
            <a:r>
              <a:rPr lang="en-GB" dirty="0" smtClean="0"/>
              <a:t>Could have own Certificate</a:t>
            </a:r>
          </a:p>
          <a:p>
            <a:pPr lvl="1">
              <a:defRPr/>
            </a:pPr>
            <a:r>
              <a:rPr lang="en-GB" dirty="0" smtClean="0"/>
              <a:t>Must have own QAR, to be listed either on own certificate or on manufacturer’s certificate as an alternative manufacturing address</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a:t>Stockist / Assembler</a:t>
            </a:r>
          </a:p>
        </p:txBody>
      </p:sp>
      <p:sp>
        <p:nvSpPr>
          <p:cNvPr id="3" name="Content Placeholder 2"/>
          <p:cNvSpPr>
            <a:spLocks noGrp="1"/>
          </p:cNvSpPr>
          <p:nvPr>
            <p:ph idx="1"/>
          </p:nvPr>
        </p:nvSpPr>
        <p:spPr>
          <a:xfrm>
            <a:off x="685800" y="1628775"/>
            <a:ext cx="7918450" cy="4467225"/>
          </a:xfrm>
        </p:spPr>
        <p:txBody>
          <a:bodyPr/>
          <a:lstStyle/>
          <a:p>
            <a:pPr>
              <a:defRPr/>
            </a:pPr>
            <a:r>
              <a:rPr lang="en-GB" dirty="0" smtClean="0"/>
              <a:t>If Manufacturer is to take final responsibility</a:t>
            </a:r>
          </a:p>
          <a:p>
            <a:pPr lvl="1">
              <a:defRPr/>
            </a:pPr>
            <a:r>
              <a:rPr lang="en-GB" dirty="0" smtClean="0"/>
              <a:t>Stockist/Assembler is not listed as a manufacturing site</a:t>
            </a:r>
          </a:p>
          <a:p>
            <a:pPr lvl="1">
              <a:defRPr/>
            </a:pPr>
            <a:r>
              <a:rPr lang="en-GB" dirty="0" smtClean="0"/>
              <a:t>Treated as a subcontracted activity</a:t>
            </a:r>
          </a:p>
          <a:p>
            <a:pPr lvl="1">
              <a:defRPr/>
            </a:pPr>
            <a:r>
              <a:rPr lang="en-GB" dirty="0" smtClean="0"/>
              <a:t>Manufacturer has to demonstrate full control of the process</a:t>
            </a:r>
          </a:p>
          <a:p>
            <a:pPr lvl="1">
              <a:defRPr/>
            </a:pPr>
            <a:r>
              <a:rPr lang="en-GB" dirty="0" smtClean="0"/>
              <a:t>Normally this would involve receiving full records of everything assembled</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a:t>Stockist / Assembler</a:t>
            </a:r>
          </a:p>
        </p:txBody>
      </p:sp>
      <p:sp>
        <p:nvSpPr>
          <p:cNvPr id="3" name="Content Placeholder 2"/>
          <p:cNvSpPr>
            <a:spLocks noGrp="1"/>
          </p:cNvSpPr>
          <p:nvPr>
            <p:ph idx="1"/>
          </p:nvPr>
        </p:nvSpPr>
        <p:spPr>
          <a:xfrm>
            <a:off x="468313" y="1700213"/>
            <a:ext cx="8280400" cy="4395787"/>
          </a:xfrm>
        </p:spPr>
        <p:txBody>
          <a:bodyPr/>
          <a:lstStyle/>
          <a:p>
            <a:pPr>
              <a:defRPr/>
            </a:pPr>
            <a:r>
              <a:rPr lang="en-GB" sz="2800" dirty="0" smtClean="0"/>
              <a:t>Records are key to making this work</a:t>
            </a:r>
          </a:p>
          <a:p>
            <a:pPr>
              <a:defRPr/>
            </a:pPr>
            <a:r>
              <a:rPr lang="en-GB" sz="2800" dirty="0" smtClean="0"/>
              <a:t>For manufacturer to retain responsibility</a:t>
            </a:r>
          </a:p>
          <a:p>
            <a:pPr lvl="1">
              <a:defRPr/>
            </a:pPr>
            <a:r>
              <a:rPr lang="en-GB" dirty="0" smtClean="0"/>
              <a:t>Receive “as built” records for every item</a:t>
            </a:r>
          </a:p>
          <a:p>
            <a:pPr lvl="1">
              <a:defRPr/>
            </a:pPr>
            <a:r>
              <a:rPr lang="en-GB" dirty="0" smtClean="0"/>
              <a:t>Retain records as required by 60079-34</a:t>
            </a:r>
          </a:p>
          <a:p>
            <a:pPr lvl="2">
              <a:defRPr/>
            </a:pPr>
            <a:r>
              <a:rPr lang="en-GB" dirty="0" smtClean="0"/>
              <a:t>For traceability and recall purposes</a:t>
            </a:r>
          </a:p>
          <a:p>
            <a:pPr lvl="1">
              <a:defRPr/>
            </a:pPr>
            <a:r>
              <a:rPr lang="en-GB" dirty="0" smtClean="0"/>
              <a:t>Audit the Stockist/Assembler at an appropriate frequency</a:t>
            </a:r>
          </a:p>
          <a:p>
            <a:pPr lvl="2">
              <a:defRPr/>
            </a:pPr>
            <a:r>
              <a:rPr lang="en-GB" dirty="0" smtClean="0"/>
              <a:t>To confirm work carried out correctly</a:t>
            </a:r>
          </a:p>
          <a:p>
            <a:pPr lvl="2">
              <a:defRPr/>
            </a:pPr>
            <a:r>
              <a:rPr lang="en-GB" dirty="0" smtClean="0"/>
              <a:t>To confirm records are correct</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a:t>Stockist / Assembler</a:t>
            </a:r>
          </a:p>
        </p:txBody>
      </p:sp>
      <p:sp>
        <p:nvSpPr>
          <p:cNvPr id="3" name="Content Placeholder 2"/>
          <p:cNvSpPr>
            <a:spLocks noGrp="1"/>
          </p:cNvSpPr>
          <p:nvPr>
            <p:ph idx="1"/>
          </p:nvPr>
        </p:nvSpPr>
        <p:spPr>
          <a:xfrm>
            <a:off x="395288" y="1484313"/>
            <a:ext cx="8497887" cy="4611687"/>
          </a:xfrm>
        </p:spPr>
        <p:txBody>
          <a:bodyPr/>
          <a:lstStyle/>
          <a:p>
            <a:pPr>
              <a:defRPr/>
            </a:pPr>
            <a:r>
              <a:rPr lang="en-GB" sz="2800" dirty="0" smtClean="0"/>
              <a:t>Role of ExCB when Manufacturer accepts responsibility for the actions of the Stockist/Assembler</a:t>
            </a:r>
          </a:p>
          <a:p>
            <a:pPr lvl="1">
              <a:defRPr/>
            </a:pPr>
            <a:r>
              <a:rPr lang="en-GB" sz="2400" dirty="0" smtClean="0"/>
              <a:t>Ensure that documents recorded in the certificate/</a:t>
            </a:r>
            <a:r>
              <a:rPr lang="en-GB" sz="2400" dirty="0" err="1" smtClean="0"/>
              <a:t>ExTR</a:t>
            </a:r>
            <a:r>
              <a:rPr lang="en-GB" sz="2400" dirty="0" smtClean="0"/>
              <a:t> give sufficient information for any assembly to comply without possibility of error</a:t>
            </a:r>
          </a:p>
          <a:p>
            <a:pPr lvl="1">
              <a:defRPr/>
            </a:pPr>
            <a:r>
              <a:rPr lang="en-GB" sz="2400" dirty="0" smtClean="0"/>
              <a:t>When performing the QAR assessments to confirm that all necessary record trails are in place and procedures being followed</a:t>
            </a:r>
          </a:p>
          <a:p>
            <a:pPr lvl="1">
              <a:defRPr/>
            </a:pPr>
            <a:r>
              <a:rPr lang="en-GB" sz="2400" dirty="0" smtClean="0"/>
              <a:t>To confirm the manufacturer is auditing the activities of the Stockist/Assembler</a:t>
            </a:r>
          </a:p>
          <a:p>
            <a:pPr lvl="1">
              <a:defRPr/>
            </a:pP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smtClean="0"/>
              <a:t>IECEx Mark Audit Issues</a:t>
            </a:r>
            <a:endParaRPr lang="en-GB" dirty="0"/>
          </a:p>
        </p:txBody>
      </p:sp>
      <p:sp>
        <p:nvSpPr>
          <p:cNvPr id="3" name="Content Placeholder 2"/>
          <p:cNvSpPr>
            <a:spLocks noGrp="1"/>
          </p:cNvSpPr>
          <p:nvPr>
            <p:ph idx="1"/>
          </p:nvPr>
        </p:nvSpPr>
        <p:spPr>
          <a:xfrm>
            <a:off x="685800" y="1700213"/>
            <a:ext cx="7918450" cy="4395787"/>
          </a:xfrm>
        </p:spPr>
        <p:txBody>
          <a:bodyPr/>
          <a:lstStyle/>
          <a:p>
            <a:pPr>
              <a:defRPr/>
            </a:pPr>
            <a:r>
              <a:rPr lang="en-GB" sz="2800" dirty="0" smtClean="0"/>
              <a:t>As conceived, the Mark Licence structure seemed to assume that the Mark Licencing ExCB, the Certificate issuing ExCB and the QAR issuing ExCB were the same organisation</a:t>
            </a:r>
          </a:p>
          <a:p>
            <a:pPr lvl="1">
              <a:defRPr/>
            </a:pPr>
            <a:r>
              <a:rPr lang="en-GB" sz="2400" dirty="0" smtClean="0"/>
              <a:t>In practice, if the certificate and QAR ExCBs are different, the certificate ExCB has to take full responsibility for the Mark Licence activity </a:t>
            </a:r>
            <a:r>
              <a:rPr lang="en-GB" sz="2400" dirty="0" smtClean="0"/>
              <a:t>(Decision handed down from IEC)</a:t>
            </a:r>
            <a:endParaRPr lang="en-GB"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smtClean="0"/>
              <a:t>QAR related Issues</a:t>
            </a:r>
            <a:endParaRPr lang="en-GB" dirty="0"/>
          </a:p>
        </p:txBody>
      </p:sp>
      <p:sp>
        <p:nvSpPr>
          <p:cNvPr id="3" name="Content Placeholder 2"/>
          <p:cNvSpPr>
            <a:spLocks noGrp="1"/>
          </p:cNvSpPr>
          <p:nvPr>
            <p:ph idx="1"/>
          </p:nvPr>
        </p:nvSpPr>
        <p:spPr>
          <a:xfrm>
            <a:off x="685800" y="1557338"/>
            <a:ext cx="7918450" cy="4538662"/>
          </a:xfrm>
        </p:spPr>
        <p:txBody>
          <a:bodyPr/>
          <a:lstStyle/>
          <a:p>
            <a:pPr>
              <a:defRPr/>
            </a:pPr>
            <a:r>
              <a:rPr lang="en-GB" dirty="0" smtClean="0"/>
              <a:t>Issuing and Registering aspects</a:t>
            </a:r>
          </a:p>
          <a:p>
            <a:pPr lvl="1">
              <a:defRPr/>
            </a:pPr>
            <a:r>
              <a:rPr lang="en-GB" dirty="0" smtClean="0"/>
              <a:t>Status between visit and completion</a:t>
            </a:r>
          </a:p>
          <a:p>
            <a:pPr lvl="1">
              <a:defRPr/>
            </a:pPr>
            <a:r>
              <a:rPr lang="en-GB" dirty="0" smtClean="0"/>
              <a:t>Change of QAR issuing ExCB</a:t>
            </a:r>
          </a:p>
          <a:p>
            <a:pPr lvl="1">
              <a:defRPr/>
            </a:pPr>
            <a:r>
              <a:rPr lang="en-GB" dirty="0" smtClean="0"/>
              <a:t>QAR issue number on certificates</a:t>
            </a:r>
          </a:p>
          <a:p>
            <a:pPr>
              <a:defRPr/>
            </a:pPr>
            <a:r>
              <a:rPr lang="en-GB" dirty="0" smtClean="0"/>
              <a:t>Auditing aspects</a:t>
            </a:r>
          </a:p>
          <a:p>
            <a:pPr lvl="1">
              <a:defRPr/>
            </a:pPr>
            <a:r>
              <a:rPr lang="en-GB" dirty="0" smtClean="0"/>
              <a:t>Subcontractors</a:t>
            </a:r>
          </a:p>
          <a:p>
            <a:pPr lvl="1">
              <a:defRPr/>
            </a:pPr>
            <a:r>
              <a:rPr lang="en-GB" dirty="0" smtClean="0"/>
              <a:t>Stockist/Assemblers</a:t>
            </a:r>
          </a:p>
          <a:p>
            <a:pPr>
              <a:defRPr/>
            </a:pPr>
            <a:r>
              <a:rPr lang="en-GB" dirty="0" smtClean="0"/>
              <a:t>Ex Mark aspects</a:t>
            </a:r>
          </a:p>
          <a:p>
            <a:pPr>
              <a:defRPr/>
            </a:pP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a:t>IECEx Mark Audit Issues</a:t>
            </a:r>
          </a:p>
        </p:txBody>
      </p:sp>
      <p:sp>
        <p:nvSpPr>
          <p:cNvPr id="3" name="Content Placeholder 2"/>
          <p:cNvSpPr>
            <a:spLocks noGrp="1"/>
          </p:cNvSpPr>
          <p:nvPr>
            <p:ph idx="1"/>
          </p:nvPr>
        </p:nvSpPr>
        <p:spPr>
          <a:xfrm>
            <a:off x="685800" y="1700213"/>
            <a:ext cx="7918450" cy="4395787"/>
          </a:xfrm>
        </p:spPr>
        <p:txBody>
          <a:bodyPr/>
          <a:lstStyle/>
          <a:p>
            <a:pPr>
              <a:defRPr/>
            </a:pPr>
            <a:r>
              <a:rPr lang="en-GB" sz="2800" dirty="0" smtClean="0"/>
              <a:t>How to handle if Mark Licencing ExCB does not issue QAR ?</a:t>
            </a:r>
          </a:p>
          <a:p>
            <a:pPr>
              <a:defRPr/>
            </a:pPr>
            <a:r>
              <a:rPr lang="en-GB" sz="2800" dirty="0" smtClean="0"/>
              <a:t>Perform separate  audit on manufacturer related only to Mark issues ?</a:t>
            </a:r>
          </a:p>
          <a:p>
            <a:pPr lvl="1">
              <a:defRPr/>
            </a:pPr>
            <a:r>
              <a:rPr lang="en-GB" sz="2400" dirty="0" smtClean="0"/>
              <a:t>Expensive</a:t>
            </a:r>
          </a:p>
          <a:p>
            <a:pPr>
              <a:defRPr/>
            </a:pPr>
            <a:r>
              <a:rPr lang="en-GB" sz="2800" dirty="0" smtClean="0"/>
              <a:t>Contract QAR ExCB to perform Mark audit ?</a:t>
            </a:r>
          </a:p>
          <a:p>
            <a:pPr lvl="1">
              <a:defRPr/>
            </a:pPr>
            <a:r>
              <a:rPr lang="en-GB" sz="2400" dirty="0" smtClean="0"/>
              <a:t>Requires cooperation and communication</a:t>
            </a:r>
            <a:endParaRPr lang="en-GB"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a:t>IECEx Mark Audit Issues</a:t>
            </a:r>
          </a:p>
        </p:txBody>
      </p:sp>
      <p:sp>
        <p:nvSpPr>
          <p:cNvPr id="3" name="Content Placeholder 2"/>
          <p:cNvSpPr>
            <a:spLocks noGrp="1"/>
          </p:cNvSpPr>
          <p:nvPr>
            <p:ph idx="1"/>
          </p:nvPr>
        </p:nvSpPr>
        <p:spPr>
          <a:xfrm>
            <a:off x="685800" y="1700213"/>
            <a:ext cx="7918450" cy="4395787"/>
          </a:xfrm>
        </p:spPr>
        <p:txBody>
          <a:bodyPr/>
          <a:lstStyle/>
          <a:p>
            <a:pPr>
              <a:defRPr/>
            </a:pPr>
            <a:r>
              <a:rPr lang="en-GB" sz="2800" dirty="0" smtClean="0"/>
              <a:t>Cost</a:t>
            </a:r>
          </a:p>
          <a:p>
            <a:pPr lvl="1">
              <a:defRPr/>
            </a:pPr>
            <a:r>
              <a:rPr lang="en-GB" sz="2400" dirty="0" smtClean="0"/>
              <a:t>Zero from IECEx</a:t>
            </a:r>
          </a:p>
          <a:p>
            <a:pPr lvl="1">
              <a:defRPr/>
            </a:pPr>
            <a:r>
              <a:rPr lang="en-GB" sz="2400" dirty="0" smtClean="0"/>
              <a:t>Audit time ?</a:t>
            </a:r>
          </a:p>
          <a:p>
            <a:pPr lvl="2">
              <a:defRPr/>
            </a:pPr>
            <a:r>
              <a:rPr lang="en-GB" dirty="0" smtClean="0"/>
              <a:t>Half day ?</a:t>
            </a:r>
          </a:p>
          <a:p>
            <a:pPr lvl="2">
              <a:defRPr/>
            </a:pPr>
            <a:r>
              <a:rPr lang="en-GB" dirty="0" smtClean="0"/>
              <a:t>Full day ?</a:t>
            </a:r>
          </a:p>
          <a:p>
            <a:pPr>
              <a:defRPr/>
            </a:pPr>
            <a:r>
              <a:rPr lang="en-GB" sz="2800" dirty="0" smtClean="0">
                <a:effectLst>
                  <a:outerShdw blurRad="38100" dist="38100" dir="2700000" algn="tl">
                    <a:srgbClr val="000000">
                      <a:alpha val="43137"/>
                    </a:srgbClr>
                  </a:outerShdw>
                </a:effectLst>
              </a:rPr>
              <a:t>WG5 and </a:t>
            </a:r>
            <a:r>
              <a:rPr lang="en-GB" sz="2800" dirty="0" err="1" smtClean="0">
                <a:effectLst>
                  <a:outerShdw blurRad="38100" dist="38100" dir="2700000" algn="tl">
                    <a:srgbClr val="000000">
                      <a:alpha val="43137"/>
                    </a:srgbClr>
                  </a:outerShdw>
                </a:effectLst>
              </a:rPr>
              <a:t>ExMarkCo</a:t>
            </a:r>
            <a:r>
              <a:rPr lang="en-GB" sz="2800" dirty="0" smtClean="0">
                <a:effectLst>
                  <a:outerShdw blurRad="38100" dist="38100" dir="2700000" algn="tl">
                    <a:srgbClr val="000000">
                      <a:alpha val="43137"/>
                    </a:srgbClr>
                  </a:outerShdw>
                </a:effectLst>
              </a:rPr>
              <a:t> looking at addendum to </a:t>
            </a:r>
            <a:r>
              <a:rPr lang="en-GB" sz="2800" dirty="0" smtClean="0">
                <a:effectLst>
                  <a:outerShdw blurRad="38100" dist="38100" dir="2700000" algn="tl">
                    <a:srgbClr val="000000">
                      <a:alpha val="43137"/>
                    </a:srgbClr>
                  </a:outerShdw>
                </a:effectLst>
              </a:rPr>
              <a:t>QAR to record Mark surveillance</a:t>
            </a:r>
          </a:p>
          <a:p>
            <a:pPr lvl="1">
              <a:defRPr/>
            </a:pPr>
            <a:r>
              <a:rPr lang="en-GB" sz="2400" dirty="0" smtClean="0">
                <a:effectLst>
                  <a:outerShdw blurRad="38100" dist="38100" dir="2700000" algn="tl">
                    <a:srgbClr val="000000">
                      <a:alpha val="43137"/>
                    </a:srgbClr>
                  </a:outerShdw>
                </a:effectLst>
              </a:rPr>
              <a:t>Also looking at how to do Mark surveillance when related to Unit Verification</a:t>
            </a:r>
            <a:endParaRPr lang="en-GB" sz="2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issues</a:t>
            </a:r>
            <a:endParaRPr lang="en-GB" dirty="0"/>
          </a:p>
        </p:txBody>
      </p:sp>
      <p:sp>
        <p:nvSpPr>
          <p:cNvPr id="3" name="Content Placeholder 2"/>
          <p:cNvSpPr>
            <a:spLocks noGrp="1"/>
          </p:cNvSpPr>
          <p:nvPr>
            <p:ph idx="1"/>
          </p:nvPr>
        </p:nvSpPr>
        <p:spPr/>
        <p:txBody>
          <a:bodyPr/>
          <a:lstStyle/>
          <a:p>
            <a:r>
              <a:rPr lang="en-GB" dirty="0" smtClean="0"/>
              <a:t>Any related issues to be raised from the floor</a:t>
            </a:r>
            <a:endParaRPr lang="en-GB" dirty="0"/>
          </a:p>
        </p:txBody>
      </p:sp>
    </p:spTree>
    <p:extLst>
      <p:ext uri="{BB962C8B-B14F-4D97-AF65-F5344CB8AC3E}">
        <p14:creationId xmlns:p14="http://schemas.microsoft.com/office/powerpoint/2010/main" val="491416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QAR Results ?</a:t>
            </a:r>
            <a:endParaRPr lang="en-GB" dirty="0"/>
          </a:p>
        </p:txBody>
      </p:sp>
      <p:sp>
        <p:nvSpPr>
          <p:cNvPr id="3" name="Content Placeholder 2"/>
          <p:cNvSpPr>
            <a:spLocks noGrp="1"/>
          </p:cNvSpPr>
          <p:nvPr>
            <p:ph idx="1"/>
          </p:nvPr>
        </p:nvSpPr>
        <p:spPr>
          <a:xfrm>
            <a:off x="685800" y="1556792"/>
            <a:ext cx="7918648" cy="4539208"/>
          </a:xfrm>
        </p:spPr>
        <p:txBody>
          <a:bodyPr/>
          <a:lstStyle/>
          <a:p>
            <a:r>
              <a:rPr lang="en-GB" sz="2800" dirty="0" smtClean="0">
                <a:effectLst/>
              </a:rPr>
              <a:t>20%?</a:t>
            </a:r>
          </a:p>
          <a:p>
            <a:pPr lvl="1"/>
            <a:r>
              <a:rPr lang="en-GB" sz="2400" dirty="0" smtClean="0">
                <a:effectLst/>
              </a:rPr>
              <a:t>Certification to be issued/maintained</a:t>
            </a:r>
            <a:endParaRPr lang="en-GB" sz="2400" dirty="0">
              <a:effectLst/>
            </a:endParaRPr>
          </a:p>
          <a:p>
            <a:r>
              <a:rPr lang="en-GB" sz="2800" dirty="0" smtClean="0">
                <a:effectLst/>
              </a:rPr>
              <a:t>75%?</a:t>
            </a:r>
          </a:p>
          <a:p>
            <a:pPr lvl="1"/>
            <a:r>
              <a:rPr lang="en-GB" sz="2400" dirty="0" smtClean="0">
                <a:effectLst/>
              </a:rPr>
              <a:t>Certification to be issued maintained subject to written clearance of NCRs</a:t>
            </a:r>
            <a:endParaRPr lang="en-GB" sz="2400" dirty="0">
              <a:effectLst/>
            </a:endParaRPr>
          </a:p>
          <a:p>
            <a:r>
              <a:rPr lang="en-GB" sz="2800" dirty="0" smtClean="0">
                <a:effectLst/>
              </a:rPr>
              <a:t>5%?</a:t>
            </a:r>
          </a:p>
          <a:p>
            <a:pPr lvl="1"/>
            <a:r>
              <a:rPr lang="en-AU" sz="2400" dirty="0" smtClean="0">
                <a:effectLst/>
              </a:rPr>
              <a:t>Certification to be issued/maintained subject to satisfactory follow-up visit</a:t>
            </a:r>
          </a:p>
          <a:p>
            <a:r>
              <a:rPr lang="en-AU" sz="2800" dirty="0" smtClean="0">
                <a:effectLst/>
              </a:rPr>
              <a:t>&lt;1% </a:t>
            </a:r>
          </a:p>
          <a:p>
            <a:pPr lvl="1"/>
            <a:r>
              <a:rPr lang="en-AU" sz="2400" dirty="0" smtClean="0">
                <a:effectLst/>
              </a:rPr>
              <a:t>Certification to be refused/suspended</a:t>
            </a:r>
            <a:br>
              <a:rPr lang="en-AU" sz="2400" dirty="0" smtClean="0">
                <a:effectLst/>
              </a:rPr>
            </a:br>
            <a:endParaRPr lang="en-AU" sz="2400" baseline="30000" dirty="0" smtClean="0">
              <a:effectLst/>
            </a:endParaRPr>
          </a:p>
        </p:txBody>
      </p:sp>
    </p:spTree>
    <p:extLst>
      <p:ext uri="{BB962C8B-B14F-4D97-AF65-F5344CB8AC3E}">
        <p14:creationId xmlns:p14="http://schemas.microsoft.com/office/powerpoint/2010/main" val="656334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smtClean="0"/>
              <a:t>Visit through to Completion</a:t>
            </a:r>
            <a:endParaRPr lang="en-GB" dirty="0"/>
          </a:p>
        </p:txBody>
      </p:sp>
      <p:sp>
        <p:nvSpPr>
          <p:cNvPr id="3" name="Content Placeholder 2"/>
          <p:cNvSpPr>
            <a:spLocks noGrp="1"/>
          </p:cNvSpPr>
          <p:nvPr>
            <p:ph idx="1"/>
          </p:nvPr>
        </p:nvSpPr>
        <p:spPr>
          <a:xfrm>
            <a:off x="685800" y="1700213"/>
            <a:ext cx="7918450" cy="4395787"/>
          </a:xfrm>
        </p:spPr>
        <p:txBody>
          <a:bodyPr/>
          <a:lstStyle/>
          <a:p>
            <a:pPr>
              <a:defRPr/>
            </a:pPr>
            <a:r>
              <a:rPr lang="en-GB" sz="2800" dirty="0" smtClean="0"/>
              <a:t>QAR status between completing the audit visit and signing off NCR actions ?</a:t>
            </a:r>
          </a:p>
          <a:p>
            <a:pPr lvl="1">
              <a:defRPr/>
            </a:pPr>
            <a:r>
              <a:rPr lang="en-GB" sz="2400" dirty="0" smtClean="0"/>
              <a:t>QAR is signed by auditor on completion of audit but before NCR actions are completed ?</a:t>
            </a:r>
          </a:p>
          <a:p>
            <a:pPr lvl="1">
              <a:defRPr/>
            </a:pPr>
            <a:r>
              <a:rPr lang="en-GB" sz="2400" dirty="0" smtClean="0"/>
              <a:t>Is the QAR signed off by ExCB before or after NCR actions are completed ?</a:t>
            </a:r>
          </a:p>
          <a:p>
            <a:pPr lvl="1">
              <a:defRPr/>
            </a:pPr>
            <a:r>
              <a:rPr lang="en-GB" sz="2400" dirty="0" smtClean="0"/>
              <a:t>What (in general) is an acceptable time to complete actions </a:t>
            </a:r>
            <a:r>
              <a:rPr lang="en-GB" sz="2400" dirty="0" smtClean="0"/>
              <a:t>?</a:t>
            </a:r>
            <a:br>
              <a:rPr lang="en-GB" sz="2400" dirty="0" smtClean="0"/>
            </a:br>
            <a:r>
              <a:rPr lang="en-GB" sz="2400" dirty="0" smtClean="0"/>
              <a:t>(OD009 suggests it is the Certificate issuing ExCB that determines this, not the QAR issuing ExCB – How ?)</a:t>
            </a:r>
            <a:endParaRPr lang="en-GB"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a:t>Visit through to Completion</a:t>
            </a:r>
          </a:p>
        </p:txBody>
      </p:sp>
      <p:sp>
        <p:nvSpPr>
          <p:cNvPr id="3" name="Content Placeholder 2"/>
          <p:cNvSpPr>
            <a:spLocks noGrp="1"/>
          </p:cNvSpPr>
          <p:nvPr>
            <p:ph idx="1"/>
          </p:nvPr>
        </p:nvSpPr>
        <p:spPr>
          <a:xfrm>
            <a:off x="685800" y="1628801"/>
            <a:ext cx="7918450" cy="4467200"/>
          </a:xfrm>
        </p:spPr>
        <p:txBody>
          <a:bodyPr/>
          <a:lstStyle/>
          <a:p>
            <a:pPr>
              <a:defRPr/>
            </a:pPr>
            <a:r>
              <a:rPr lang="en-GB" sz="2800" u="sng" dirty="0" smtClean="0"/>
              <a:t>Re-assessment</a:t>
            </a:r>
          </a:p>
          <a:p>
            <a:pPr>
              <a:defRPr/>
            </a:pPr>
            <a:r>
              <a:rPr lang="en-GB" sz="2800" dirty="0" smtClean="0"/>
              <a:t>New QAR summary created when QAR issued</a:t>
            </a:r>
          </a:p>
          <a:p>
            <a:pPr lvl="1">
              <a:defRPr/>
            </a:pPr>
            <a:r>
              <a:rPr lang="en-GB" sz="2400" dirty="0" smtClean="0"/>
              <a:t>Validity date 36 months after visit or 36 months after previous validity date ?</a:t>
            </a:r>
            <a:endParaRPr lang="en-GB" sz="2400" dirty="0"/>
          </a:p>
          <a:p>
            <a:pPr>
              <a:defRPr/>
            </a:pPr>
            <a:r>
              <a:rPr lang="en-GB" sz="2800" dirty="0" smtClean="0"/>
              <a:t>What about the interim period ?</a:t>
            </a:r>
          </a:p>
          <a:p>
            <a:pPr lvl="1">
              <a:defRPr/>
            </a:pPr>
            <a:r>
              <a:rPr lang="en-GB" sz="2400" dirty="0" smtClean="0"/>
              <a:t>New QAR not issued, but old QAR out of validity</a:t>
            </a:r>
          </a:p>
          <a:p>
            <a:pPr lvl="1">
              <a:defRPr/>
            </a:pPr>
            <a:r>
              <a:rPr lang="en-GB" sz="2400" dirty="0" smtClean="0"/>
              <a:t>Retain original record but move date ?</a:t>
            </a:r>
          </a:p>
          <a:p>
            <a:pPr lvl="1">
              <a:defRPr/>
            </a:pPr>
            <a:r>
              <a:rPr lang="en-GB" sz="2400" dirty="0" smtClean="0"/>
              <a:t>Add comment in comment field ?</a:t>
            </a:r>
            <a:endParaRPr lang="en-GB"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Visit through to Completion</a:t>
            </a:r>
          </a:p>
        </p:txBody>
      </p:sp>
      <p:sp>
        <p:nvSpPr>
          <p:cNvPr id="3" name="Content Placeholder 2"/>
          <p:cNvSpPr>
            <a:spLocks noGrp="1"/>
          </p:cNvSpPr>
          <p:nvPr>
            <p:ph idx="1"/>
          </p:nvPr>
        </p:nvSpPr>
        <p:spPr/>
        <p:txBody>
          <a:bodyPr/>
          <a:lstStyle/>
          <a:p>
            <a:r>
              <a:rPr lang="en-GB" u="sng" dirty="0" smtClean="0"/>
              <a:t>Interim Surveillance</a:t>
            </a:r>
          </a:p>
          <a:p>
            <a:pPr lvl="1"/>
            <a:r>
              <a:rPr lang="en-GB" dirty="0" smtClean="0"/>
              <a:t>Add information to existing QAR record</a:t>
            </a:r>
          </a:p>
          <a:p>
            <a:pPr lvl="1"/>
            <a:r>
              <a:rPr lang="en-GB" dirty="0" smtClean="0"/>
              <a:t>New audit date recorded as Interim Surveillance</a:t>
            </a:r>
          </a:p>
          <a:p>
            <a:pPr lvl="1"/>
            <a:r>
              <a:rPr lang="en-GB" dirty="0" smtClean="0"/>
              <a:t>Validity date unchanged, even if NCRs remain outstanding</a:t>
            </a:r>
            <a:endParaRPr lang="en-GB" dirty="0"/>
          </a:p>
        </p:txBody>
      </p:sp>
    </p:spTree>
    <p:extLst>
      <p:ext uri="{BB962C8B-B14F-4D97-AF65-F5344CB8AC3E}">
        <p14:creationId xmlns:p14="http://schemas.microsoft.com/office/powerpoint/2010/main" val="2128158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smtClean="0"/>
              <a:t>QAR “out of date” lists</a:t>
            </a:r>
            <a:endParaRPr lang="en-GB" dirty="0"/>
          </a:p>
        </p:txBody>
      </p:sp>
      <p:sp>
        <p:nvSpPr>
          <p:cNvPr id="3" name="Content Placeholder 2"/>
          <p:cNvSpPr>
            <a:spLocks noGrp="1"/>
          </p:cNvSpPr>
          <p:nvPr>
            <p:ph idx="1"/>
          </p:nvPr>
        </p:nvSpPr>
        <p:spPr>
          <a:xfrm>
            <a:off x="685800" y="1700808"/>
            <a:ext cx="7918450" cy="4032448"/>
          </a:xfrm>
        </p:spPr>
        <p:txBody>
          <a:bodyPr/>
          <a:lstStyle/>
          <a:p>
            <a:pPr>
              <a:defRPr/>
            </a:pPr>
            <a:r>
              <a:rPr lang="en-GB" dirty="0" smtClean="0"/>
              <a:t>ExCB QAR list – very useful ?</a:t>
            </a:r>
          </a:p>
          <a:p>
            <a:pPr lvl="1">
              <a:defRPr/>
            </a:pPr>
            <a:r>
              <a:rPr lang="en-GB" dirty="0" smtClean="0"/>
              <a:t>QARs out of date but only referencing cancelled certificates still appear</a:t>
            </a:r>
          </a:p>
          <a:p>
            <a:pPr lvl="1">
              <a:defRPr/>
            </a:pPr>
            <a:r>
              <a:rPr lang="en-GB" dirty="0" smtClean="0"/>
              <a:t>Can ask secretariat to manually remove such QARs from lists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QAR “out of date” lists</a:t>
            </a:r>
          </a:p>
        </p:txBody>
      </p:sp>
      <p:sp>
        <p:nvSpPr>
          <p:cNvPr id="3" name="Content Placeholder 2"/>
          <p:cNvSpPr>
            <a:spLocks noGrp="1"/>
          </p:cNvSpPr>
          <p:nvPr>
            <p:ph idx="1"/>
          </p:nvPr>
        </p:nvSpPr>
        <p:spPr/>
        <p:txBody>
          <a:bodyPr/>
          <a:lstStyle/>
          <a:p>
            <a:pPr>
              <a:defRPr/>
            </a:pPr>
            <a:r>
              <a:rPr lang="en-GB" sz="2800" dirty="0"/>
              <a:t>ExCB Certificate list –</a:t>
            </a:r>
          </a:p>
          <a:p>
            <a:pPr lvl="1">
              <a:defRPr/>
            </a:pPr>
            <a:r>
              <a:rPr lang="en-GB" sz="2400" dirty="0"/>
              <a:t>Useful , but too much data ?</a:t>
            </a:r>
          </a:p>
          <a:p>
            <a:pPr lvl="1">
              <a:defRPr/>
            </a:pPr>
            <a:r>
              <a:rPr lang="en-GB" sz="2400" dirty="0"/>
              <a:t>All issues of certificates – Why ?</a:t>
            </a:r>
          </a:p>
          <a:p>
            <a:pPr lvl="1">
              <a:defRPr/>
            </a:pPr>
            <a:r>
              <a:rPr lang="en-GB" sz="2400" dirty="0"/>
              <a:t>Cancelled certificates ?</a:t>
            </a:r>
          </a:p>
          <a:p>
            <a:pPr>
              <a:defRPr/>
            </a:pPr>
            <a:r>
              <a:rPr lang="en-GB" sz="2800" dirty="0"/>
              <a:t>Very long list –</a:t>
            </a:r>
          </a:p>
          <a:p>
            <a:pPr lvl="1">
              <a:defRPr/>
            </a:pPr>
            <a:r>
              <a:rPr lang="en-GB" sz="2400" dirty="0"/>
              <a:t>ExCBs  QARs already identified easily from the ExCB QAR list</a:t>
            </a:r>
          </a:p>
          <a:p>
            <a:pPr lvl="1">
              <a:defRPr/>
            </a:pPr>
            <a:r>
              <a:rPr lang="en-GB" sz="2400" dirty="0"/>
              <a:t>Desirable to find certificates where QAR is issued by another ExCB</a:t>
            </a:r>
          </a:p>
          <a:p>
            <a:endParaRPr lang="en-GB" dirty="0"/>
          </a:p>
        </p:txBody>
      </p:sp>
    </p:spTree>
    <p:extLst>
      <p:ext uri="{BB962C8B-B14F-4D97-AF65-F5344CB8AC3E}">
        <p14:creationId xmlns:p14="http://schemas.microsoft.com/office/powerpoint/2010/main" val="521323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813"/>
            <a:ext cx="7772400" cy="1143000"/>
          </a:xfrm>
        </p:spPr>
        <p:txBody>
          <a:bodyPr/>
          <a:lstStyle/>
          <a:p>
            <a:pPr>
              <a:defRPr/>
            </a:pPr>
            <a:r>
              <a:rPr lang="en-GB" dirty="0"/>
              <a:t>QAR “out of date” lists</a:t>
            </a:r>
          </a:p>
        </p:txBody>
      </p:sp>
      <p:sp>
        <p:nvSpPr>
          <p:cNvPr id="3" name="Content Placeholder 2"/>
          <p:cNvSpPr>
            <a:spLocks noGrp="1"/>
          </p:cNvSpPr>
          <p:nvPr>
            <p:ph idx="1"/>
          </p:nvPr>
        </p:nvSpPr>
        <p:spPr>
          <a:xfrm>
            <a:off x="685800" y="1700213"/>
            <a:ext cx="7918450" cy="4395787"/>
          </a:xfrm>
        </p:spPr>
        <p:txBody>
          <a:bodyPr/>
          <a:lstStyle/>
          <a:p>
            <a:pPr>
              <a:defRPr/>
            </a:pPr>
            <a:r>
              <a:rPr lang="en-GB" sz="2800" dirty="0" smtClean="0"/>
              <a:t>Problems revealed –</a:t>
            </a:r>
          </a:p>
          <a:p>
            <a:pPr lvl="1">
              <a:defRPr/>
            </a:pPr>
            <a:r>
              <a:rPr lang="en-GB" sz="2400" dirty="0" smtClean="0"/>
              <a:t>Manufacturer does not tell ExCB when changing QAR issuing ExCB, forgetting to request a certificate re-issue</a:t>
            </a:r>
          </a:p>
          <a:p>
            <a:pPr lvl="1">
              <a:defRPr/>
            </a:pPr>
            <a:r>
              <a:rPr lang="en-GB" sz="2400" dirty="0" smtClean="0"/>
              <a:t>QAR ExCB adds such a certificate as a “Manual Insertion” certificate number</a:t>
            </a:r>
          </a:p>
          <a:p>
            <a:pPr lvl="1">
              <a:defRPr/>
            </a:pPr>
            <a:r>
              <a:rPr lang="en-GB" sz="2400" dirty="0" smtClean="0"/>
              <a:t>Manual insertion seems to be at the bottom of over half the difficulties, as they are not automatically on the certificate</a:t>
            </a:r>
          </a:p>
          <a:p>
            <a:pPr lvl="1">
              <a:defRPr/>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News Gothic"/>
        <a:ea typeface=""/>
        <a:cs typeface=""/>
      </a:majorFont>
      <a:minorFont>
        <a:latin typeface="News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3920</TotalTime>
  <Words>1003</Words>
  <Application>Microsoft Office PowerPoint</Application>
  <PresentationFormat>On-screen Show (4:3)</PresentationFormat>
  <Paragraphs>118</Paragraphs>
  <Slides>22</Slides>
  <Notes>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ExTAG Training Workshop Calgary 2012  QAR related Issues</vt:lpstr>
      <vt:lpstr>QAR related Issues</vt:lpstr>
      <vt:lpstr>QAR Results ?</vt:lpstr>
      <vt:lpstr>Visit through to Completion</vt:lpstr>
      <vt:lpstr>Visit through to Completion</vt:lpstr>
      <vt:lpstr>Visit through to Completion</vt:lpstr>
      <vt:lpstr>QAR “out of date” lists</vt:lpstr>
      <vt:lpstr>QAR “out of date” lists</vt:lpstr>
      <vt:lpstr>QAR “out of date” lists</vt:lpstr>
      <vt:lpstr>QAR issue number</vt:lpstr>
      <vt:lpstr>Auditing Aspects</vt:lpstr>
      <vt:lpstr>Stockist / Assembler</vt:lpstr>
      <vt:lpstr>From ATEX Guidelines 3.7.5.2  “Assemblies with various configurations”</vt:lpstr>
      <vt:lpstr>Stockist / Assembler</vt:lpstr>
      <vt:lpstr>Stockist / Assembler</vt:lpstr>
      <vt:lpstr>Stockist / Assembler</vt:lpstr>
      <vt:lpstr>Stockist / Assembler</vt:lpstr>
      <vt:lpstr>Stockist / Assembler</vt:lpstr>
      <vt:lpstr>IECEx Mark Audit Issues</vt:lpstr>
      <vt:lpstr>IECEx Mark Audit Issues</vt:lpstr>
      <vt:lpstr>IECEx Mark Audit Issues</vt:lpstr>
      <vt:lpstr>Other issues</vt:lpstr>
    </vt:vector>
  </TitlesOfParts>
  <Company>Baseefa (2001)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Sinclair</dc:creator>
  <cp:lastModifiedBy>Ron Sinclair</cp:lastModifiedBy>
  <cp:revision>74</cp:revision>
  <dcterms:created xsi:type="dcterms:W3CDTF">2002-06-08T19:00:18Z</dcterms:created>
  <dcterms:modified xsi:type="dcterms:W3CDTF">2012-09-03T04:37:44Z</dcterms:modified>
</cp:coreProperties>
</file>