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67" r:id="rId4"/>
    <p:sldId id="269" r:id="rId5"/>
    <p:sldId id="258" r:id="rId6"/>
    <p:sldId id="259" r:id="rId7"/>
    <p:sldId id="261" r:id="rId8"/>
    <p:sldId id="268" r:id="rId9"/>
    <p:sldId id="270" r:id="rId10"/>
    <p:sldId id="263" r:id="rId11"/>
    <p:sldId id="271" r:id="rId12"/>
    <p:sldId id="275" r:id="rId13"/>
    <p:sldId id="276" r:id="rId14"/>
    <p:sldId id="264" r:id="rId15"/>
    <p:sldId id="277" r:id="rId16"/>
    <p:sldId id="278" r:id="rId17"/>
    <p:sldId id="265" r:id="rId18"/>
    <p:sldId id="272" r:id="rId19"/>
    <p:sldId id="273" r:id="rId20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D79393-E7A2-45F3-A5FF-E7BCAF3FDC06}" type="datetimeFigureOut">
              <a:rPr lang="en-CA" smtClean="0"/>
              <a:t>23/08/2012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86ECFE-FEBF-4C24-BEE4-D833A4FEB67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229596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28E286-4BA7-41CA-846D-3564B877BA71}" type="datetimeFigureOut">
              <a:rPr lang="en-CA" smtClean="0"/>
              <a:t>23/08/2012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B713F-54CE-4993-8CE3-E42C9711C7B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36126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r>
              <a:rPr lang="en-CA" dirty="0" smtClean="0"/>
              <a:t>This makes the Scheme the Scheme!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7B713F-54CE-4993-8CE3-E42C9711C7B6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63488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r>
              <a:rPr lang="en-CA" dirty="0" smtClean="0"/>
              <a:t>The bold section is the main issue</a:t>
            </a:r>
            <a:r>
              <a:rPr lang="en-CA" baseline="0" dirty="0" smtClean="0"/>
              <a:t> with any ExTR exchange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7B713F-54CE-4993-8CE3-E42C9711C7B6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89244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r>
              <a:rPr lang="en-CA" dirty="0" smtClean="0"/>
              <a:t>For our purposes</a:t>
            </a:r>
            <a:r>
              <a:rPr lang="en-CA" baseline="0" dirty="0" smtClean="0"/>
              <a:t>, OD010-2 is the main document.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CA" baseline="0" dirty="0" smtClean="0"/>
              <a:t>OD009 (Section 2) gives guidance on the main steps required to issue and ExTR, from initial Application to issuing the ExTR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CA" baseline="0" dirty="0" smtClean="0"/>
              <a:t>OD010-1 gives guidance on development and posting of blank ExTR forms 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7B713F-54CE-4993-8CE3-E42C9711C7B6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30745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7B713F-54CE-4993-8CE3-E42C9711C7B6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55962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DBD1-0CB3-4D33-9F6B-EA6B9C73FB42}" type="datetimeFigureOut">
              <a:rPr lang="en-CA" smtClean="0"/>
              <a:t>23/08/2012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7D039-5066-49DB-973D-E887C94AD7DA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DBD1-0CB3-4D33-9F6B-EA6B9C73FB42}" type="datetimeFigureOut">
              <a:rPr lang="en-CA" smtClean="0"/>
              <a:t>23/08/2012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7D039-5066-49DB-973D-E887C94AD7DA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DBD1-0CB3-4D33-9F6B-EA6B9C73FB42}" type="datetimeFigureOut">
              <a:rPr lang="en-CA" smtClean="0"/>
              <a:t>23/08/2012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7D039-5066-49DB-973D-E887C94AD7DA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DBD1-0CB3-4D33-9F6B-EA6B9C73FB42}" type="datetimeFigureOut">
              <a:rPr lang="en-CA" smtClean="0"/>
              <a:t>23/08/2012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7D039-5066-49DB-973D-E887C94AD7DA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DBD1-0CB3-4D33-9F6B-EA6B9C73FB42}" type="datetimeFigureOut">
              <a:rPr lang="en-CA" smtClean="0"/>
              <a:t>23/08/2012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7D039-5066-49DB-973D-E887C94AD7DA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DBD1-0CB3-4D33-9F6B-EA6B9C73FB42}" type="datetimeFigureOut">
              <a:rPr lang="en-CA" smtClean="0"/>
              <a:t>23/08/2012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7D039-5066-49DB-973D-E887C94AD7DA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DBD1-0CB3-4D33-9F6B-EA6B9C73FB42}" type="datetimeFigureOut">
              <a:rPr lang="en-CA" smtClean="0"/>
              <a:t>23/08/2012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7D039-5066-49DB-973D-E887C94AD7DA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DBD1-0CB3-4D33-9F6B-EA6B9C73FB42}" type="datetimeFigureOut">
              <a:rPr lang="en-CA" smtClean="0"/>
              <a:t>23/08/2012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7D039-5066-49DB-973D-E887C94AD7DA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DBD1-0CB3-4D33-9F6B-EA6B9C73FB42}" type="datetimeFigureOut">
              <a:rPr lang="en-CA" smtClean="0"/>
              <a:t>23/08/2012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7D039-5066-49DB-973D-E887C94AD7DA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DBD1-0CB3-4D33-9F6B-EA6B9C73FB42}" type="datetimeFigureOut">
              <a:rPr lang="en-CA" smtClean="0"/>
              <a:t>23/08/2012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7D039-5066-49DB-973D-E887C94AD7DA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DBD1-0CB3-4D33-9F6B-EA6B9C73FB42}" type="datetimeFigureOut">
              <a:rPr lang="en-CA" smtClean="0"/>
              <a:t>23/08/2012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7D039-5066-49DB-973D-E887C94AD7DA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6DBD1-0CB3-4D33-9F6B-EA6B9C73FB42}" type="datetimeFigureOut">
              <a:rPr lang="en-CA" smtClean="0"/>
              <a:t>23/08/2012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7D039-5066-49DB-973D-E887C94AD7DA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qps.ca/" TargetMode="External"/><Relationship Id="rId2" Type="http://schemas.openxmlformats.org/officeDocument/2006/relationships/hyperlink" Target="mailto:dadams@qps.ca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QPS(R) Logo - 1 inc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88640"/>
            <a:ext cx="914400" cy="81991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91680" y="188640"/>
            <a:ext cx="65527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200" b="1" dirty="0" smtClean="0">
                <a:solidFill>
                  <a:srgbClr val="003399"/>
                </a:solidFill>
              </a:rPr>
              <a:t>QPS EVALUATION SERVICES INC.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9552" y="1772816"/>
            <a:ext cx="8208912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/>
              <a:t>IECEx process for exchange of ExTRs among ExCBs</a:t>
            </a:r>
            <a:endParaRPr lang="en-CA" sz="2800" b="1" i="1" dirty="0"/>
          </a:p>
          <a:p>
            <a:pPr marL="285750" lvl="0" indent="-285750">
              <a:buFont typeface="Arial" pitchFamily="34" charset="0"/>
              <a:buChar char="•"/>
            </a:pPr>
            <a:endParaRPr lang="en-US" b="1" i="1" dirty="0" smtClean="0"/>
          </a:p>
          <a:p>
            <a:pPr marL="285750" lvl="0" indent="-285750">
              <a:buFont typeface="Arial" pitchFamily="34" charset="0"/>
              <a:buChar char="•"/>
            </a:pPr>
            <a:r>
              <a:rPr lang="en-US" b="1" i="1" dirty="0" smtClean="0"/>
              <a:t>Information </a:t>
            </a:r>
            <a:r>
              <a:rPr lang="en-US" b="1" i="1" dirty="0"/>
              <a:t>required</a:t>
            </a:r>
            <a:endParaRPr lang="en-CA" b="1" i="1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en-US" b="1" i="1" dirty="0"/>
              <a:t>Customer/Manufacturer expectations</a:t>
            </a:r>
            <a:endParaRPr lang="en-CA" b="1" i="1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en-US" b="1" i="1" dirty="0"/>
              <a:t>Review of experiences</a:t>
            </a:r>
            <a:endParaRPr lang="en-CA" b="1" i="1" dirty="0"/>
          </a:p>
          <a:p>
            <a:pPr marL="285750" indent="-285750">
              <a:buFont typeface="Arial" pitchFamily="34" charset="0"/>
              <a:buChar char="•"/>
            </a:pPr>
            <a:endParaRPr lang="en-CA" dirty="0" smtClean="0"/>
          </a:p>
          <a:p>
            <a:pPr marL="285750" indent="-285750">
              <a:buFont typeface="Arial" pitchFamily="34" charset="0"/>
              <a:buChar char="•"/>
            </a:pPr>
            <a:endParaRPr lang="en-CA" dirty="0" smtClean="0"/>
          </a:p>
          <a:p>
            <a:pPr marL="285750" indent="-285750">
              <a:buFont typeface="Arial" pitchFamily="34" charset="0"/>
              <a:buChar char="•"/>
            </a:pPr>
            <a:endParaRPr lang="en-CA" dirty="0"/>
          </a:p>
          <a:p>
            <a:pPr marL="285750" indent="-285750">
              <a:buFont typeface="Arial" pitchFamily="34" charset="0"/>
              <a:buChar char="•"/>
            </a:pPr>
            <a:endParaRPr lang="en-CA" dirty="0" smtClean="0"/>
          </a:p>
          <a:p>
            <a:pPr marL="285750" indent="-285750">
              <a:buFont typeface="Arial" pitchFamily="34" charset="0"/>
              <a:buChar char="•"/>
            </a:pPr>
            <a:endParaRPr lang="en-CA" dirty="0" smtClean="0"/>
          </a:p>
          <a:p>
            <a:pPr algn="r"/>
            <a:r>
              <a:rPr lang="en-CA" b="1" dirty="0" err="1" smtClean="0"/>
              <a:t>ExTAG</a:t>
            </a:r>
            <a:r>
              <a:rPr lang="en-CA" b="1" dirty="0" smtClean="0"/>
              <a:t> Workshop, Calgary </a:t>
            </a:r>
          </a:p>
          <a:p>
            <a:pPr algn="r"/>
            <a:r>
              <a:rPr lang="en-CA" dirty="0" smtClean="0"/>
              <a:t>September 3</a:t>
            </a:r>
            <a:r>
              <a:rPr lang="en-CA" baseline="30000" dirty="0" smtClean="0"/>
              <a:t>rd</a:t>
            </a:r>
            <a:r>
              <a:rPr lang="en-CA" dirty="0" smtClean="0"/>
              <a:t>, 2012</a:t>
            </a:r>
          </a:p>
          <a:p>
            <a:pPr algn="r"/>
            <a:r>
              <a:rPr lang="en-CA" dirty="0" smtClean="0"/>
              <a:t>Dave Adams, Manager Haz Loc Depart</a:t>
            </a:r>
            <a:endParaRPr lang="en-C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4000" u="sng" dirty="0" smtClean="0"/>
              <a:t>The ExTR Package</a:t>
            </a:r>
            <a:endParaRPr lang="en-CA" sz="4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The ExTR Package must be consistent and completed as per OD010-2</a:t>
            </a:r>
          </a:p>
          <a:p>
            <a:pPr lvl="1"/>
            <a:r>
              <a:rPr lang="en-CA" dirty="0" smtClean="0"/>
              <a:t>It </a:t>
            </a:r>
            <a:r>
              <a:rPr lang="en-CA" dirty="0"/>
              <a:t>provides guidance on exactly how to </a:t>
            </a:r>
            <a:r>
              <a:rPr lang="en-CA" dirty="0" smtClean="0"/>
              <a:t>complete;</a:t>
            </a:r>
          </a:p>
          <a:p>
            <a:pPr lvl="2"/>
            <a:r>
              <a:rPr lang="en-CA" dirty="0" smtClean="0"/>
              <a:t>The </a:t>
            </a:r>
            <a:r>
              <a:rPr lang="en-CA" dirty="0"/>
              <a:t>ExTR Cover Page, </a:t>
            </a:r>
            <a:endParaRPr lang="en-CA" dirty="0" smtClean="0"/>
          </a:p>
          <a:p>
            <a:pPr lvl="2"/>
            <a:r>
              <a:rPr lang="en-CA" dirty="0" smtClean="0"/>
              <a:t>ExTR </a:t>
            </a:r>
            <a:r>
              <a:rPr lang="en-CA" dirty="0"/>
              <a:t>Test Report including Checklists, </a:t>
            </a:r>
            <a:endParaRPr lang="en-CA" dirty="0" smtClean="0"/>
          </a:p>
          <a:p>
            <a:pPr lvl="2"/>
            <a:r>
              <a:rPr lang="en-CA" dirty="0" smtClean="0"/>
              <a:t>ExTR </a:t>
            </a:r>
            <a:r>
              <a:rPr lang="en-CA" dirty="0"/>
              <a:t>of National Differences, </a:t>
            </a:r>
            <a:endParaRPr lang="en-CA" dirty="0" smtClean="0"/>
          </a:p>
          <a:p>
            <a:pPr lvl="2"/>
            <a:r>
              <a:rPr lang="en-CA" dirty="0" smtClean="0"/>
              <a:t>ExTR </a:t>
            </a:r>
            <a:r>
              <a:rPr lang="en-CA" dirty="0"/>
              <a:t>Addendum, </a:t>
            </a:r>
            <a:endParaRPr lang="en-CA" dirty="0" smtClean="0"/>
          </a:p>
          <a:p>
            <a:pPr lvl="2"/>
            <a:r>
              <a:rPr lang="en-CA" dirty="0" smtClean="0"/>
              <a:t>ExTR </a:t>
            </a:r>
            <a:r>
              <a:rPr lang="en-CA" dirty="0"/>
              <a:t>of Partial Testing and </a:t>
            </a:r>
            <a:r>
              <a:rPr lang="en-CA" dirty="0" smtClean="0"/>
              <a:t>Receipt</a:t>
            </a:r>
            <a:endParaRPr lang="en-CA" dirty="0"/>
          </a:p>
        </p:txBody>
      </p:sp>
      <p:pic>
        <p:nvPicPr>
          <p:cNvPr id="4" name="Picture 3" descr="QPS(R) Logo - 1 inc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3520" y="404664"/>
            <a:ext cx="914400" cy="819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828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/>
              <a:t> </a:t>
            </a:r>
            <a:r>
              <a:rPr lang="en-CA" sz="3200" dirty="0" smtClean="0"/>
              <a:t>      </a:t>
            </a:r>
            <a:r>
              <a:rPr lang="en-CA" sz="4000" u="sng" dirty="0" smtClean="0"/>
              <a:t>ExTR Test Report and Checklist</a:t>
            </a:r>
            <a:endParaRPr lang="en-CA" sz="4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Must be completed as per OD010-2, Section 2.4 </a:t>
            </a:r>
            <a:r>
              <a:rPr lang="en-CA" i="1" dirty="0" smtClean="0"/>
              <a:t>Ex Test Reports</a:t>
            </a:r>
          </a:p>
          <a:p>
            <a:pPr marL="0" indent="0">
              <a:buNone/>
            </a:pPr>
            <a:r>
              <a:rPr lang="en-CA" u="sng" dirty="0"/>
              <a:t>The </a:t>
            </a:r>
            <a:r>
              <a:rPr lang="en-CA" u="sng" dirty="0" smtClean="0"/>
              <a:t>“Verdict</a:t>
            </a:r>
            <a:r>
              <a:rPr lang="en-CA" u="sng" dirty="0"/>
              <a:t>” Column</a:t>
            </a:r>
          </a:p>
          <a:p>
            <a:r>
              <a:rPr lang="en-CA" dirty="0" smtClean="0"/>
              <a:t>Every clause requiring a verdict must be completed</a:t>
            </a:r>
          </a:p>
          <a:p>
            <a:r>
              <a:rPr lang="en-CA" dirty="0" smtClean="0"/>
              <a:t>Acceptable Verdicts are either “YES” or “NA”</a:t>
            </a:r>
          </a:p>
          <a:p>
            <a:endParaRPr lang="en-CA" dirty="0"/>
          </a:p>
        </p:txBody>
      </p:sp>
      <p:pic>
        <p:nvPicPr>
          <p:cNvPr id="4" name="Picture 3" descr="QPS(R) Logo - 1 inc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0951" y="404664"/>
            <a:ext cx="914400" cy="819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118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/>
              <a:t> </a:t>
            </a:r>
            <a:r>
              <a:rPr lang="en-CA" sz="3200" dirty="0" smtClean="0"/>
              <a:t>      </a:t>
            </a:r>
            <a:r>
              <a:rPr lang="en-CA" sz="4000" u="sng" dirty="0" smtClean="0"/>
              <a:t>ExTR Test Report and Checklist</a:t>
            </a:r>
            <a:endParaRPr lang="en-CA" sz="4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435280" cy="504056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CA" u="sng" dirty="0" smtClean="0"/>
              <a:t>The “Result – Remark” Column</a:t>
            </a:r>
          </a:p>
          <a:p>
            <a:r>
              <a:rPr lang="en-CA" dirty="0" smtClean="0"/>
              <a:t>For every </a:t>
            </a:r>
            <a:r>
              <a:rPr lang="en-CA" dirty="0"/>
              <a:t>clause requiring a verdict </a:t>
            </a:r>
            <a:r>
              <a:rPr lang="en-CA" dirty="0" smtClean="0"/>
              <a:t>the “Result - Remark” column can/should be utilized to;</a:t>
            </a:r>
          </a:p>
          <a:p>
            <a:pPr lvl="1"/>
            <a:r>
              <a:rPr lang="en-CA" dirty="0" smtClean="0"/>
              <a:t>Reference applicable manufacturer’s drawing(s) or component specification data sheets</a:t>
            </a:r>
          </a:p>
          <a:p>
            <a:pPr lvl="1"/>
            <a:r>
              <a:rPr lang="en-CA" dirty="0" smtClean="0"/>
              <a:t>Reference internal ExCB test report(s) or other documents</a:t>
            </a:r>
          </a:p>
          <a:p>
            <a:pPr lvl="1"/>
            <a:r>
              <a:rPr lang="en-CA" dirty="0" smtClean="0"/>
              <a:t>Reference Attachments and Annexes to ExTR</a:t>
            </a:r>
          </a:p>
          <a:p>
            <a:pPr lvl="1"/>
            <a:r>
              <a:rPr lang="en-CA" dirty="0" smtClean="0"/>
              <a:t>Summarize test conditions and/or test results</a:t>
            </a:r>
          </a:p>
          <a:p>
            <a:pPr lvl="1"/>
            <a:r>
              <a:rPr lang="en-CA" dirty="0" smtClean="0"/>
              <a:t>Clarify which equipment feature being referenced</a:t>
            </a:r>
          </a:p>
          <a:p>
            <a:pPr lvl="1"/>
            <a:r>
              <a:rPr lang="en-CA" dirty="0" smtClean="0"/>
              <a:t>Provide justification for waiving requirements</a:t>
            </a:r>
          </a:p>
          <a:p>
            <a:pPr lvl="1"/>
            <a:r>
              <a:rPr lang="en-CA" dirty="0" smtClean="0"/>
              <a:t>Etc.  All ExTRs forms are WORD documents; any cell in the checklist can be expanded to fit all required comments</a:t>
            </a:r>
          </a:p>
          <a:p>
            <a:pPr lvl="1"/>
            <a:endParaRPr lang="en-CA" dirty="0" smtClean="0"/>
          </a:p>
          <a:p>
            <a:endParaRPr lang="en-CA" dirty="0" smtClean="0"/>
          </a:p>
          <a:p>
            <a:endParaRPr lang="en-CA" dirty="0"/>
          </a:p>
        </p:txBody>
      </p:sp>
      <p:pic>
        <p:nvPicPr>
          <p:cNvPr id="4" name="Picture 3" descr="QPS(R) Logo - 1 inc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0951" y="404664"/>
            <a:ext cx="914400" cy="819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9824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/>
              <a:t> </a:t>
            </a:r>
            <a:r>
              <a:rPr lang="en-CA" sz="3200" dirty="0" smtClean="0"/>
              <a:t>      </a:t>
            </a:r>
            <a:r>
              <a:rPr lang="en-CA" sz="4000" u="sng" dirty="0" smtClean="0"/>
              <a:t>ExTR Test Report and Checklist</a:t>
            </a:r>
            <a:endParaRPr lang="en-CA" sz="4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CA" u="sng" dirty="0" smtClean="0"/>
              <a:t>The “Storybook Report”</a:t>
            </a:r>
          </a:p>
          <a:p>
            <a:r>
              <a:rPr lang="en-CA" dirty="0" smtClean="0"/>
              <a:t>Used for IS evaluations – IEC 60079-11</a:t>
            </a:r>
          </a:p>
          <a:p>
            <a:r>
              <a:rPr lang="en-CA" dirty="0" smtClean="0"/>
              <a:t>Can also be used for equipment “families”, multiple methods of protection, and complex equipment or systems</a:t>
            </a:r>
          </a:p>
          <a:p>
            <a:r>
              <a:rPr lang="en-CA" dirty="0" smtClean="0"/>
              <a:t>Basically a recapitulation of the information contained in the Certificate with an expanded “Description of Equipment”, “Markings” and “Summary of Tests Performed” sections</a:t>
            </a:r>
          </a:p>
          <a:p>
            <a:r>
              <a:rPr lang="en-CA" dirty="0" smtClean="0"/>
              <a:t>Supplements the Ex Test Report and Checklists</a:t>
            </a:r>
          </a:p>
          <a:p>
            <a:endParaRPr lang="en-CA" dirty="0"/>
          </a:p>
        </p:txBody>
      </p:sp>
      <p:pic>
        <p:nvPicPr>
          <p:cNvPr id="4" name="Picture 3" descr="QPS(R) Logo - 1 inc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0951" y="404664"/>
            <a:ext cx="914400" cy="819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3648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sz="2800" dirty="0" smtClean="0"/>
              <a:t>         </a:t>
            </a:r>
            <a:r>
              <a:rPr lang="en-CA" sz="4000" u="sng" dirty="0" smtClean="0"/>
              <a:t>Manufacturer’s Certification Documents</a:t>
            </a:r>
            <a:endParaRPr lang="en-CA" sz="4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CA" dirty="0" smtClean="0"/>
              <a:t>The Certification Documentation must be as per OD017 for the applicable method(s) of protection</a:t>
            </a:r>
          </a:p>
          <a:p>
            <a:r>
              <a:rPr lang="en-CA" dirty="0" smtClean="0"/>
              <a:t>They must “</a:t>
            </a:r>
            <a:r>
              <a:rPr lang="en-CA" i="1" dirty="0" smtClean="0"/>
              <a:t>give a full and correct specification of the explosion safety aspects of the electrical equipment</a:t>
            </a:r>
            <a:r>
              <a:rPr lang="en-CA" dirty="0" smtClean="0"/>
              <a:t>” (IEC60079-0, 6</a:t>
            </a:r>
            <a:r>
              <a:rPr lang="en-CA" baseline="30000" dirty="0" smtClean="0"/>
              <a:t>th</a:t>
            </a:r>
            <a:r>
              <a:rPr lang="en-CA" dirty="0" smtClean="0"/>
              <a:t> Ed, Clause 24)</a:t>
            </a:r>
          </a:p>
          <a:p>
            <a:r>
              <a:rPr lang="en-CA" dirty="0" smtClean="0"/>
              <a:t>With properly completed Certification Drawings, there is no need to include the various component/material spec sheets in the ExTR (they must be retained in the project files)</a:t>
            </a:r>
            <a:endParaRPr lang="en-CA" dirty="0"/>
          </a:p>
        </p:txBody>
      </p:sp>
      <p:pic>
        <p:nvPicPr>
          <p:cNvPr id="4" name="Picture 3" descr="QPS(R) Logo - 1 inc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3520" y="404664"/>
            <a:ext cx="914400" cy="819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828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Recommendations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Read and know OD010-2 and OD017</a:t>
            </a:r>
          </a:p>
          <a:p>
            <a:r>
              <a:rPr lang="en-CA" dirty="0" smtClean="0"/>
              <a:t>Complete the ExTR Package as per OD010-2</a:t>
            </a:r>
          </a:p>
          <a:p>
            <a:r>
              <a:rPr lang="en-CA" dirty="0" smtClean="0"/>
              <a:t>Ensure customer documents are as per OD017</a:t>
            </a:r>
          </a:p>
          <a:p>
            <a:r>
              <a:rPr lang="en-CA" dirty="0" smtClean="0"/>
              <a:t>Use the “Result – Remark” column to give complete details</a:t>
            </a:r>
          </a:p>
          <a:p>
            <a:r>
              <a:rPr lang="en-CA" dirty="0" smtClean="0"/>
              <a:t>Use the “Storybook” Report where useful</a:t>
            </a:r>
          </a:p>
          <a:p>
            <a:r>
              <a:rPr lang="en-CA" dirty="0" smtClean="0"/>
              <a:t>Include Attachments and/or Appendixes as necessary</a:t>
            </a:r>
          </a:p>
          <a:p>
            <a:endParaRPr lang="en-CA" dirty="0" smtClean="0"/>
          </a:p>
          <a:p>
            <a:endParaRPr lang="en-CA" dirty="0" smtClean="0"/>
          </a:p>
          <a:p>
            <a:endParaRPr lang="en-CA" dirty="0"/>
          </a:p>
        </p:txBody>
      </p:sp>
      <p:pic>
        <p:nvPicPr>
          <p:cNvPr id="4" name="Picture 3" descr="QPS(R) Logo - 1 inc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3520" y="404664"/>
            <a:ext cx="914400" cy="819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32841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Recommendations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test engineer, the ExTL Reviewer and the ExCB Reviewer must all keep this in mind – </a:t>
            </a:r>
            <a:endParaRPr lang="en-US" sz="1000" dirty="0" smtClean="0"/>
          </a:p>
          <a:p>
            <a:endParaRPr lang="en-US" sz="1000" dirty="0" smtClean="0"/>
          </a:p>
          <a:p>
            <a:pPr marL="400050" lvl="1" indent="0">
              <a:buNone/>
            </a:pPr>
            <a:r>
              <a:rPr lang="en-US" sz="4000" b="1" dirty="0" smtClean="0"/>
              <a:t>ExTR </a:t>
            </a:r>
            <a:r>
              <a:rPr lang="en-US" sz="4000" b="1" dirty="0"/>
              <a:t>packages need to be compiled and approved by the Issuing ExCB with enough detail to clearly support all technical decisions.</a:t>
            </a:r>
            <a:endParaRPr lang="en-CA" sz="4000" b="1" dirty="0"/>
          </a:p>
          <a:p>
            <a:endParaRPr lang="en-CA" sz="4000" dirty="0" smtClean="0"/>
          </a:p>
          <a:p>
            <a:endParaRPr lang="en-CA" dirty="0" smtClean="0"/>
          </a:p>
          <a:p>
            <a:endParaRPr lang="en-CA" dirty="0"/>
          </a:p>
        </p:txBody>
      </p:sp>
      <p:pic>
        <p:nvPicPr>
          <p:cNvPr id="4" name="Picture 3" descr="QPS(R) Logo - 1 inc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3520" y="404664"/>
            <a:ext cx="914400" cy="819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7076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Conclusion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CA" dirty="0" smtClean="0"/>
              <a:t>The following is required for a “Complete ExTR Package”, which should be acceptable to a Receiving ExCB under review;</a:t>
            </a:r>
          </a:p>
          <a:p>
            <a:r>
              <a:rPr lang="en-CA" dirty="0" smtClean="0"/>
              <a:t>The ExTR Package is completed in accordance with OD010-2</a:t>
            </a:r>
          </a:p>
          <a:p>
            <a:pPr lvl="1"/>
            <a:r>
              <a:rPr lang="en-CA" dirty="0" smtClean="0"/>
              <a:t>Checklist “Result – Remark” columns fully completed</a:t>
            </a:r>
          </a:p>
          <a:p>
            <a:r>
              <a:rPr lang="en-CA" dirty="0" smtClean="0"/>
              <a:t>The Manufacturer’s Certification Documents are in accordance with OD017</a:t>
            </a:r>
          </a:p>
          <a:p>
            <a:r>
              <a:rPr lang="en-CA" dirty="0" smtClean="0"/>
              <a:t>Storybook Report included, as necessary</a:t>
            </a:r>
          </a:p>
          <a:p>
            <a:endParaRPr lang="en-CA" dirty="0"/>
          </a:p>
        </p:txBody>
      </p:sp>
      <p:pic>
        <p:nvPicPr>
          <p:cNvPr id="4" name="Picture 3" descr="QPS(R) Logo - 1 inc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3520" y="404664"/>
            <a:ext cx="914400" cy="819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828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Discussion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Questions or Comments?</a:t>
            </a:r>
          </a:p>
          <a:p>
            <a:r>
              <a:rPr lang="en-CA" dirty="0" smtClean="0"/>
              <a:t>Other ExCB experiences</a:t>
            </a:r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</p:txBody>
      </p:sp>
      <p:pic>
        <p:nvPicPr>
          <p:cNvPr id="4" name="Picture 3" descr="QPS(R) Logo - 1 inc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3520" y="404664"/>
            <a:ext cx="914400" cy="819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118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The End?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Dave Adams, P. Eng.</a:t>
            </a:r>
            <a:endParaRPr lang="en-CA" dirty="0"/>
          </a:p>
          <a:p>
            <a:pPr marL="0" indent="0">
              <a:buNone/>
            </a:pPr>
            <a:r>
              <a:rPr lang="en-US" dirty="0"/>
              <a:t>Manager, Hazardous Locations </a:t>
            </a:r>
            <a:r>
              <a:rPr lang="en-US" dirty="0" smtClean="0"/>
              <a:t>Department</a:t>
            </a:r>
            <a:r>
              <a:rPr lang="en-US" dirty="0"/>
              <a:t>  </a:t>
            </a:r>
            <a:endParaRPr lang="en-CA" dirty="0"/>
          </a:p>
          <a:p>
            <a:pPr marL="0" indent="0">
              <a:buNone/>
            </a:pPr>
            <a:r>
              <a:rPr lang="en-US" dirty="0" smtClean="0"/>
              <a:t>       QPS </a:t>
            </a:r>
            <a:r>
              <a:rPr lang="en-US" dirty="0"/>
              <a:t>Evaluation Services Inc.</a:t>
            </a:r>
            <a:endParaRPr lang="en-CA" dirty="0"/>
          </a:p>
          <a:p>
            <a:pPr marL="0" indent="0">
              <a:buNone/>
            </a:pPr>
            <a:r>
              <a:rPr lang="en-US" sz="2600" dirty="0" smtClean="0"/>
              <a:t>Email</a:t>
            </a:r>
            <a:r>
              <a:rPr lang="en-US" sz="2600" dirty="0"/>
              <a:t>:  </a:t>
            </a:r>
            <a:r>
              <a:rPr lang="en-US" sz="2600" dirty="0">
                <a:hlinkClick r:id="rId2"/>
              </a:rPr>
              <a:t>dadams@qps.ca</a:t>
            </a:r>
            <a:endParaRPr lang="en-CA" sz="2600" dirty="0"/>
          </a:p>
          <a:p>
            <a:pPr marL="0" indent="0">
              <a:buNone/>
            </a:pPr>
            <a:r>
              <a:rPr lang="en-US" sz="2600" dirty="0"/>
              <a:t>Web:  </a:t>
            </a:r>
            <a:r>
              <a:rPr lang="en-US" sz="2600" dirty="0">
                <a:hlinkClick r:id="rId3"/>
              </a:rPr>
              <a:t>www.qps.ca</a:t>
            </a:r>
            <a:endParaRPr lang="en-CA" sz="2600" dirty="0"/>
          </a:p>
          <a:p>
            <a:pPr marL="0" indent="0">
              <a:buNone/>
            </a:pPr>
            <a:r>
              <a:rPr lang="en-US" sz="2600" dirty="0"/>
              <a:t>Office: </a:t>
            </a:r>
            <a:r>
              <a:rPr lang="en-US" sz="2600" dirty="0" smtClean="0"/>
              <a:t>1-587-351-3000</a:t>
            </a:r>
            <a:endParaRPr lang="en-CA" sz="2600" dirty="0"/>
          </a:p>
          <a:p>
            <a:pPr marL="0" indent="0">
              <a:buNone/>
            </a:pPr>
            <a:r>
              <a:rPr lang="en-US" sz="2600" dirty="0"/>
              <a:t>Mobile: </a:t>
            </a:r>
            <a:r>
              <a:rPr lang="en-US" sz="2600" dirty="0" smtClean="0"/>
              <a:t>1-780-224-4414</a:t>
            </a:r>
            <a:endParaRPr lang="en-CA" sz="2600" dirty="0"/>
          </a:p>
          <a:p>
            <a:pPr marL="0" indent="0">
              <a:buNone/>
            </a:pPr>
            <a:r>
              <a:rPr lang="en-US" sz="2600" dirty="0"/>
              <a:t>Fax: </a:t>
            </a:r>
            <a:r>
              <a:rPr lang="en-US" sz="2600" dirty="0" smtClean="0"/>
              <a:t>1-587-351-3001</a:t>
            </a:r>
            <a:endParaRPr lang="en-CA" sz="2600" dirty="0"/>
          </a:p>
          <a:p>
            <a:endParaRPr lang="en-CA" dirty="0"/>
          </a:p>
        </p:txBody>
      </p:sp>
      <p:pic>
        <p:nvPicPr>
          <p:cNvPr id="4" name="Picture 3" descr="QPS(R) Logo - 1 inch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3520" y="404664"/>
            <a:ext cx="914400" cy="819912"/>
          </a:xfrm>
          <a:prstGeom prst="rect">
            <a:avLst/>
          </a:prstGeom>
        </p:spPr>
      </p:pic>
      <p:pic>
        <p:nvPicPr>
          <p:cNvPr id="5" name="Picture 4" descr="QPS(R) Logo - 1 inch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3520" y="2852936"/>
            <a:ext cx="457200" cy="409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11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       Why we’re talking about it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sz="3600" dirty="0" smtClean="0"/>
              <a:t>The effective exchange of ExTR packages between Issuing and Receiving ExCBs is </a:t>
            </a:r>
            <a:r>
              <a:rPr lang="en-CA" sz="3600" b="1" dirty="0" smtClean="0"/>
              <a:t>essential</a:t>
            </a:r>
            <a:r>
              <a:rPr lang="en-CA" sz="3600" dirty="0" smtClean="0"/>
              <a:t> to the manufacturers to obtain multi-country or multi-regional certifications based on a single test program and single submission of samples.</a:t>
            </a:r>
            <a:endParaRPr lang="en-CA" sz="3600" dirty="0"/>
          </a:p>
        </p:txBody>
      </p:sp>
      <p:pic>
        <p:nvPicPr>
          <p:cNvPr id="4" name="Picture 3" descr="QPS(R) Logo - 1 inch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3520" y="404664"/>
            <a:ext cx="914400" cy="819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656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How to do it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To accomplish this IECEx System objective, ExTR documents need to be developed and maintained in a timely and user-friendly fashion, and </a:t>
            </a:r>
            <a:r>
              <a:rPr lang="en-US" sz="3600" b="1" dirty="0"/>
              <a:t>ExTR packages need to be compiled and approved by the Issuing ExCB with enough detail to clearly support all technical decisions.</a:t>
            </a:r>
            <a:endParaRPr lang="en-CA" sz="3600" b="1" dirty="0"/>
          </a:p>
        </p:txBody>
      </p:sp>
      <p:pic>
        <p:nvPicPr>
          <p:cNvPr id="4" name="Picture 3" descr="QPS(R) Logo - 1 inch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3520" y="404664"/>
            <a:ext cx="914400" cy="819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82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Reference Documents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CA" u="sng" dirty="0" smtClean="0"/>
              <a:t>OD009</a:t>
            </a:r>
            <a:r>
              <a:rPr lang="en-CA" dirty="0" smtClean="0"/>
              <a:t>: Procedures </a:t>
            </a:r>
            <a:r>
              <a:rPr lang="en-CA" dirty="0"/>
              <a:t>for the Issuing of IECEx Certificates of Conformity, IECEx Test Reports and IECEx Quality Assessment </a:t>
            </a:r>
            <a:r>
              <a:rPr lang="en-CA" dirty="0" smtClean="0"/>
              <a:t>Reports</a:t>
            </a:r>
          </a:p>
          <a:p>
            <a:endParaRPr lang="en-CA" sz="1200" dirty="0" smtClean="0"/>
          </a:p>
          <a:p>
            <a:r>
              <a:rPr lang="en-CA" u="sng" dirty="0" smtClean="0"/>
              <a:t>OD010-1</a:t>
            </a:r>
            <a:r>
              <a:rPr lang="en-CA" dirty="0" smtClean="0"/>
              <a:t>: Guidance </a:t>
            </a:r>
            <a:r>
              <a:rPr lang="en-CA" dirty="0"/>
              <a:t>for the development, compilation, issuing and receipt of </a:t>
            </a:r>
            <a:r>
              <a:rPr lang="en-CA" dirty="0" smtClean="0"/>
              <a:t>ExTRs.         Part </a:t>
            </a:r>
            <a:r>
              <a:rPr lang="en-CA" dirty="0"/>
              <a:t>1: Development and posting of blank IECEx Test Report (ExTR) Documents </a:t>
            </a:r>
            <a:endParaRPr lang="en-CA" dirty="0" smtClean="0"/>
          </a:p>
          <a:p>
            <a:endParaRPr lang="en-CA" sz="1200" dirty="0" smtClean="0"/>
          </a:p>
          <a:p>
            <a:r>
              <a:rPr lang="en-CA" sz="3500" b="1" u="sng" dirty="0" smtClean="0"/>
              <a:t>OD010-2</a:t>
            </a:r>
            <a:r>
              <a:rPr lang="en-CA" sz="3500" b="1" dirty="0" smtClean="0"/>
              <a:t>: Guidance </a:t>
            </a:r>
            <a:r>
              <a:rPr lang="en-CA" sz="3500" b="1" dirty="0"/>
              <a:t>for the development, compilation, issuing and receipt of ExTRs</a:t>
            </a:r>
            <a:br>
              <a:rPr lang="en-CA" sz="3500" b="1" dirty="0"/>
            </a:br>
            <a:r>
              <a:rPr lang="en-CA" sz="3500" b="1" dirty="0"/>
              <a:t>Part 2: Procedures and </a:t>
            </a:r>
            <a:r>
              <a:rPr lang="en-CA" sz="3500" b="1" dirty="0" smtClean="0"/>
              <a:t>guidance</a:t>
            </a:r>
          </a:p>
          <a:p>
            <a:r>
              <a:rPr lang="en-CA" sz="3600" u="sng" dirty="0"/>
              <a:t>OD017</a:t>
            </a:r>
            <a:r>
              <a:rPr lang="en-CA" sz="3600" dirty="0"/>
              <a:t>: Drawing and documentation Guidance for IEC Ex Certification – for use by Manufacturers and </a:t>
            </a:r>
            <a:r>
              <a:rPr lang="en-CA" sz="3600" dirty="0" err="1"/>
              <a:t>ExTLS</a:t>
            </a:r>
            <a:endParaRPr lang="en-CA" sz="3600" dirty="0"/>
          </a:p>
          <a:p>
            <a:endParaRPr lang="en-CA" sz="3500" b="1" dirty="0"/>
          </a:p>
        </p:txBody>
      </p:sp>
      <p:pic>
        <p:nvPicPr>
          <p:cNvPr id="4" name="Picture 3" descr="QPS(R) Logo - 1 inch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3520" y="404664"/>
            <a:ext cx="914400" cy="819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536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The Process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CA" sz="3900" dirty="0" smtClean="0"/>
              <a:t>In theory the process is quite simple;</a:t>
            </a:r>
          </a:p>
          <a:p>
            <a:pPr marL="0" indent="0">
              <a:buNone/>
            </a:pPr>
            <a:endParaRPr lang="en-CA" sz="1400" dirty="0" smtClean="0"/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The manufacturer obtains an ExTR from the ExCB of their choice (the “Issuing ExCB”)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The manufacturer submits this ExTR to an ExCB in another member country (the “Receiving ExCB”) to obtain National or regional Certification of that member country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The Receiving ExCB reviews and accepts the ExTR, applies any National Differences and issues the National /Regional Certificate</a:t>
            </a:r>
            <a:endParaRPr lang="en-CA" dirty="0"/>
          </a:p>
        </p:txBody>
      </p:sp>
      <p:pic>
        <p:nvPicPr>
          <p:cNvPr id="4" name="Picture 3" descr="QPS(R) Logo - 1 inc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3520" y="404664"/>
            <a:ext cx="914400" cy="819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82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The Process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CA" dirty="0" smtClean="0"/>
              <a:t>If there are issues with the ExTR the  </a:t>
            </a:r>
            <a:r>
              <a:rPr lang="en-CA" b="1" dirty="0" smtClean="0"/>
              <a:t>Receiving ExCB does NOT contact the manufacturer, but rather contacts the Issuing ExCB.</a:t>
            </a:r>
            <a:r>
              <a:rPr lang="en-CA" dirty="0" smtClean="0"/>
              <a:t>  All efforts shall be made to resolve any issues between the Issuing and Receiving ExCBs, without involving the manufacturer.  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CA" dirty="0" smtClean="0"/>
              <a:t>Where this is not possible, the Issuing ExCB shall contact the customer to resolve the issue with the original ExTR. </a:t>
            </a:r>
            <a:endParaRPr lang="en-CA" dirty="0"/>
          </a:p>
        </p:txBody>
      </p:sp>
      <p:pic>
        <p:nvPicPr>
          <p:cNvPr id="4" name="Picture 3" descr="QPS(R) Logo - 1 inc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3520" y="404664"/>
            <a:ext cx="914400" cy="819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82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4000" dirty="0" smtClean="0"/>
              <a:t>      Manufacturer’s Expectations</a:t>
            </a:r>
            <a:endParaRPr lang="en-C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CA" dirty="0" smtClean="0"/>
              <a:t>That the ExTR will be accepted by the Receiving ExCB, </a:t>
            </a:r>
          </a:p>
          <a:p>
            <a:pPr marL="0" indent="0">
              <a:buNone/>
            </a:pPr>
            <a:r>
              <a:rPr lang="en-CA" dirty="0" smtClean="0"/>
              <a:t>And;</a:t>
            </a:r>
          </a:p>
          <a:p>
            <a:r>
              <a:rPr lang="en-CA" dirty="0" smtClean="0"/>
              <a:t>Either:</a:t>
            </a:r>
          </a:p>
          <a:p>
            <a:pPr lvl="1"/>
            <a:r>
              <a:rPr lang="en-CA" dirty="0" smtClean="0"/>
              <a:t>The included National Differences Report will be accepted by the Issuing ExCB, or;</a:t>
            </a:r>
          </a:p>
          <a:p>
            <a:pPr lvl="1"/>
            <a:r>
              <a:rPr lang="en-CA" dirty="0" smtClean="0"/>
              <a:t>The manufacturer is made aware of the National Differences and that the Receiving ExCB must complete this assessment.</a:t>
            </a:r>
          </a:p>
          <a:p>
            <a:pPr marL="0" indent="0">
              <a:buNone/>
            </a:pPr>
            <a:r>
              <a:rPr lang="en-CA" dirty="0" smtClean="0"/>
              <a:t>And;</a:t>
            </a:r>
          </a:p>
          <a:p>
            <a:r>
              <a:rPr lang="en-CA" dirty="0" smtClean="0"/>
              <a:t>That the National or Regional Certificate will be issued in a reasonable amount of time and without major issues.</a:t>
            </a:r>
            <a:endParaRPr lang="en-CA" dirty="0"/>
          </a:p>
        </p:txBody>
      </p:sp>
      <p:pic>
        <p:nvPicPr>
          <p:cNvPr id="4" name="Picture 3" descr="QPS(R) Logo - 1 inc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3520" y="404664"/>
            <a:ext cx="914400" cy="819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82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Our Main Issue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 smtClean="0"/>
          </a:p>
          <a:p>
            <a:r>
              <a:rPr lang="en-US" dirty="0" smtClean="0"/>
              <a:t>ExTR </a:t>
            </a:r>
            <a:r>
              <a:rPr lang="en-US" dirty="0"/>
              <a:t>packages need to be compiled and approved by the Issuing ExCB </a:t>
            </a:r>
            <a:r>
              <a:rPr lang="en-US" sz="3600" b="1" dirty="0"/>
              <a:t>with enough detail to clearly support all technical decisions</a:t>
            </a:r>
            <a:r>
              <a:rPr lang="en-US" dirty="0"/>
              <a:t>.</a:t>
            </a:r>
            <a:endParaRPr lang="en-CA" dirty="0"/>
          </a:p>
          <a:p>
            <a:endParaRPr lang="en-CA" dirty="0"/>
          </a:p>
        </p:txBody>
      </p:sp>
      <p:pic>
        <p:nvPicPr>
          <p:cNvPr id="4" name="Picture 3" descr="QPS(R) Logo - 1 inch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3520" y="404664"/>
            <a:ext cx="914400" cy="819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667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The Goal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The Receiving ExCB should be able to completely determine compliance with the Standards listed with only the following documents;</a:t>
            </a:r>
          </a:p>
          <a:p>
            <a:pPr lvl="1"/>
            <a:r>
              <a:rPr lang="en-CA" dirty="0" smtClean="0"/>
              <a:t>The Complete ExTR Package; </a:t>
            </a:r>
          </a:p>
          <a:p>
            <a:pPr marL="57150" indent="0">
              <a:buNone/>
            </a:pPr>
            <a:r>
              <a:rPr lang="en-CA" dirty="0" smtClean="0"/>
              <a:t>Specifically;</a:t>
            </a:r>
          </a:p>
          <a:p>
            <a:pPr lvl="1"/>
            <a:r>
              <a:rPr lang="en-CA" dirty="0" smtClean="0"/>
              <a:t>The Ex Test Report (ExTR) including Checklists</a:t>
            </a:r>
          </a:p>
          <a:p>
            <a:pPr lvl="1"/>
            <a:r>
              <a:rPr lang="en-CA" dirty="0" smtClean="0"/>
              <a:t>The Certification </a:t>
            </a:r>
            <a:r>
              <a:rPr lang="en-CA" dirty="0"/>
              <a:t>D</a:t>
            </a:r>
            <a:r>
              <a:rPr lang="en-CA" dirty="0" smtClean="0"/>
              <a:t>ocumentation listed in (or attached to) the ExTR</a:t>
            </a:r>
          </a:p>
        </p:txBody>
      </p:sp>
      <p:pic>
        <p:nvPicPr>
          <p:cNvPr id="4" name="Picture 3" descr="QPS(R) Logo - 1 inc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3520" y="404664"/>
            <a:ext cx="914400" cy="819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97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1586</TotalTime>
  <Words>1051</Words>
  <Application>Microsoft Office PowerPoint</Application>
  <PresentationFormat>On-screen Show (4:3)</PresentationFormat>
  <Paragraphs>126</Paragraphs>
  <Slides>19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PowerPoint Presentation</vt:lpstr>
      <vt:lpstr>       Why we’re talking about it</vt:lpstr>
      <vt:lpstr>How to do it</vt:lpstr>
      <vt:lpstr>Reference Documents</vt:lpstr>
      <vt:lpstr>The Process</vt:lpstr>
      <vt:lpstr>The Process</vt:lpstr>
      <vt:lpstr>      Manufacturer’s Expectations</vt:lpstr>
      <vt:lpstr>Our Main Issue</vt:lpstr>
      <vt:lpstr>The Goal</vt:lpstr>
      <vt:lpstr>The ExTR Package</vt:lpstr>
      <vt:lpstr>       ExTR Test Report and Checklist</vt:lpstr>
      <vt:lpstr>       ExTR Test Report and Checklist</vt:lpstr>
      <vt:lpstr>       ExTR Test Report and Checklist</vt:lpstr>
      <vt:lpstr>         Manufacturer’s Certification Documents</vt:lpstr>
      <vt:lpstr>Recommendations</vt:lpstr>
      <vt:lpstr>Recommendations</vt:lpstr>
      <vt:lpstr>Conclusion</vt:lpstr>
      <vt:lpstr>Discussion</vt:lpstr>
      <vt:lpstr>The End?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Dori OKane</dc:creator>
  <cp:lastModifiedBy>Dave Adams</cp:lastModifiedBy>
  <cp:revision>27</cp:revision>
  <cp:lastPrinted>2012-08-23T05:51:41Z</cp:lastPrinted>
  <dcterms:created xsi:type="dcterms:W3CDTF">2012-05-14T14:12:41Z</dcterms:created>
  <dcterms:modified xsi:type="dcterms:W3CDTF">2012-08-25T00:19:28Z</dcterms:modified>
</cp:coreProperties>
</file>