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8C03491-9C54-445C-9C27-07F7EA36B6A8}" type="datetimeFigureOut">
              <a:rPr lang="en-AU" smtClean="0"/>
              <a:pPr/>
              <a:t>17/09/2013</a:t>
            </a:fld>
            <a:endParaRPr lang="en-AU"/>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AU"/>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FDCA7E6-BF70-4CCB-95D6-E2F577627729}"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C03491-9C54-445C-9C27-07F7EA36B6A8}" type="datetimeFigureOut">
              <a:rPr lang="en-AU" smtClean="0"/>
              <a:pPr/>
              <a:t>17/09/2013</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AFDCA7E6-BF70-4CCB-95D6-E2F577627729}"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C03491-9C54-445C-9C27-07F7EA36B6A8}" type="datetimeFigureOut">
              <a:rPr lang="en-AU" smtClean="0"/>
              <a:pPr/>
              <a:t>17/09/2013</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AFDCA7E6-BF70-4CCB-95D6-E2F577627729}"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C03491-9C54-445C-9C27-07F7EA36B6A8}" type="datetimeFigureOut">
              <a:rPr lang="en-AU" smtClean="0"/>
              <a:pPr/>
              <a:t>17/09/2013</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AFDCA7E6-BF70-4CCB-95D6-E2F577627729}" type="slidenum">
              <a:rPr lang="en-AU" smtClean="0"/>
              <a:pPr/>
              <a:t>‹#›</a:t>
            </a:fld>
            <a:endParaRPr lang="en-AU"/>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8C03491-9C54-445C-9C27-07F7EA36B6A8}" type="datetimeFigureOut">
              <a:rPr lang="en-AU" smtClean="0"/>
              <a:pPr/>
              <a:t>17/09/2013</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AFDCA7E6-BF70-4CCB-95D6-E2F577627729}" type="slidenum">
              <a:rPr lang="en-AU" smtClean="0"/>
              <a:pPr/>
              <a:t>‹#›</a:t>
            </a:fld>
            <a:endParaRPr lang="en-A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C03491-9C54-445C-9C27-07F7EA36B6A8}" type="datetimeFigureOut">
              <a:rPr lang="en-AU" smtClean="0"/>
              <a:pPr/>
              <a:t>17/09/2013</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AFDCA7E6-BF70-4CCB-95D6-E2F577627729}" type="slidenum">
              <a:rPr lang="en-AU" smtClean="0"/>
              <a:pPr/>
              <a:t>‹#›</a:t>
            </a:fld>
            <a:endParaRPr lang="en-AU"/>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8C03491-9C54-445C-9C27-07F7EA36B6A8}" type="datetimeFigureOut">
              <a:rPr lang="en-AU" smtClean="0"/>
              <a:pPr/>
              <a:t>17/09/2013</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AFDCA7E6-BF70-4CCB-95D6-E2F577627729}" type="slidenum">
              <a:rPr lang="en-AU" smtClean="0"/>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8C03491-9C54-445C-9C27-07F7EA36B6A8}" type="datetimeFigureOut">
              <a:rPr lang="en-AU" smtClean="0"/>
              <a:pPr/>
              <a:t>17/09/2013</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AFDCA7E6-BF70-4CCB-95D6-E2F577627729}" type="slidenum">
              <a:rPr lang="en-AU" smtClean="0"/>
              <a:pPr/>
              <a:t>‹#›</a:t>
            </a:fld>
            <a:endParaRPr lang="en-AU"/>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8C03491-9C54-445C-9C27-07F7EA36B6A8}" type="datetimeFigureOut">
              <a:rPr lang="en-AU" smtClean="0"/>
              <a:pPr/>
              <a:t>17/09/2013</a:t>
            </a:fld>
            <a:endParaRPr lang="en-AU"/>
          </a:p>
        </p:txBody>
      </p:sp>
      <p:sp>
        <p:nvSpPr>
          <p:cNvPr id="3" name="Footer Placeholder 2"/>
          <p:cNvSpPr>
            <a:spLocks noGrp="1"/>
          </p:cNvSpPr>
          <p:nvPr>
            <p:ph type="ftr" sz="quarter" idx="11"/>
          </p:nvPr>
        </p:nvSpPr>
        <p:spPr/>
        <p:txBody>
          <a:bodyPr/>
          <a:lstStyle>
            <a:extLst/>
          </a:lstStyle>
          <a:p>
            <a:endParaRPr lang="en-AU"/>
          </a:p>
        </p:txBody>
      </p:sp>
      <p:sp>
        <p:nvSpPr>
          <p:cNvPr id="4" name="Slide Number Placeholder 3"/>
          <p:cNvSpPr>
            <a:spLocks noGrp="1"/>
          </p:cNvSpPr>
          <p:nvPr>
            <p:ph type="sldNum" sz="quarter" idx="12"/>
          </p:nvPr>
        </p:nvSpPr>
        <p:spPr/>
        <p:txBody>
          <a:bodyPr/>
          <a:lstStyle>
            <a:extLst/>
          </a:lstStyle>
          <a:p>
            <a:fld id="{AFDCA7E6-BF70-4CCB-95D6-E2F577627729}"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8C03491-9C54-445C-9C27-07F7EA36B6A8}" type="datetimeFigureOut">
              <a:rPr lang="en-AU" smtClean="0"/>
              <a:pPr/>
              <a:t>17/09/2013</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AFDCA7E6-BF70-4CCB-95D6-E2F577627729}" type="slidenum">
              <a:rPr lang="en-AU" smtClean="0"/>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8C03491-9C54-445C-9C27-07F7EA36B6A8}" type="datetimeFigureOut">
              <a:rPr lang="en-AU" smtClean="0"/>
              <a:pPr/>
              <a:t>17/09/2013</a:t>
            </a:fld>
            <a:endParaRPr lang="en-AU"/>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FDCA7E6-BF70-4CCB-95D6-E2F577627729}" type="slidenum">
              <a:rPr lang="en-AU" smtClean="0"/>
              <a:pPr/>
              <a:t>‹#›</a:t>
            </a:fld>
            <a:endParaRPr lang="en-AU"/>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8C03491-9C54-445C-9C27-07F7EA36B6A8}" type="datetimeFigureOut">
              <a:rPr lang="en-AU" smtClean="0"/>
              <a:pPr/>
              <a:t>17/09/2013</a:t>
            </a:fld>
            <a:endParaRPr lang="en-AU"/>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FDCA7E6-BF70-4CCB-95D6-E2F577627729}"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file:///C:\Users\Jim%20Munro\Documents\Business%20Activiities\IECEx\Meetings%20Fortaleza%20Sep13\ExTAG%20Meeting\ExTAG_298_Inf_Implememtation_of_ISO_IEC_17065.do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Introduction of ISO/IEC 17065: 2012</a:t>
            </a:r>
            <a:endParaRPr lang="en-AU" dirty="0"/>
          </a:p>
        </p:txBody>
      </p:sp>
      <p:sp>
        <p:nvSpPr>
          <p:cNvPr id="3" name="Subtitle 2"/>
          <p:cNvSpPr>
            <a:spLocks noGrp="1"/>
          </p:cNvSpPr>
          <p:nvPr>
            <p:ph type="subTitle" idx="1"/>
          </p:nvPr>
        </p:nvSpPr>
        <p:spPr/>
        <p:txBody>
          <a:bodyPr>
            <a:normAutofit fontScale="85000" lnSpcReduction="10000"/>
          </a:bodyPr>
          <a:lstStyle/>
          <a:p>
            <a:endParaRPr lang="en-AU" dirty="0" smtClean="0"/>
          </a:p>
          <a:p>
            <a:r>
              <a:rPr lang="en-AU" dirty="0" smtClean="0"/>
              <a:t> </a:t>
            </a:r>
            <a:r>
              <a:rPr lang="en-AU" b="1" dirty="0" smtClean="0"/>
              <a:t>Conformity assessment — Requirements for bodies certifying products, processes and services 	</a:t>
            </a:r>
          </a:p>
          <a:p>
            <a:endParaRPr lang="en-A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AU" b="1" dirty="0" smtClean="0"/>
              <a:t>ExTAG</a:t>
            </a:r>
          </a:p>
          <a:p>
            <a:pPr lvl="1">
              <a:buNone/>
            </a:pPr>
            <a:r>
              <a:rPr lang="en-AU" b="1" i="1" dirty="0"/>
              <a:t>11.5    </a:t>
            </a:r>
            <a:r>
              <a:rPr lang="en-AU" i="1" u="sng" dirty="0"/>
              <a:t>Implementation of ISO/IEC </a:t>
            </a:r>
            <a:r>
              <a:rPr lang="en-AU" i="1" u="sng" dirty="0" smtClean="0"/>
              <a:t>17065</a:t>
            </a:r>
            <a:endParaRPr lang="en-AU" dirty="0"/>
          </a:p>
          <a:p>
            <a:pPr lvl="1" indent="0">
              <a:buNone/>
            </a:pPr>
            <a:r>
              <a:rPr lang="en-AU" dirty="0"/>
              <a:t>The ExTAG is to consider the ExMC WG4 recommendation relating to the implementation of </a:t>
            </a:r>
            <a:r>
              <a:rPr lang="en-AU" i="1" dirty="0"/>
              <a:t>ISO/IEC 17065:2012 </a:t>
            </a:r>
            <a:r>
              <a:rPr lang="en-AU" i="1" dirty="0" smtClean="0"/>
              <a:t>Conformity </a:t>
            </a:r>
            <a:r>
              <a:rPr lang="en-AU" i="1" dirty="0"/>
              <a:t>assessment -- Requirements for bodies certifying products, processes and services</a:t>
            </a:r>
            <a:endParaRPr lang="en-AU" dirty="0"/>
          </a:p>
          <a:p>
            <a:pPr lvl="1">
              <a:buNone/>
            </a:pPr>
            <a:r>
              <a:rPr lang="en-GB" b="1" i="1" dirty="0"/>
              <a:t>	</a:t>
            </a:r>
            <a:r>
              <a:rPr lang="en-GB" b="1" u="sng" dirty="0"/>
              <a:t>Document for consideration:</a:t>
            </a:r>
            <a:endParaRPr lang="en-AU" dirty="0"/>
          </a:p>
          <a:p>
            <a:pPr lvl="1">
              <a:buNone/>
            </a:pPr>
            <a:r>
              <a:rPr lang="en-GB" b="1" dirty="0"/>
              <a:t> </a:t>
            </a:r>
            <a:endParaRPr lang="en-AU" dirty="0"/>
          </a:p>
          <a:p>
            <a:pPr lvl="1">
              <a:buNone/>
            </a:pPr>
            <a:r>
              <a:rPr lang="en-GB" b="1" dirty="0"/>
              <a:t>	</a:t>
            </a:r>
            <a:r>
              <a:rPr lang="en-GB" b="1" u="sng" dirty="0">
                <a:hlinkClick r:id="rId2" action="ppaction://hlinkfile"/>
              </a:rPr>
              <a:t>ExTAG/298/</a:t>
            </a:r>
            <a:r>
              <a:rPr lang="en-GB" b="1" u="sng" dirty="0" err="1">
                <a:hlinkClick r:id="rId2" action="ppaction://hlinkfile"/>
              </a:rPr>
              <a:t>Inf</a:t>
            </a:r>
            <a:r>
              <a:rPr lang="en-GB" b="1" dirty="0"/>
              <a:t> - </a:t>
            </a:r>
            <a:r>
              <a:rPr lang="en-AU" dirty="0"/>
              <a:t>The Implementation of ISO/IEC 17065 </a:t>
            </a:r>
            <a:r>
              <a:rPr lang="en-AU" i="1" dirty="0"/>
              <a:t>Conformity assessment - Requirements for bodies certifying products, processes and services</a:t>
            </a:r>
            <a:endParaRPr lang="en-AU" dirty="0"/>
          </a:p>
          <a:p>
            <a:endParaRPr lang="en-AU" dirty="0" smtClean="0"/>
          </a:p>
          <a:p>
            <a:r>
              <a:rPr lang="en-AU" b="1" dirty="0" smtClean="0"/>
              <a:t>ExMC</a:t>
            </a:r>
          </a:p>
          <a:p>
            <a:pPr lvl="1">
              <a:buNone/>
            </a:pPr>
            <a:r>
              <a:rPr lang="en-AU" b="1" dirty="0" smtClean="0"/>
              <a:t>12.2 </a:t>
            </a:r>
            <a:r>
              <a:rPr lang="en-AU" b="1" dirty="0"/>
              <a:t>	</a:t>
            </a:r>
            <a:r>
              <a:rPr lang="en-AU" b="1" dirty="0" smtClean="0"/>
              <a:t>I SO/IEC </a:t>
            </a:r>
            <a:r>
              <a:rPr lang="en-AU" b="1" dirty="0"/>
              <a:t>17065 Implementation</a:t>
            </a:r>
          </a:p>
          <a:p>
            <a:pPr lvl="1" indent="0">
              <a:buNone/>
            </a:pPr>
            <a:r>
              <a:rPr lang="en-AU" b="1" dirty="0"/>
              <a:t> </a:t>
            </a:r>
            <a:r>
              <a:rPr lang="en-AU" dirty="0" smtClean="0"/>
              <a:t>Members </a:t>
            </a:r>
            <a:r>
              <a:rPr lang="en-AU" dirty="0"/>
              <a:t>to note publication of the new ISO/IEC 17065 and consider the proposed implementation plan as recommended by WG4 </a:t>
            </a:r>
            <a:endParaRPr lang="en-AU" b="1" dirty="0"/>
          </a:p>
        </p:txBody>
      </p:sp>
      <p:sp>
        <p:nvSpPr>
          <p:cNvPr id="2" name="Title 1"/>
          <p:cNvSpPr>
            <a:spLocks noGrp="1"/>
          </p:cNvSpPr>
          <p:nvPr>
            <p:ph type="title"/>
          </p:nvPr>
        </p:nvSpPr>
        <p:spPr/>
        <p:txBody>
          <a:bodyPr/>
          <a:lstStyle/>
          <a:p>
            <a:r>
              <a:rPr lang="en-AU" dirty="0" smtClean="0"/>
              <a:t>Introduction in IECEx</a:t>
            </a:r>
            <a:endParaRPr lang="en-A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indent="0">
              <a:lnSpc>
                <a:spcPct val="115000"/>
              </a:lnSpc>
              <a:spcAft>
                <a:spcPts val="1000"/>
              </a:spcAft>
              <a:buNone/>
            </a:pPr>
            <a:r>
              <a:rPr lang="en-AU" dirty="0" smtClean="0">
                <a:solidFill>
                  <a:srgbClr val="000000"/>
                </a:solidFill>
                <a:latin typeface="Arial"/>
                <a:ea typeface="Calibri"/>
                <a:cs typeface="Times New Roman"/>
              </a:rPr>
              <a:t>In line with the publication of ISO/IEC 17065</a:t>
            </a:r>
            <a:r>
              <a:rPr lang="en-AU" sz="2800" dirty="0" smtClean="0">
                <a:ea typeface="Calibri"/>
                <a:cs typeface="Times New Roman"/>
              </a:rPr>
              <a:t> </a:t>
            </a:r>
            <a:r>
              <a:rPr lang="en-AU" i="1" dirty="0" smtClean="0">
                <a:solidFill>
                  <a:srgbClr val="000000"/>
                </a:solidFill>
                <a:latin typeface="Arial"/>
                <a:ea typeface="Calibri"/>
                <a:cs typeface="Times New Roman"/>
              </a:rPr>
              <a:t>Conformity assessment -- Requirements for bodies certifying products, processes and services</a:t>
            </a:r>
            <a:r>
              <a:rPr lang="en-AU" dirty="0" smtClean="0">
                <a:solidFill>
                  <a:srgbClr val="000000"/>
                </a:solidFill>
                <a:latin typeface="Arial"/>
                <a:ea typeface="Calibri"/>
                <a:cs typeface="Times New Roman"/>
              </a:rPr>
              <a:t> it will be necessary for members to plan the implementation of the requirements of the new Standard. ExMC WG4-</a:t>
            </a:r>
            <a:r>
              <a:rPr lang="en-AU" i="1" dirty="0" smtClean="0">
                <a:solidFill>
                  <a:srgbClr val="000000"/>
                </a:solidFill>
                <a:latin typeface="Arial"/>
                <a:ea typeface="Calibri"/>
                <a:cs typeface="Times New Roman"/>
              </a:rPr>
              <a:t>Technical Reference Group for Assessment of ExCBs and ExTLs</a:t>
            </a:r>
            <a:r>
              <a:rPr lang="en-AU" dirty="0" smtClean="0">
                <a:solidFill>
                  <a:srgbClr val="000000"/>
                </a:solidFill>
                <a:latin typeface="Arial"/>
                <a:ea typeface="Calibri"/>
                <a:cs typeface="Times New Roman"/>
              </a:rPr>
              <a:t> suggest that the following recommendation be taken to the ExMC:</a:t>
            </a:r>
            <a:endParaRPr lang="en-AU" sz="2800" dirty="0" smtClean="0">
              <a:ea typeface="Calibri"/>
              <a:cs typeface="Times New Roman"/>
            </a:endParaRPr>
          </a:p>
          <a:p>
            <a:pPr lvl="1" indent="0">
              <a:lnSpc>
                <a:spcPct val="115000"/>
              </a:lnSpc>
              <a:spcAft>
                <a:spcPts val="1000"/>
              </a:spcAft>
              <a:buNone/>
            </a:pPr>
            <a:r>
              <a:rPr lang="en-AU" i="1" dirty="0" smtClean="0">
                <a:solidFill>
                  <a:srgbClr val="000000"/>
                </a:solidFill>
                <a:latin typeface="Arial"/>
                <a:ea typeface="Calibri"/>
                <a:cs typeface="Times New Roman"/>
              </a:rPr>
              <a:t>The IECEx System to follow the same implementation timetable as IAF, that is: the transition period for ISO/IEC 17065:2012 would be three years from the date of publication (15 September 2012).  That means it would have to be implemented by all existing and applicant ExCBs by 15 September 2015.</a:t>
            </a:r>
            <a:endParaRPr lang="en-AU" sz="2400" dirty="0" smtClean="0">
              <a:ea typeface="Calibri"/>
              <a:cs typeface="Times New Roman"/>
            </a:endParaRPr>
          </a:p>
          <a:p>
            <a:pPr indent="0">
              <a:lnSpc>
                <a:spcPct val="115000"/>
              </a:lnSpc>
              <a:spcAft>
                <a:spcPts val="1000"/>
              </a:spcAft>
              <a:buNone/>
            </a:pPr>
            <a:r>
              <a:rPr lang="en-AU" dirty="0" smtClean="0">
                <a:solidFill>
                  <a:srgbClr val="000000"/>
                </a:solidFill>
                <a:latin typeface="Arial"/>
                <a:ea typeface="Calibri"/>
                <a:cs typeface="Times New Roman"/>
              </a:rPr>
              <a:t>The ExTAG is asked to consider the WG4 recommendation and then to report to their position to the ExMC Meeting.</a:t>
            </a:r>
            <a:endParaRPr lang="en-AU" sz="2800" dirty="0" smtClean="0">
              <a:ea typeface="Calibri"/>
              <a:cs typeface="Times New Roman"/>
            </a:endParaRPr>
          </a:p>
          <a:p>
            <a:endParaRPr lang="en-AU" dirty="0"/>
          </a:p>
        </p:txBody>
      </p:sp>
      <p:sp>
        <p:nvSpPr>
          <p:cNvPr id="2" name="Title 1"/>
          <p:cNvSpPr>
            <a:spLocks noGrp="1"/>
          </p:cNvSpPr>
          <p:nvPr>
            <p:ph type="title"/>
          </p:nvPr>
        </p:nvSpPr>
        <p:spPr/>
        <p:txBody>
          <a:bodyPr/>
          <a:lstStyle/>
          <a:p>
            <a:r>
              <a:rPr lang="en-AU" dirty="0" smtClean="0"/>
              <a:t>ExTAG/298/</a:t>
            </a:r>
            <a:r>
              <a:rPr lang="en-AU" dirty="0" err="1" smtClean="0"/>
              <a:t>Inf</a:t>
            </a:r>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AU" sz="2400" dirty="0" smtClean="0"/>
              <a:t>restructuring of this International Standard based on the common structure adopted by ISO/CASCO; </a:t>
            </a:r>
          </a:p>
          <a:p>
            <a:r>
              <a:rPr lang="en-AU" sz="2400" dirty="0" smtClean="0"/>
              <a:t>modifications based on ISO/PAS 17001, ISO/PAS 17002, ISO/PAS 17003, ISO/PAS 17004 and ISO/PAS 17005; </a:t>
            </a:r>
          </a:p>
          <a:p>
            <a:r>
              <a:rPr lang="en-AU" sz="2400" dirty="0" smtClean="0"/>
              <a:t>introduction of the ISO/IEC 17000 functional approach in the process requirements of Clause 7; </a:t>
            </a:r>
          </a:p>
          <a:p>
            <a:r>
              <a:rPr lang="en-AU" sz="2400" dirty="0" smtClean="0"/>
              <a:t>information on the application of this International Standard for processes and services in Annex B; </a:t>
            </a:r>
          </a:p>
          <a:p>
            <a:r>
              <a:rPr lang="en-AU" sz="2400" dirty="0" smtClean="0"/>
              <a:t>revision of the terms and definitions in Clause 3; </a:t>
            </a:r>
          </a:p>
        </p:txBody>
      </p:sp>
      <p:sp>
        <p:nvSpPr>
          <p:cNvPr id="2" name="Title 1"/>
          <p:cNvSpPr>
            <a:spLocks noGrp="1"/>
          </p:cNvSpPr>
          <p:nvPr>
            <p:ph type="title"/>
          </p:nvPr>
        </p:nvSpPr>
        <p:spPr/>
        <p:txBody>
          <a:bodyPr>
            <a:normAutofit fontScale="90000"/>
          </a:bodyPr>
          <a:lstStyle/>
          <a:p>
            <a:r>
              <a:rPr lang="en-AU" dirty="0" smtClean="0"/>
              <a:t>Major changes compared with ISO/IEC Guide 65</a:t>
            </a:r>
            <a:endParaRPr lang="en-A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AU" sz="2400" dirty="0" smtClean="0"/>
              <a:t>improvement of the impartiality requirements (mechanism); </a:t>
            </a:r>
          </a:p>
          <a:p>
            <a:r>
              <a:rPr lang="en-AU" sz="2400" dirty="0" smtClean="0"/>
              <a:t>consolidation of the management system requirements in Clause 8; </a:t>
            </a:r>
          </a:p>
          <a:p>
            <a:r>
              <a:rPr lang="en-AU" sz="2400" dirty="0" smtClean="0"/>
              <a:t>inclusion of principles for product certification bodies and their activities in Annex A; </a:t>
            </a:r>
          </a:p>
          <a:p>
            <a:r>
              <a:rPr lang="en-AU" sz="2400" dirty="0" smtClean="0"/>
              <a:t>improvement by taking into account IAF GD 5; </a:t>
            </a:r>
          </a:p>
          <a:p>
            <a:r>
              <a:rPr lang="en-AU" sz="2400" dirty="0" smtClean="0"/>
              <a:t>inclusion of a reference to certification schemes, for which further information is provided in ISO/IEC 17067. </a:t>
            </a:r>
          </a:p>
          <a:p>
            <a:endParaRPr lang="en-AU" dirty="0"/>
          </a:p>
        </p:txBody>
      </p:sp>
      <p:sp>
        <p:nvSpPr>
          <p:cNvPr id="2" name="Title 1"/>
          <p:cNvSpPr>
            <a:spLocks noGrp="1"/>
          </p:cNvSpPr>
          <p:nvPr>
            <p:ph type="title"/>
          </p:nvPr>
        </p:nvSpPr>
        <p:spPr/>
        <p:txBody>
          <a:bodyPr>
            <a:normAutofit fontScale="90000"/>
          </a:bodyPr>
          <a:lstStyle/>
          <a:p>
            <a:r>
              <a:rPr lang="en-AU" dirty="0" smtClean="0"/>
              <a:t>Major changes compared with ISO/IEC Guide 65 (continued)</a:t>
            </a:r>
            <a:endParaRPr lang="en-A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cstate="print"/>
          <a:srcRect/>
          <a:stretch>
            <a:fillRect/>
          </a:stretch>
        </p:blipFill>
        <p:spPr bwMode="auto">
          <a:xfrm>
            <a:off x="3707904" y="188640"/>
            <a:ext cx="5178814" cy="6408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95</TotalTime>
  <Words>300</Words>
  <Application>Microsoft Office PowerPoint</Application>
  <PresentationFormat>On-screen Show (4:3)</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Introduction of ISO/IEC 17065: 2012</vt:lpstr>
      <vt:lpstr>Introduction in IECEx</vt:lpstr>
      <vt:lpstr>ExTAG/298/Inf</vt:lpstr>
      <vt:lpstr>Major changes compared with ISO/IEC Guide 65</vt:lpstr>
      <vt:lpstr>Major changes compared with ISO/IEC Guide 65 (continued)</vt:lpstr>
      <vt:lpstr>Slide 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of ISO/IEC 17065: 2012</dc:title>
  <dc:creator>Jim Munro</dc:creator>
  <cp:lastModifiedBy>Jim Munro</cp:lastModifiedBy>
  <cp:revision>8</cp:revision>
  <dcterms:created xsi:type="dcterms:W3CDTF">2013-09-15T20:31:54Z</dcterms:created>
  <dcterms:modified xsi:type="dcterms:W3CDTF">2013-09-16T15:17:08Z</dcterms:modified>
</cp:coreProperties>
</file>