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4" r:id="rId1"/>
    <p:sldMasterId id="2147483733" r:id="rId2"/>
    <p:sldMasterId id="2147483764" r:id="rId3"/>
  </p:sldMasterIdLst>
  <p:notesMasterIdLst>
    <p:notesMasterId r:id="rId20"/>
  </p:notesMasterIdLst>
  <p:handoutMasterIdLst>
    <p:handoutMasterId r:id="rId21"/>
  </p:handoutMasterIdLst>
  <p:sldIdLst>
    <p:sldId id="291" r:id="rId4"/>
    <p:sldId id="327" r:id="rId5"/>
    <p:sldId id="324" r:id="rId6"/>
    <p:sldId id="322" r:id="rId7"/>
    <p:sldId id="325" r:id="rId8"/>
    <p:sldId id="330" r:id="rId9"/>
    <p:sldId id="331" r:id="rId10"/>
    <p:sldId id="344" r:id="rId11"/>
    <p:sldId id="352" r:id="rId12"/>
    <p:sldId id="353" r:id="rId13"/>
    <p:sldId id="341" r:id="rId14"/>
    <p:sldId id="355" r:id="rId15"/>
    <p:sldId id="308" r:id="rId16"/>
    <p:sldId id="328" r:id="rId17"/>
    <p:sldId id="354" r:id="rId18"/>
    <p:sldId id="305" r:id="rId19"/>
  </p:sldIdLst>
  <p:sldSz cx="9144000" cy="6858000" type="screen4x3"/>
  <p:notesSz cx="9810750" cy="6623050"/>
  <p:defaultTextStyle>
    <a:defPPr>
      <a:defRPr lang="en-GB"/>
    </a:defPPr>
    <a:lvl1pPr algn="l" rtl="0" fontAlgn="base">
      <a:spcBef>
        <a:spcPct val="0"/>
      </a:spcBef>
      <a:spcAft>
        <a:spcPct val="0"/>
      </a:spcAft>
      <a:defRPr sz="3800" b="1" kern="1200">
        <a:solidFill>
          <a:srgbClr val="58585A"/>
        </a:solidFill>
        <a:latin typeface="Arial" charset="0"/>
        <a:ea typeface="Osaka" pitchFamily="-92" charset="-128"/>
        <a:cs typeface="+mn-cs"/>
      </a:defRPr>
    </a:lvl1pPr>
    <a:lvl2pPr marL="457200" algn="l" rtl="0" fontAlgn="base">
      <a:spcBef>
        <a:spcPct val="0"/>
      </a:spcBef>
      <a:spcAft>
        <a:spcPct val="0"/>
      </a:spcAft>
      <a:defRPr sz="3800" b="1" kern="1200">
        <a:solidFill>
          <a:srgbClr val="58585A"/>
        </a:solidFill>
        <a:latin typeface="Arial" charset="0"/>
        <a:ea typeface="Osaka" pitchFamily="-92" charset="-128"/>
        <a:cs typeface="+mn-cs"/>
      </a:defRPr>
    </a:lvl2pPr>
    <a:lvl3pPr marL="914400" algn="l" rtl="0" fontAlgn="base">
      <a:spcBef>
        <a:spcPct val="0"/>
      </a:spcBef>
      <a:spcAft>
        <a:spcPct val="0"/>
      </a:spcAft>
      <a:defRPr sz="3800" b="1" kern="1200">
        <a:solidFill>
          <a:srgbClr val="58585A"/>
        </a:solidFill>
        <a:latin typeface="Arial" charset="0"/>
        <a:ea typeface="Osaka" pitchFamily="-92" charset="-128"/>
        <a:cs typeface="+mn-cs"/>
      </a:defRPr>
    </a:lvl3pPr>
    <a:lvl4pPr marL="1371600" algn="l" rtl="0" fontAlgn="base">
      <a:spcBef>
        <a:spcPct val="0"/>
      </a:spcBef>
      <a:spcAft>
        <a:spcPct val="0"/>
      </a:spcAft>
      <a:defRPr sz="3800" b="1" kern="1200">
        <a:solidFill>
          <a:srgbClr val="58585A"/>
        </a:solidFill>
        <a:latin typeface="Arial" charset="0"/>
        <a:ea typeface="Osaka" pitchFamily="-92" charset="-128"/>
        <a:cs typeface="+mn-cs"/>
      </a:defRPr>
    </a:lvl4pPr>
    <a:lvl5pPr marL="1828800" algn="l" rtl="0" fontAlgn="base">
      <a:spcBef>
        <a:spcPct val="0"/>
      </a:spcBef>
      <a:spcAft>
        <a:spcPct val="0"/>
      </a:spcAft>
      <a:defRPr sz="3800" b="1" kern="1200">
        <a:solidFill>
          <a:srgbClr val="58585A"/>
        </a:solidFill>
        <a:latin typeface="Arial" charset="0"/>
        <a:ea typeface="Osaka" pitchFamily="-92" charset="-128"/>
        <a:cs typeface="+mn-cs"/>
      </a:defRPr>
    </a:lvl5pPr>
    <a:lvl6pPr marL="2286000" algn="l" defTabSz="914400" rtl="0" eaLnBrk="1" latinLnBrk="0" hangingPunct="1">
      <a:defRPr sz="3800" b="1" kern="1200">
        <a:solidFill>
          <a:srgbClr val="58585A"/>
        </a:solidFill>
        <a:latin typeface="Arial" charset="0"/>
        <a:ea typeface="Osaka" pitchFamily="-92" charset="-128"/>
        <a:cs typeface="+mn-cs"/>
      </a:defRPr>
    </a:lvl6pPr>
    <a:lvl7pPr marL="2743200" algn="l" defTabSz="914400" rtl="0" eaLnBrk="1" latinLnBrk="0" hangingPunct="1">
      <a:defRPr sz="3800" b="1" kern="1200">
        <a:solidFill>
          <a:srgbClr val="58585A"/>
        </a:solidFill>
        <a:latin typeface="Arial" charset="0"/>
        <a:ea typeface="Osaka" pitchFamily="-92" charset="-128"/>
        <a:cs typeface="+mn-cs"/>
      </a:defRPr>
    </a:lvl7pPr>
    <a:lvl8pPr marL="3200400" algn="l" defTabSz="914400" rtl="0" eaLnBrk="1" latinLnBrk="0" hangingPunct="1">
      <a:defRPr sz="3800" b="1" kern="1200">
        <a:solidFill>
          <a:srgbClr val="58585A"/>
        </a:solidFill>
        <a:latin typeface="Arial" charset="0"/>
        <a:ea typeface="Osaka" pitchFamily="-92" charset="-128"/>
        <a:cs typeface="+mn-cs"/>
      </a:defRPr>
    </a:lvl8pPr>
    <a:lvl9pPr marL="3657600" algn="l" defTabSz="914400" rtl="0" eaLnBrk="1" latinLnBrk="0" hangingPunct="1">
      <a:defRPr sz="3800" b="1" kern="1200">
        <a:solidFill>
          <a:srgbClr val="58585A"/>
        </a:solidFill>
        <a:latin typeface="Arial" charset="0"/>
        <a:ea typeface="Osaka" pitchFamily="-9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86">
          <p15:clr>
            <a:srgbClr val="A4A3A4"/>
          </p15:clr>
        </p15:guide>
        <p15:guide id="2" pos="30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EEE7A"/>
    <a:srgbClr val="FDE47B"/>
    <a:srgbClr val="187DC6"/>
    <a:srgbClr val="5A5A5A"/>
    <a:srgbClr val="58585A"/>
    <a:srgbClr val="E9E9E9"/>
    <a:srgbClr val="6E6E6E"/>
    <a:srgbClr val="727272"/>
    <a:srgbClr val="0F0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55296" autoAdjust="0"/>
  </p:normalViewPr>
  <p:slideViewPr>
    <p:cSldViewPr snapToGrid="0">
      <p:cViewPr>
        <p:scale>
          <a:sx n="40" d="100"/>
          <a:sy n="40" d="100"/>
        </p:scale>
        <p:origin x="211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3786"/>
    </p:cViewPr>
  </p:sorterViewPr>
  <p:notesViewPr>
    <p:cSldViewPr snapToGrid="0">
      <p:cViewPr varScale="1">
        <p:scale>
          <a:sx n="83" d="100"/>
          <a:sy n="83" d="100"/>
        </p:scale>
        <p:origin x="-3978" y="-84"/>
      </p:cViewPr>
      <p:guideLst>
        <p:guide orient="horz" pos="2086"/>
        <p:guide pos="309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4251639" cy="33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solidFill>
                  <a:schemeClr val="tx1"/>
                </a:solidFill>
              </a:defRPr>
            </a:lvl1pPr>
          </a:lstStyle>
          <a:p>
            <a:pPr>
              <a:defRPr/>
            </a:pPr>
            <a:endParaRPr lang="en-GB"/>
          </a:p>
        </p:txBody>
      </p:sp>
      <p:sp>
        <p:nvSpPr>
          <p:cNvPr id="178179" name="Rectangle 3"/>
          <p:cNvSpPr>
            <a:spLocks noGrp="1" noChangeArrowheads="1"/>
          </p:cNvSpPr>
          <p:nvPr>
            <p:ph type="dt" sz="quarter" idx="1"/>
          </p:nvPr>
        </p:nvSpPr>
        <p:spPr bwMode="auto">
          <a:xfrm>
            <a:off x="5559111" y="0"/>
            <a:ext cx="4251639" cy="33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defRPr>
            </a:lvl1pPr>
          </a:lstStyle>
          <a:p>
            <a:pPr>
              <a:defRPr/>
            </a:pPr>
            <a:endParaRPr lang="en-GB"/>
          </a:p>
        </p:txBody>
      </p:sp>
      <p:sp>
        <p:nvSpPr>
          <p:cNvPr id="178180" name="Rectangle 4"/>
          <p:cNvSpPr>
            <a:spLocks noGrp="1" noChangeArrowheads="1"/>
          </p:cNvSpPr>
          <p:nvPr>
            <p:ph type="ftr" sz="quarter" idx="2"/>
          </p:nvPr>
        </p:nvSpPr>
        <p:spPr bwMode="auto">
          <a:xfrm>
            <a:off x="0" y="6291898"/>
            <a:ext cx="4251639" cy="3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solidFill>
                  <a:schemeClr val="tx1"/>
                </a:solidFill>
              </a:defRPr>
            </a:lvl1pPr>
          </a:lstStyle>
          <a:p>
            <a:pPr>
              <a:defRPr/>
            </a:pPr>
            <a:endParaRPr lang="en-GB"/>
          </a:p>
        </p:txBody>
      </p:sp>
      <p:sp>
        <p:nvSpPr>
          <p:cNvPr id="178181" name="Rectangle 5"/>
          <p:cNvSpPr>
            <a:spLocks noGrp="1" noChangeArrowheads="1"/>
          </p:cNvSpPr>
          <p:nvPr>
            <p:ph type="sldNum" sz="quarter" idx="3"/>
          </p:nvPr>
        </p:nvSpPr>
        <p:spPr bwMode="auto">
          <a:xfrm>
            <a:off x="5559111" y="6291898"/>
            <a:ext cx="4251639" cy="3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defRPr>
            </a:lvl1pPr>
          </a:lstStyle>
          <a:p>
            <a:pPr>
              <a:defRPr/>
            </a:pPr>
            <a:fld id="{750DF590-CB66-41E1-B8D0-E416B116A234}" type="slidenum">
              <a:rPr lang="en-GB"/>
              <a:pPr>
                <a:defRPr/>
              </a:pPr>
              <a:t>‹#›</a:t>
            </a:fld>
            <a:endParaRPr lang="en-GB"/>
          </a:p>
        </p:txBody>
      </p:sp>
    </p:spTree>
    <p:extLst>
      <p:ext uri="{BB962C8B-B14F-4D97-AF65-F5344CB8AC3E}">
        <p14:creationId xmlns:p14="http://schemas.microsoft.com/office/powerpoint/2010/main" val="2973295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4251639" cy="33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Times New Roman" pitchFamily="18" charset="0"/>
              </a:defRPr>
            </a:lvl1pPr>
          </a:lstStyle>
          <a:p>
            <a:pPr>
              <a:defRPr/>
            </a:pPr>
            <a:endParaRPr lang="en-GB"/>
          </a:p>
        </p:txBody>
      </p:sp>
      <p:sp>
        <p:nvSpPr>
          <p:cNvPr id="77827" name="Rectangle 3"/>
          <p:cNvSpPr>
            <a:spLocks noGrp="1" noChangeArrowheads="1"/>
          </p:cNvSpPr>
          <p:nvPr>
            <p:ph type="dt" idx="1"/>
          </p:nvPr>
        </p:nvSpPr>
        <p:spPr bwMode="auto">
          <a:xfrm>
            <a:off x="5559111" y="0"/>
            <a:ext cx="4251639" cy="33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New Roman" pitchFamily="18"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3249613" y="496888"/>
            <a:ext cx="3311525" cy="2482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1307473" y="3145414"/>
            <a:ext cx="7195804" cy="298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7830" name="Rectangle 6"/>
          <p:cNvSpPr>
            <a:spLocks noGrp="1" noChangeArrowheads="1"/>
          </p:cNvSpPr>
          <p:nvPr>
            <p:ph type="ftr" sz="quarter" idx="4"/>
          </p:nvPr>
        </p:nvSpPr>
        <p:spPr bwMode="auto">
          <a:xfrm>
            <a:off x="0" y="6291898"/>
            <a:ext cx="4251639" cy="3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Times New Roman" pitchFamily="18" charset="0"/>
              </a:defRPr>
            </a:lvl1pPr>
          </a:lstStyle>
          <a:p>
            <a:pPr>
              <a:defRPr/>
            </a:pPr>
            <a:endParaRPr lang="en-GB"/>
          </a:p>
        </p:txBody>
      </p:sp>
      <p:sp>
        <p:nvSpPr>
          <p:cNvPr id="77831" name="Rectangle 7"/>
          <p:cNvSpPr>
            <a:spLocks noGrp="1" noChangeArrowheads="1"/>
          </p:cNvSpPr>
          <p:nvPr>
            <p:ph type="sldNum" sz="quarter" idx="5"/>
          </p:nvPr>
        </p:nvSpPr>
        <p:spPr bwMode="auto">
          <a:xfrm>
            <a:off x="5559111" y="6291898"/>
            <a:ext cx="4251639" cy="33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pitchFamily="18" charset="0"/>
              </a:defRPr>
            </a:lvl1pPr>
          </a:lstStyle>
          <a:p>
            <a:pPr>
              <a:defRPr/>
            </a:pPr>
            <a:fld id="{D88FB5D7-6D66-414A-83A8-9D602AC8F18D}" type="slidenum">
              <a:rPr lang="en-GB"/>
              <a:pPr>
                <a:defRPr/>
              </a:pPr>
              <a:t>‹#›</a:t>
            </a:fld>
            <a:endParaRPr lang="en-GB"/>
          </a:p>
        </p:txBody>
      </p:sp>
    </p:spTree>
    <p:extLst>
      <p:ext uri="{BB962C8B-B14F-4D97-AF65-F5344CB8AC3E}">
        <p14:creationId xmlns:p14="http://schemas.microsoft.com/office/powerpoint/2010/main" val="3323835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kern="1200" dirty="0" smtClean="0">
                <a:solidFill>
                  <a:schemeClr val="tx1"/>
                </a:solidFill>
                <a:effectLst/>
                <a:latin typeface="Arial" panose="020B0604020202020204" pitchFamily="34" charset="0"/>
                <a:cs typeface="Arial" panose="020B0604020202020204" pitchFamily="34" charset="0"/>
              </a:rPr>
              <a:t>Thank you</a:t>
            </a:r>
            <a:r>
              <a:rPr lang="en-US" kern="1200" baseline="0" dirty="0" smtClean="0">
                <a:solidFill>
                  <a:schemeClr val="tx1"/>
                </a:solidFill>
                <a:effectLst/>
                <a:latin typeface="Arial" panose="020B0604020202020204" pitchFamily="34" charset="0"/>
                <a:cs typeface="Arial" panose="020B0604020202020204" pitchFamily="34" charset="0"/>
              </a:rPr>
              <a:t>, ???</a:t>
            </a:r>
            <a:endParaRPr lang="en-US" kern="1200" dirty="0" smtClean="0">
              <a:solidFill>
                <a:schemeClr val="tx1"/>
              </a:solidFill>
              <a:effectLst/>
              <a:latin typeface="Arial" panose="020B0604020202020204" pitchFamily="34" charset="0"/>
              <a:cs typeface="Arial" panose="020B0604020202020204" pitchFamily="34" charset="0"/>
            </a:endParaRPr>
          </a:p>
          <a:p>
            <a:pPr algn="just"/>
            <a:endParaRPr lang="en-GB" kern="120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Times" pitchFamily="18" charset="0"/>
                <a:ea typeface="+mn-ea"/>
                <a:cs typeface="+mn-cs"/>
              </a:rPr>
              <a:t>My name is Shawn Paulsen.</a:t>
            </a:r>
          </a:p>
          <a:p>
            <a:r>
              <a:rPr lang="en-US" sz="1200" kern="1200" dirty="0" smtClean="0">
                <a:solidFill>
                  <a:schemeClr val="tx1"/>
                </a:solidFill>
                <a:effectLst/>
                <a:latin typeface="Times" pitchFamily="18" charset="0"/>
                <a:ea typeface="+mn-ea"/>
                <a:cs typeface="+mn-cs"/>
              </a:rPr>
              <a:t>I am the Manager, Conformity Assessment at CSA Group and one of the Vice Presidents of the IEC as well as Chair of the IEC Conformity Assessment Board.</a:t>
            </a:r>
          </a:p>
          <a:p>
            <a:r>
              <a:rPr lang="en-US" sz="1200" kern="1200" dirty="0" smtClean="0">
                <a:solidFill>
                  <a:schemeClr val="tx1"/>
                </a:solidFill>
                <a:effectLst/>
                <a:latin typeface="Times" pitchFamily="18" charset="0"/>
                <a:ea typeface="+mn-ea"/>
                <a:cs typeface="+mn-cs"/>
              </a:rPr>
              <a:t> </a:t>
            </a:r>
          </a:p>
          <a:p>
            <a:r>
              <a:rPr lang="en-US" sz="1200" kern="1200" dirty="0" smtClean="0">
                <a:solidFill>
                  <a:schemeClr val="tx1"/>
                </a:solidFill>
                <a:effectLst/>
                <a:latin typeface="Times" pitchFamily="18" charset="0"/>
                <a:ea typeface="+mn-ea"/>
                <a:cs typeface="+mn-cs"/>
              </a:rPr>
              <a:t>I thank you for this opportunity to speak here today and give an update of some of the IEC activities. </a:t>
            </a:r>
            <a:endParaRPr lang="en-US" sz="1200" kern="1200" dirty="0">
              <a:solidFill>
                <a:schemeClr val="tx1"/>
              </a:solidFill>
              <a:effectLst/>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fld id="{12A5F56D-A822-4F61-8C3E-76306533E23E}" type="slidenum">
              <a:rPr lang="en-GB" smtClean="0"/>
              <a:t>1</a:t>
            </a:fld>
            <a:endParaRPr lang="en-GB"/>
          </a:p>
        </p:txBody>
      </p:sp>
    </p:spTree>
    <p:extLst>
      <p:ext uri="{BB962C8B-B14F-4D97-AF65-F5344CB8AC3E}">
        <p14:creationId xmlns:p14="http://schemas.microsoft.com/office/powerpoint/2010/main" val="404143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kern="1200" dirty="0" smtClean="0">
                <a:solidFill>
                  <a:schemeClr val="tx1"/>
                </a:solidFill>
                <a:effectLst/>
                <a:latin typeface="Arial" panose="020B0604020202020204" pitchFamily="34" charset="0"/>
                <a:cs typeface="Arial" panose="020B0604020202020204" pitchFamily="34" charset="0"/>
              </a:rPr>
              <a:t>This year the various CAB working groups,</a:t>
            </a:r>
            <a:r>
              <a:rPr lang="en-US" kern="1200" baseline="0" dirty="0" smtClean="0">
                <a:solidFill>
                  <a:schemeClr val="tx1"/>
                </a:solidFill>
                <a:effectLst/>
                <a:latin typeface="Arial" panose="020B0604020202020204" pitchFamily="34" charset="0"/>
                <a:cs typeface="Arial" panose="020B0604020202020204" pitchFamily="34" charset="0"/>
              </a:rPr>
              <a:t> </a:t>
            </a:r>
            <a:r>
              <a:rPr lang="en-US" kern="1200" dirty="0" smtClean="0">
                <a:solidFill>
                  <a:schemeClr val="tx1"/>
                </a:solidFill>
                <a:effectLst/>
                <a:latin typeface="Arial" panose="020B0604020202020204" pitchFamily="34" charset="0"/>
                <a:cs typeface="Arial" panose="020B0604020202020204" pitchFamily="34" charset="0"/>
              </a:rPr>
              <a:t>ad</a:t>
            </a:r>
            <a:r>
              <a:rPr lang="en-US" kern="1200" baseline="0" dirty="0" smtClean="0">
                <a:solidFill>
                  <a:schemeClr val="tx1"/>
                </a:solidFill>
                <a:effectLst/>
                <a:latin typeface="Arial" panose="020B0604020202020204" pitchFamily="34" charset="0"/>
                <a:cs typeface="Arial" panose="020B0604020202020204" pitchFamily="34" charset="0"/>
              </a:rPr>
              <a:t> hoc groups and task forces have been very productive.</a:t>
            </a:r>
          </a:p>
          <a:p>
            <a:pPr algn="just"/>
            <a:endParaRPr lang="en-US" kern="1200" baseline="0" dirty="0" smtClean="0">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effectLst/>
                <a:latin typeface="Arial" panose="020B0604020202020204" pitchFamily="34" charset="0"/>
                <a:cs typeface="Arial" panose="020B0604020202020204" pitchFamily="34" charset="0"/>
              </a:rPr>
              <a:t>CAB WG 11, who was responsible for developing the HBR, proposed an additional updates to IEC CA 01.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effectLst/>
              <a:latin typeface="Arial" panose="020B0604020202020204" pitchFamily="34" charset="0"/>
              <a:cs typeface="Arial" panose="020B0604020202020204" pitchFamily="34" charset="0"/>
            </a:endParaRPr>
          </a:p>
          <a:p>
            <a:r>
              <a:rPr lang="en-US" sz="1200" kern="1200" dirty="0" smtClean="0">
                <a:solidFill>
                  <a:schemeClr val="tx1"/>
                </a:solidFill>
                <a:effectLst/>
                <a:latin typeface="+mn-lt"/>
                <a:ea typeface="+mn-ea"/>
                <a:cs typeface="+mn-cs"/>
              </a:rPr>
              <a:t>A number of recommendations were made by WG 11, including to modify the IEC CA 01 Basic Rules; to align the terminology for the CA Systems stakeholder surveys in the CA Systems’ and Council Board Surveys; requesting the CA Systems surveys be conducted every three years with the CB Survey, and adapting IECEE OD-G-2062, Guideline for IECEE Market Impact Analysis/Business Case for New and Existing IECEE Services, as a CAB level document,  and a recommendation that requests for new work items on the standards development side to identify CA needs, which were all approved by CAB.</a:t>
            </a:r>
          </a:p>
          <a:p>
            <a:endParaRPr lang="en-US" sz="1200" kern="1200" dirty="0" smtClean="0">
              <a:solidFill>
                <a:schemeClr val="tx1"/>
              </a:solidFill>
              <a:effectLst/>
              <a:latin typeface="+mn-lt"/>
              <a:ea typeface="+mn-ea"/>
              <a:cs typeface="+mn-cs"/>
            </a:endParaRPr>
          </a:p>
          <a:p>
            <a:r>
              <a:rPr lang="en-US" kern="1200" baseline="0" dirty="0" smtClean="0">
                <a:solidFill>
                  <a:schemeClr val="tx1"/>
                </a:solidFill>
                <a:effectLst/>
                <a:latin typeface="Arial" panose="020B0604020202020204" pitchFamily="34" charset="0"/>
                <a:cs typeface="Arial" panose="020B0604020202020204" pitchFamily="34" charset="0"/>
              </a:rPr>
              <a:t>WG 10 has a number of tasks assigned to it, the most urgent of which was to develop implementation actions for the MPIP. Another key initiative under WG 10 is the development of a Conformity Assessment Directives document. The defining of the MPIP actions was completed by the WG 10 subgroup Task Force MPIP (TF MPIP), in February, and will be progressively updated according to the Council Board MPIP schedule.</a:t>
            </a:r>
            <a:endParaRPr lang="en-US" kern="1200" baseline="0" noProof="0" dirty="0" smtClean="0">
              <a:solidFill>
                <a:schemeClr val="tx1"/>
              </a:solidFill>
              <a:effectLst/>
              <a:latin typeface="Arial" panose="020B0604020202020204" pitchFamily="34" charset="0"/>
              <a:cs typeface="Arial" panose="020B0604020202020204" pitchFamily="34" charset="0"/>
            </a:endParaRPr>
          </a:p>
          <a:p>
            <a:pPr lvl="0" algn="just"/>
            <a:endParaRPr lang="en-US" kern="1200" dirty="0" smtClean="0">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Arial" panose="020B0604020202020204" pitchFamily="34" charset="0"/>
                <a:cs typeface="Arial" panose="020B0604020202020204" pitchFamily="34" charset="0"/>
              </a:rPr>
              <a:t>WG 17 on cyber security is working with the UNECE on a generic systems-approach to CA for</a:t>
            </a:r>
            <a:r>
              <a:rPr lang="en-US" kern="1200" baseline="0" dirty="0" smtClean="0">
                <a:solidFill>
                  <a:schemeClr val="tx1"/>
                </a:solidFill>
                <a:effectLst/>
                <a:latin typeface="Arial" panose="020B0604020202020204" pitchFamily="34" charset="0"/>
                <a:cs typeface="Arial" panose="020B0604020202020204" pitchFamily="34" charset="0"/>
              </a:rPr>
              <a:t> cybersecurity. </a:t>
            </a:r>
            <a:r>
              <a:rPr lang="en-GB" sz="1200" kern="1200" dirty="0" smtClean="0">
                <a:solidFill>
                  <a:schemeClr val="tx1"/>
                </a:solidFill>
                <a:effectLst/>
                <a:latin typeface="+mn-lt"/>
                <a:ea typeface="+mn-ea"/>
                <a:cs typeface="+mn-cs"/>
              </a:rPr>
              <a:t>A draft United Nations Common Regulatory Objective (UN CRO) Guidelines for Cybersecurity that had been jointly developed by IEC and UNECE, has been submitted to the UNECE WP.6 for discussion in their November meetings in Geneva. CAB WG 17 will continue to have input on this Common Regulatory Objective and was endorsed</a:t>
            </a:r>
            <a:r>
              <a:rPr lang="en-GB" sz="1200" kern="1200" baseline="0" dirty="0" smtClean="0">
                <a:solidFill>
                  <a:schemeClr val="tx1"/>
                </a:solidFill>
                <a:effectLst/>
                <a:latin typeface="+mn-lt"/>
                <a:ea typeface="+mn-ea"/>
                <a:cs typeface="+mn-cs"/>
              </a:rPr>
              <a:t> by CAB to continue this important work.</a:t>
            </a:r>
            <a:endParaRPr lang="en-GB"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WG 17 made a number of recommendations, including a proposal that IECEE investigate the market need and viability for a cybersecurity scheme based on the IEC 62351 series for the Energy Sector; that a team be established to create a strong communication plan involving the IEC community and that this extend to strong involvement of and by the National Committees to engage stakeholders, including Regulators. A Decision was also taken where CAB will recommend to SMB that the IEC 62443 series of standards become base (horizontal) standards. Each of these recommendations was approved by CAB.</a:t>
            </a:r>
          </a:p>
          <a:p>
            <a:pPr lvl="0" algn="just"/>
            <a:endParaRPr lang="en-US" kern="1200" baseline="0" dirty="0" smtClean="0">
              <a:solidFill>
                <a:schemeClr val="tx1"/>
              </a:solidFill>
              <a:effectLst/>
              <a:latin typeface="Arial" panose="020B0604020202020204" pitchFamily="34" charset="0"/>
              <a:cs typeface="Arial" panose="020B0604020202020204" pitchFamily="34" charset="0"/>
            </a:endParaRPr>
          </a:p>
          <a:p>
            <a:pPr lvl="0" algn="just"/>
            <a:r>
              <a:rPr lang="en-US" kern="1200" baseline="0" dirty="0" smtClean="0">
                <a:solidFill>
                  <a:schemeClr val="tx1"/>
                </a:solidFill>
                <a:effectLst/>
                <a:latin typeface="Arial" panose="020B0604020202020204" pitchFamily="34" charset="0"/>
                <a:cs typeface="Arial" panose="020B0604020202020204" pitchFamily="34" charset="0"/>
              </a:rPr>
              <a:t>Another CAB subgroup activity is WG 18, now renamed the New CA Service Radar, which is a forward looking radar to spot global CA needs of the near future. A list of topics have been converted into an Excel spreadsheet and this is now available on the CAB website. CAB </a:t>
            </a:r>
            <a:r>
              <a:rPr lang="en-US" sz="1200" kern="1200" noProof="0" dirty="0" smtClean="0">
                <a:solidFill>
                  <a:schemeClr val="tx1"/>
                </a:solidFill>
                <a:effectLst/>
                <a:latin typeface="+mn-lt"/>
                <a:ea typeface="+mn-ea"/>
                <a:cs typeface="+mn-cs"/>
              </a:rPr>
              <a:t>approved a bidirectional feedback process to keep the CA Radar list up-to-date; and approved a request to the CA Systems that the bidirectional feedback process become a standing item in CA Systems’ Management Committee meetings.</a:t>
            </a:r>
            <a:endParaRPr lang="en-US" kern="1200" baseline="0" dirty="0" smtClean="0">
              <a:solidFill>
                <a:schemeClr val="tx1"/>
              </a:solidFill>
              <a:effectLst/>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198967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In other CAB Activities.</a:t>
            </a:r>
          </a:p>
          <a:p>
            <a:r>
              <a:rPr lang="en-US" sz="1200" kern="1200" dirty="0" smtClean="0">
                <a:solidFill>
                  <a:schemeClr val="tx1"/>
                </a:solidFill>
                <a:effectLst/>
                <a:latin typeface="+mn-lt"/>
                <a:ea typeface="+mn-ea"/>
                <a:cs typeface="+mn-cs"/>
              </a:rPr>
              <a:t> </a:t>
            </a:r>
          </a:p>
          <a:p>
            <a:r>
              <a:rPr lang="en-US" sz="1200" kern="1200" noProof="0" dirty="0" smtClean="0">
                <a:solidFill>
                  <a:schemeClr val="tx1"/>
                </a:solidFill>
                <a:effectLst/>
                <a:latin typeface="+mn-lt"/>
                <a:ea typeface="+mn-ea"/>
                <a:cs typeface="+mn-cs"/>
              </a:rPr>
              <a:t>ahG FinCom is made up of the four CA System Treasurers, Executive Secretaries and the CAB Secretary, was established in June and given three tasks, the main one to review the FinCom requirements concerning three year budgets, and a second one, to follow closely the Masterplan Implementation Plan (MPIP) financial requirements. The third task was to analyze</a:t>
            </a:r>
            <a:r>
              <a:rPr lang="en-US" sz="1200" kern="1200" baseline="0" noProof="0" dirty="0" smtClean="0">
                <a:solidFill>
                  <a:schemeClr val="tx1"/>
                </a:solidFill>
                <a:effectLst/>
                <a:latin typeface="+mn-lt"/>
                <a:ea typeface="+mn-ea"/>
                <a:cs typeface="+mn-cs"/>
              </a:rPr>
              <a:t> CA Systems Management Committee costs for hosting these meetings by Member Body Countries and make recommendations on how to offset these costs. </a:t>
            </a:r>
            <a:r>
              <a:rPr lang="en-US" sz="1200" kern="1200" dirty="0" smtClean="0">
                <a:solidFill>
                  <a:schemeClr val="tx1"/>
                </a:solidFill>
                <a:effectLst/>
                <a:latin typeface="Times" pitchFamily="18" charset="0"/>
                <a:ea typeface="+mn-ea"/>
                <a:cs typeface="+mn-cs"/>
              </a:rPr>
              <a:t>CAB approved recommendations concerning the development of a Management Committee Guideline document for hosting IEC CA Systems Management Committee meetings, and the concept of dedicated meeting funds created by each CA System to cover portions of their annual Management Committee meetings. CAB also agreed that the 2 year budget outlook was there for information only and did not require formal approval by CAB.</a:t>
            </a:r>
          </a:p>
          <a:p>
            <a:endParaRPr lang="en-US" sz="1200" kern="1200" baseline="0" noProof="0" dirty="0" smtClean="0">
              <a:solidFill>
                <a:schemeClr val="tx1"/>
              </a:solidFill>
              <a:effectLst/>
              <a:latin typeface="+mn-lt"/>
              <a:ea typeface="+mn-ea"/>
              <a:cs typeface="+mn-cs"/>
            </a:endParaRPr>
          </a:p>
          <a:p>
            <a:r>
              <a:rPr lang="en-US" sz="1200" kern="1200" dirty="0" smtClean="0">
                <a:solidFill>
                  <a:schemeClr val="tx1"/>
                </a:solidFill>
                <a:effectLst/>
                <a:latin typeface="Times" pitchFamily="18" charset="0"/>
                <a:ea typeface="+mn-ea"/>
                <a:cs typeface="+mn-cs"/>
              </a:rPr>
              <a:t>Last year, CAB requested an analysis and report on lessons learned from the IECRE experience, so that this experience could be captured and not lost to future IEC participants. This report was presented at the CAB meetings and included a number of suggestions for CAB consideration. CAB established an </a:t>
            </a:r>
            <a:r>
              <a:rPr lang="en-US" sz="1200" kern="1200" dirty="0" err="1" smtClean="0">
                <a:solidFill>
                  <a:schemeClr val="tx1"/>
                </a:solidFill>
                <a:effectLst/>
                <a:latin typeface="Times" pitchFamily="18" charset="0"/>
                <a:ea typeface="+mn-ea"/>
                <a:cs typeface="+mn-cs"/>
              </a:rPr>
              <a:t>ahG</a:t>
            </a:r>
            <a:r>
              <a:rPr lang="en-US" sz="1200" kern="1200" dirty="0" smtClean="0">
                <a:solidFill>
                  <a:schemeClr val="tx1"/>
                </a:solidFill>
                <a:effectLst/>
                <a:latin typeface="Times" pitchFamily="18" charset="0"/>
                <a:ea typeface="+mn-ea"/>
                <a:cs typeface="+mn-cs"/>
              </a:rPr>
              <a:t> to extract the essential lessons from the document and create recommendations for CAB consideration and then integrate them into the CA Directives and/or IEC CA Policy document (as appropriate).</a:t>
            </a:r>
          </a:p>
          <a:p>
            <a:endParaRPr lang="en-US" sz="1200" kern="1200" dirty="0" smtClean="0">
              <a:solidFill>
                <a:schemeClr val="tx1"/>
              </a:solidFill>
              <a:effectLst/>
              <a:latin typeface="Times"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CAB noting that each of the CA Systems have now generated stakeholder survey reports, as required by IEC CA 01 edition 2.1 and later, and as requested by the Council Board. CAB tasked WG 11 with reviewing the summaries, and with considering the need for additional columns or information, and providing a report to CAB for its June 2019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pitchFamily="18" charset="0"/>
                <a:ea typeface="+mn-ea"/>
                <a:cs typeface="+mn-cs"/>
              </a:rPr>
              <a:t>The three IEC Boards will undertake a self assessment following our Shanghai meeting, similar to the CB Self Assessment has conducted on itself. We will seek feedback on a number of areas such as our effectiveness, membership, board meetings, operations, performance, and collaborations with the other Boards.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 IEC/ILAC/IAF Steering Committee is discussing topics related to unified assessments within the IEC CA Systems, the Accreditation Body (AB) assessments, the common interpretation of ISO/IEC 17025 and ISO/IEC 17065, and referencing ISO/IEC conformity assessment standards. A joint Decision was taken at this meeting to ensure that when conformity assessment standards are referenced that both organizations shall be included</a:t>
            </a: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pitchFamily="18" charset="0"/>
                <a:ea typeface="+mn-ea"/>
                <a:cs typeface="+mn-cs"/>
              </a:rPr>
              <a:t>An issue concerning three IAF resolutions 2016-17, 2017-19 and 2018-13 (see document CAB/1844/DC), has been a topic of concern for IEC and has provoked significant discussion with IAF. This issue has put the Memorandum of Understanding between IEC, ILAC and IAF in jeopardy. CAB formed a Task Force (TF) to review this issue (and larger relationship issues with IAF and ILAC) and to draft an initial response to the email from the IAF Chair and identify courses of action which could include withdrawal from the IEC/ILAC/IAF MoU.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lvl="0"/>
            <a:r>
              <a:rPr lang="en-GB" sz="1200" i="0" kern="1200" dirty="0" smtClean="0">
                <a:solidFill>
                  <a:schemeClr val="tx1"/>
                </a:solidFill>
                <a:effectLst/>
                <a:latin typeface="Times" pitchFamily="18" charset="0"/>
                <a:ea typeface="+mn-ea"/>
                <a:cs typeface="+mn-cs"/>
              </a:rPr>
              <a:t>Recognizing the need to raise awareness and provide a better understanding of the IEC’s CA services within Developing Countries, or, in IEC terminology, the Affiliate Conformity Assessment Status,</a:t>
            </a:r>
            <a:r>
              <a:rPr lang="en-GB" sz="1200" i="0" kern="1200" baseline="0" dirty="0" smtClean="0">
                <a:solidFill>
                  <a:schemeClr val="tx1"/>
                </a:solidFill>
                <a:effectLst/>
                <a:latin typeface="Times" pitchFamily="18" charset="0"/>
                <a:ea typeface="+mn-ea"/>
                <a:cs typeface="+mn-cs"/>
              </a:rPr>
              <a:t> </a:t>
            </a:r>
            <a:r>
              <a:rPr lang="en-GB" sz="1200" i="0" kern="1200" dirty="0" smtClean="0">
                <a:solidFill>
                  <a:schemeClr val="tx1"/>
                </a:solidFill>
                <a:effectLst/>
                <a:latin typeface="Times" pitchFamily="18" charset="0"/>
                <a:ea typeface="+mn-ea"/>
                <a:cs typeface="+mn-cs"/>
              </a:rPr>
              <a:t>or ACAS, was launched in 2013. </a:t>
            </a:r>
            <a:r>
              <a:rPr lang="en-GB" sz="1200" kern="1200" dirty="0" smtClean="0">
                <a:solidFill>
                  <a:schemeClr val="tx1"/>
                </a:solidFill>
                <a:effectLst/>
                <a:latin typeface="Times" pitchFamily="18" charset="0"/>
                <a:ea typeface="+mn-ea"/>
                <a:cs typeface="+mn-cs"/>
              </a:rPr>
              <a:t>As part of ACAS, the IEC has created online e-learning modules.</a:t>
            </a:r>
            <a:r>
              <a:rPr lang="en-GB" sz="1200" kern="1200" baseline="0" dirty="0" smtClean="0">
                <a:solidFill>
                  <a:schemeClr val="tx1"/>
                </a:solidFill>
                <a:effectLst/>
                <a:latin typeface="Times" pitchFamily="18" charset="0"/>
                <a:ea typeface="+mn-ea"/>
                <a:cs typeface="+mn-cs"/>
              </a:rPr>
              <a:t> T</a:t>
            </a:r>
            <a:r>
              <a:rPr lang="en-GB" sz="1200" kern="1200" dirty="0" smtClean="0">
                <a:solidFill>
                  <a:schemeClr val="tx1"/>
                </a:solidFill>
                <a:effectLst/>
                <a:latin typeface="Times" pitchFamily="18" charset="0"/>
                <a:ea typeface="+mn-ea"/>
                <a:cs typeface="+mn-cs"/>
              </a:rPr>
              <a:t>here are approximately 54 e-learning units online covering the 4 IEC CA Systems,</a:t>
            </a:r>
            <a:r>
              <a:rPr lang="en-GB" sz="1200" kern="1200" baseline="0" dirty="0" smtClean="0">
                <a:solidFill>
                  <a:schemeClr val="tx1"/>
                </a:solidFill>
                <a:effectLst/>
                <a:latin typeface="Times" pitchFamily="18" charset="0"/>
                <a:ea typeface="+mn-ea"/>
                <a:cs typeface="+mn-cs"/>
              </a:rPr>
              <a:t> IECEE, </a:t>
            </a:r>
            <a:r>
              <a:rPr lang="en-GB" sz="1200" kern="1200" baseline="0" dirty="0" err="1" smtClean="0">
                <a:solidFill>
                  <a:schemeClr val="tx1"/>
                </a:solidFill>
                <a:effectLst/>
                <a:latin typeface="Times" pitchFamily="18" charset="0"/>
                <a:ea typeface="+mn-ea"/>
                <a:cs typeface="+mn-cs"/>
              </a:rPr>
              <a:t>IECEx</a:t>
            </a:r>
            <a:r>
              <a:rPr lang="en-GB" sz="1200" kern="1200" baseline="0" dirty="0" smtClean="0">
                <a:solidFill>
                  <a:schemeClr val="tx1"/>
                </a:solidFill>
                <a:effectLst/>
                <a:latin typeface="Times" pitchFamily="18" charset="0"/>
                <a:ea typeface="+mn-ea"/>
                <a:cs typeface="+mn-cs"/>
              </a:rPr>
              <a:t>, IECRE and IECQ.</a:t>
            </a:r>
          </a:p>
          <a:p>
            <a:endParaRPr lang="en-GB" sz="1200" b="0" i="1" u="none" strike="noStrike" kern="1200" baseline="0" dirty="0" smtClean="0">
              <a:solidFill>
                <a:schemeClr val="tx1"/>
              </a:solidFill>
              <a:latin typeface="Times" pitchFamily="18" charset="0"/>
              <a:ea typeface="+mn-ea"/>
              <a:cs typeface="+mn-cs"/>
            </a:endParaRPr>
          </a:p>
          <a:p>
            <a:r>
              <a:rPr lang="en-GB" sz="1200" b="0" i="0" u="none" strike="noStrike" kern="1200" baseline="0" dirty="0" smtClean="0">
                <a:solidFill>
                  <a:schemeClr val="tx1"/>
                </a:solidFill>
                <a:latin typeface="Times" pitchFamily="18" charset="0"/>
                <a:ea typeface="+mn-ea"/>
                <a:cs typeface="+mn-cs"/>
              </a:rPr>
              <a:t>A final series of units is being developed covering a World View of Conformity Assessment including explanations of quality infrastructure and the global players therein.</a:t>
            </a:r>
          </a:p>
          <a:p>
            <a:pPr lvl="0"/>
            <a:endParaRPr lang="en-GB" sz="1200" kern="1200" baseline="0" dirty="0" smtClean="0">
              <a:solidFill>
                <a:schemeClr val="tx1"/>
              </a:solidFill>
              <a:effectLst/>
              <a:latin typeface="Times" pitchFamily="18" charset="0"/>
              <a:ea typeface="+mn-ea"/>
              <a:cs typeface="+mn-cs"/>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solidFill>
                  <a:srgbClr val="000000"/>
                </a:solidFill>
              </a:rPr>
              <a:pPr>
                <a:defRPr/>
              </a:pPr>
              <a:t>11</a:t>
            </a:fld>
            <a:endParaRPr lang="en-GB">
              <a:solidFill>
                <a:srgbClr val="000000"/>
              </a:solidFill>
            </a:endParaRPr>
          </a:p>
        </p:txBody>
      </p:sp>
    </p:spTree>
    <p:extLst>
      <p:ext uri="{BB962C8B-B14F-4D97-AF65-F5344CB8AC3E}">
        <p14:creationId xmlns:p14="http://schemas.microsoft.com/office/powerpoint/2010/main" val="25911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sz="1200" kern="1200" dirty="0" smtClean="0">
                <a:solidFill>
                  <a:schemeClr val="tx1"/>
                </a:solidFill>
                <a:effectLst/>
                <a:latin typeface="+mn-lt"/>
                <a:ea typeface="+mn-ea"/>
                <a:cs typeface="+mn-cs"/>
              </a:rPr>
              <a:t>In other CAB Activities.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centralized document handling and online voting and commenting system was a foundational project that had already been deployed across the IEC </a:t>
            </a:r>
          </a:p>
          <a:p>
            <a:r>
              <a:rPr lang="en-US" sz="1200" kern="1200" dirty="0" smtClean="0">
                <a:solidFill>
                  <a:schemeClr val="tx1"/>
                </a:solidFill>
                <a:effectLst/>
                <a:latin typeface="+mn-lt"/>
                <a:ea typeface="+mn-ea"/>
                <a:cs typeface="+mn-cs"/>
              </a:rPr>
              <a:t>and remained only to be deployed to the IEC CA Systems. Its deployment for IECEE and IECRE was planned for completion in Q4 2019, but deployment to </a:t>
            </a:r>
            <a:r>
              <a:rPr lang="en-US" sz="1200" kern="1200" dirty="0" err="1" smtClean="0">
                <a:solidFill>
                  <a:schemeClr val="tx1"/>
                </a:solidFill>
                <a:effectLst/>
                <a:latin typeface="+mn-lt"/>
                <a:ea typeface="+mn-ea"/>
                <a:cs typeface="+mn-cs"/>
              </a:rPr>
              <a:t>IECEx</a:t>
            </a:r>
            <a:r>
              <a:rPr lang="en-US" sz="1200" kern="1200" dirty="0" smtClean="0">
                <a:solidFill>
                  <a:schemeClr val="tx1"/>
                </a:solidFill>
                <a:effectLst/>
                <a:latin typeface="+mn-lt"/>
                <a:ea typeface="+mn-ea"/>
                <a:cs typeface="+mn-cs"/>
              </a:rPr>
              <a:t> and IECQ was as yet unscheduled. </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CAB held a Special Meeting outside of the normal CAB meeting for CAB Members only to discuss a recently submitted IECRE Improvement Plan that had been requested by the IEC General Secretary. The Improvement Plan was meant to be a detailed document to explain how the IECRE intends to implement sustainable growth for the future. The document lacked a business plan and growth strategy and mainly focused on balancing the budgets through expenditure reductions. CAB reviewed the document and did not support the content. CAB therefore decided to create a CAB Task Force (TF) to assist the IECRE membership in the development of a new IECRE Improvement Plan consisting of a market analysis and intelligence from the members to create a strategic business plan for sustainable revenue growth and promotion of the System and to submit formal recommendations to CAB at its Shanghai meeting.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The strong development of </a:t>
            </a:r>
            <a:r>
              <a:rPr lang="en-US" sz="1200" kern="1200" dirty="0" err="1" smtClean="0">
                <a:solidFill>
                  <a:schemeClr val="tx1"/>
                </a:solidFill>
                <a:effectLst/>
                <a:latin typeface="Times" pitchFamily="18" charset="0"/>
                <a:ea typeface="+mn-ea"/>
                <a:cs typeface="+mn-cs"/>
              </a:rPr>
              <a:t>IoT</a:t>
            </a:r>
            <a:r>
              <a:rPr lang="en-US" sz="1200" kern="1200" dirty="0" smtClean="0">
                <a:solidFill>
                  <a:schemeClr val="tx1"/>
                </a:solidFill>
                <a:effectLst/>
                <a:latin typeface="Times" pitchFamily="18" charset="0"/>
                <a:ea typeface="+mn-ea"/>
                <a:cs typeface="+mn-cs"/>
              </a:rPr>
              <a:t> and wireless products is now obvious at a worldwide scale.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Products need to comply with various regulatory requirements in diverse countries.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Most of these regulations are using international standards from CISPR and / or ETSI, or standards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based on these ones.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The main issue today for manufacturers is the time and the process needed to obtain all the approvals.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The principle to have a "Radio CB Scheme" could answer most of the issues for manufacturers 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could also generate new revenue stream for the IEC CA stakeholders. The French National Committee is requesting the CAB to study, in collaboration with IECEE, the launch of such a "Radio CB Scheme".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Times"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More and more bilateral governmental agreements are signed to facilitate free world-wide trade.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These bilateral agreements may foresee the mutual recognition of CA results in their countries.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8" charset="0"/>
                <a:ea typeface="+mn-ea"/>
                <a:cs typeface="+mn-cs"/>
              </a:rPr>
              <a:t>It is an opportunity for the IEC to motivate its NCs to encourage their respective governments in having bilateral governmental agreements always foreseen in the </a:t>
            </a:r>
            <a:r>
              <a:rPr lang="en-US" sz="1200" kern="1200" dirty="0" err="1" smtClean="0">
                <a:solidFill>
                  <a:schemeClr val="tx1"/>
                </a:solidFill>
                <a:effectLst/>
                <a:latin typeface="Times" pitchFamily="18" charset="0"/>
                <a:ea typeface="+mn-ea"/>
                <a:cs typeface="+mn-cs"/>
              </a:rPr>
              <a:t>electrotechnical</a:t>
            </a:r>
            <a:r>
              <a:rPr lang="en-US" sz="1200" kern="1200" dirty="0" smtClean="0">
                <a:solidFill>
                  <a:schemeClr val="tx1"/>
                </a:solidFill>
                <a:effectLst/>
                <a:latin typeface="Times" pitchFamily="18" charset="0"/>
                <a:ea typeface="+mn-ea"/>
                <a:cs typeface="+mn-cs"/>
              </a:rPr>
              <a:t> field with the acceptance of test results of the IEC CA Systems as an option.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endParaRPr lang="en-GB" sz="1200" kern="1200" baseline="0" dirty="0" smtClean="0">
              <a:solidFill>
                <a:schemeClr val="tx1"/>
              </a:solidFill>
              <a:effectLst/>
              <a:latin typeface="Times" pitchFamily="18" charset="0"/>
              <a:ea typeface="+mn-ea"/>
              <a:cs typeface="+mn-cs"/>
            </a:endParaRP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solidFill>
                  <a:srgbClr val="000000"/>
                </a:solidFill>
              </a:rPr>
              <a:pPr>
                <a:defRPr/>
              </a:pPr>
              <a:t>12</a:t>
            </a:fld>
            <a:endParaRPr lang="en-GB">
              <a:solidFill>
                <a:srgbClr val="000000"/>
              </a:solidFill>
            </a:endParaRPr>
          </a:p>
        </p:txBody>
      </p:sp>
    </p:spTree>
    <p:extLst>
      <p:ext uri="{BB962C8B-B14F-4D97-AF65-F5344CB8AC3E}">
        <p14:creationId xmlns:p14="http://schemas.microsoft.com/office/powerpoint/2010/main" val="218413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CAB has been very active in publishing many standing documents. These documents are publically available on the CAB Section of the IEC Website.</a:t>
            </a: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13</a:t>
            </a:fld>
            <a:endParaRPr lang="en-GB"/>
          </a:p>
        </p:txBody>
      </p:sp>
    </p:spTree>
    <p:extLst>
      <p:ext uri="{BB962C8B-B14F-4D97-AF65-F5344CB8AC3E}">
        <p14:creationId xmlns:p14="http://schemas.microsoft.com/office/powerpoint/2010/main" val="1672378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i="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mn-lt"/>
                <a:ea typeface="+mn-ea"/>
                <a:cs typeface="+mn-cs"/>
              </a:rPr>
              <a:t>As we can see in this slide, CAB and SMB have worked together to address key CA issues and we continue to work together with many liaison activities.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Boards are also collaborating on the identification of new technology areas and then looking at standards and conformity solutions and potential gaps.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working together the SMB, CAB, and the MSB can create the most value for IEC and its community.</a:t>
            </a:r>
          </a:p>
        </p:txBody>
      </p:sp>
      <p:sp>
        <p:nvSpPr>
          <p:cNvPr id="4" name="Slide Number Placeholder 3"/>
          <p:cNvSpPr>
            <a:spLocks noGrp="1"/>
          </p:cNvSpPr>
          <p:nvPr>
            <p:ph type="sldNum" sz="quarter" idx="10"/>
          </p:nvPr>
        </p:nvSpPr>
        <p:spPr/>
        <p:txBody>
          <a:bodyPr/>
          <a:lstStyle/>
          <a:p>
            <a:fld id="{4F776D2D-CF9E-47DC-A4C3-3C5A97CA6010}" type="slidenum">
              <a:rPr lang="en-US" smtClean="0"/>
              <a:t>14</a:t>
            </a:fld>
            <a:endParaRPr lang="en-US"/>
          </a:p>
        </p:txBody>
      </p:sp>
    </p:spTree>
    <p:extLst>
      <p:ext uri="{BB962C8B-B14F-4D97-AF65-F5344CB8AC3E}">
        <p14:creationId xmlns:p14="http://schemas.microsoft.com/office/powerpoint/2010/main" val="238440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pitchFamily="18" charset="0"/>
                <a:ea typeface="+mn-ea"/>
                <a:cs typeface="+mn-cs"/>
              </a:rPr>
              <a:t>I would now like to provide a quick update of the activities of the four IEC conformity assessment Systems. The IEC has four global conformity assessment systems which are continuing to serve the market and showing growth. </a:t>
            </a:r>
            <a:r>
              <a:rPr lang="en-GB" sz="1200" kern="1200" dirty="0" smtClean="0">
                <a:solidFill>
                  <a:schemeClr val="tx1"/>
                </a:solidFill>
                <a:effectLst/>
                <a:latin typeface="Times" pitchFamily="18" charset="0"/>
                <a:ea typeface="+mn-ea"/>
                <a:cs typeface="+mn-cs"/>
              </a:rPr>
              <a:t>IEC CA Systems are growing exponentially as more and more countries are starting to understand that testing and certification is an integral part of a country’s quality infrastructure.</a:t>
            </a:r>
          </a:p>
          <a:p>
            <a:r>
              <a:rPr lang="en-GB" sz="1200" kern="1200" dirty="0" smtClean="0">
                <a:solidFill>
                  <a:schemeClr val="tx1"/>
                </a:solidFill>
                <a:effectLst/>
                <a:latin typeface="Times" pitchFamily="18" charset="0"/>
                <a:ea typeface="+mn-ea"/>
                <a:cs typeface="+mn-cs"/>
              </a:rPr>
              <a:t> </a:t>
            </a:r>
          </a:p>
          <a:p>
            <a:r>
              <a:rPr lang="en-US" sz="1200" kern="1200" dirty="0" smtClean="0">
                <a:solidFill>
                  <a:schemeClr val="tx1"/>
                </a:solidFill>
                <a:effectLst/>
                <a:latin typeface="Times" pitchFamily="18" charset="0"/>
                <a:ea typeface="+mn-ea"/>
                <a:cs typeface="+mn-cs"/>
              </a:rPr>
              <a:t>IECEE –  for electrical and electronic products. </a:t>
            </a:r>
          </a:p>
          <a:p>
            <a:r>
              <a:rPr lang="en-GB" sz="1200" kern="1200" dirty="0" smtClean="0">
                <a:solidFill>
                  <a:schemeClr val="tx1"/>
                </a:solidFill>
                <a:effectLst/>
                <a:latin typeface="Times" pitchFamily="18" charset="0"/>
                <a:ea typeface="+mn-ea"/>
                <a:cs typeface="+mn-cs"/>
              </a:rPr>
              <a:t>IECEE has developed a testing and certification programme to address the need for CA solutions related to cyber security and functional safety in the industrial automation sector and is putting in place a programme for the certification of personnel competency in this area. They are also analysing</a:t>
            </a:r>
            <a:r>
              <a:rPr lang="en-GB" sz="1200" kern="1200" baseline="0" dirty="0" smtClean="0">
                <a:solidFill>
                  <a:schemeClr val="tx1"/>
                </a:solidFill>
                <a:effectLst/>
                <a:latin typeface="Times" pitchFamily="18" charset="0"/>
                <a:ea typeface="+mn-ea"/>
                <a:cs typeface="+mn-cs"/>
              </a:rPr>
              <a:t> programs for ITU lab qualification, energy efficiency under the UN U4E for lighting products, and  Industrial Communications Networks.</a:t>
            </a:r>
            <a:endParaRPr lang="en-GB" sz="1200" kern="1200" dirty="0" smtClean="0">
              <a:solidFill>
                <a:schemeClr val="tx1"/>
              </a:solidFill>
              <a:effectLst/>
              <a:latin typeface="Times" pitchFamily="18" charset="0"/>
              <a:ea typeface="+mn-ea"/>
              <a:cs typeface="+mn-cs"/>
            </a:endParaRPr>
          </a:p>
          <a:p>
            <a:r>
              <a:rPr lang="en-GB" sz="1200" kern="1200" dirty="0" smtClean="0">
                <a:solidFill>
                  <a:schemeClr val="tx1"/>
                </a:solidFill>
                <a:effectLst/>
                <a:latin typeface="Times" pitchFamily="18" charset="0"/>
                <a:ea typeface="+mn-ea"/>
                <a:cs typeface="+mn-cs"/>
              </a:rPr>
              <a:t> </a:t>
            </a:r>
          </a:p>
          <a:p>
            <a:r>
              <a:rPr lang="en-US" sz="1200" kern="1200" dirty="0" err="1" smtClean="0">
                <a:solidFill>
                  <a:schemeClr val="tx1"/>
                </a:solidFill>
                <a:effectLst/>
                <a:latin typeface="Times" pitchFamily="18" charset="0"/>
                <a:ea typeface="+mn-ea"/>
                <a:cs typeface="+mn-cs"/>
              </a:rPr>
              <a:t>IECEx</a:t>
            </a:r>
            <a:r>
              <a:rPr lang="en-US" sz="1200" kern="1200" dirty="0" smtClean="0">
                <a:solidFill>
                  <a:schemeClr val="tx1"/>
                </a:solidFill>
                <a:effectLst/>
                <a:latin typeface="Times" pitchFamily="18" charset="0"/>
                <a:ea typeface="+mn-ea"/>
                <a:cs typeface="+mn-cs"/>
              </a:rPr>
              <a:t> – for all verification needs of the Ex industry, or, explosive atmospheres sector. </a:t>
            </a:r>
          </a:p>
          <a:p>
            <a:r>
              <a:rPr lang="en-GB" sz="1200" kern="1200" dirty="0" smtClean="0">
                <a:solidFill>
                  <a:schemeClr val="tx1"/>
                </a:solidFill>
                <a:effectLst/>
                <a:latin typeface="Times" pitchFamily="18" charset="0"/>
                <a:ea typeface="+mn-ea"/>
                <a:cs typeface="+mn-cs"/>
              </a:rPr>
              <a:t>IECEx</a:t>
            </a:r>
            <a:r>
              <a:rPr lang="en-GB" sz="1200" kern="1200" baseline="0" dirty="0" smtClean="0">
                <a:solidFill>
                  <a:schemeClr val="tx1"/>
                </a:solidFill>
                <a:effectLst/>
                <a:latin typeface="Times" pitchFamily="18" charset="0"/>
                <a:ea typeface="+mn-ea"/>
                <a:cs typeface="+mn-cs"/>
              </a:rPr>
              <a:t> has put in place a certification scheme for non-electrical equipment and protective systems for explosive atmospheres which is enjoying high demand. </a:t>
            </a:r>
            <a:r>
              <a:rPr lang="en-US" sz="1200" kern="1200" dirty="0" smtClean="0">
                <a:solidFill>
                  <a:schemeClr val="tx1"/>
                </a:solidFill>
                <a:effectLst/>
                <a:latin typeface="Times" pitchFamily="18" charset="0"/>
                <a:ea typeface="+mn-ea"/>
                <a:cs typeface="+mn-cs"/>
              </a:rPr>
              <a:t>The </a:t>
            </a:r>
            <a:r>
              <a:rPr lang="en-US" sz="1200" kern="1200" dirty="0" err="1" smtClean="0">
                <a:solidFill>
                  <a:schemeClr val="tx1"/>
                </a:solidFill>
                <a:effectLst/>
                <a:latin typeface="Times" pitchFamily="18" charset="0"/>
                <a:ea typeface="+mn-ea"/>
                <a:cs typeface="+mn-cs"/>
              </a:rPr>
              <a:t>IECEx</a:t>
            </a:r>
            <a:r>
              <a:rPr lang="en-US" sz="1200" kern="1200" dirty="0" smtClean="0">
                <a:solidFill>
                  <a:schemeClr val="tx1"/>
                </a:solidFill>
                <a:effectLst/>
                <a:latin typeface="Times" pitchFamily="18" charset="0"/>
                <a:ea typeface="+mn-ea"/>
                <a:cs typeface="+mn-cs"/>
              </a:rPr>
              <a:t> Certified Persons Scheme continued to show strongest growth and already surpassed the milestone level of 1000 certified persons. There is now over 2400 certified persons. The </a:t>
            </a:r>
            <a:r>
              <a:rPr lang="en-US" sz="1200" kern="1200" dirty="0" err="1" smtClean="0">
                <a:solidFill>
                  <a:schemeClr val="tx1"/>
                </a:solidFill>
                <a:effectLst/>
                <a:latin typeface="Times" pitchFamily="18" charset="0"/>
                <a:ea typeface="+mn-ea"/>
                <a:cs typeface="+mn-cs"/>
              </a:rPr>
              <a:t>IECEx</a:t>
            </a:r>
            <a:r>
              <a:rPr lang="en-US" sz="1200" kern="1200" dirty="0" smtClean="0">
                <a:solidFill>
                  <a:schemeClr val="tx1"/>
                </a:solidFill>
                <a:effectLst/>
                <a:latin typeface="Times" pitchFamily="18" charset="0"/>
                <a:ea typeface="+mn-ea"/>
                <a:cs typeface="+mn-cs"/>
              </a:rPr>
              <a:t> has also introduced to its Ex Equipment scheme, certification of the mechanical equipment connected to the </a:t>
            </a:r>
            <a:r>
              <a:rPr lang="en-US" sz="1200" kern="1200" dirty="0" err="1" smtClean="0">
                <a:solidFill>
                  <a:schemeClr val="tx1"/>
                </a:solidFill>
                <a:effectLst/>
                <a:latin typeface="Times" pitchFamily="18" charset="0"/>
                <a:ea typeface="+mn-ea"/>
                <a:cs typeface="+mn-cs"/>
              </a:rPr>
              <a:t>electrotechnical</a:t>
            </a:r>
            <a:r>
              <a:rPr lang="en-US" sz="1200" kern="1200" dirty="0" smtClean="0">
                <a:solidFill>
                  <a:schemeClr val="tx1"/>
                </a:solidFill>
                <a:effectLst/>
                <a:latin typeface="Times" pitchFamily="18" charset="0"/>
                <a:ea typeface="+mn-ea"/>
                <a:cs typeface="+mn-cs"/>
              </a:rPr>
              <a:t> equipment already covered by the scheme. This has showed major growth over the last</a:t>
            </a:r>
            <a:r>
              <a:rPr lang="en-US" sz="1200" kern="1200" baseline="0" dirty="0" smtClean="0">
                <a:solidFill>
                  <a:schemeClr val="tx1"/>
                </a:solidFill>
                <a:effectLst/>
                <a:latin typeface="Times" pitchFamily="18" charset="0"/>
                <a:ea typeface="+mn-ea"/>
                <a:cs typeface="+mn-cs"/>
              </a:rPr>
              <a:t> year.</a:t>
            </a:r>
            <a:endParaRPr lang="en-GB" sz="1200" kern="1200" dirty="0" smtClean="0">
              <a:solidFill>
                <a:schemeClr val="tx1"/>
              </a:solidFill>
              <a:effectLst/>
              <a:latin typeface="Times" pitchFamily="18" charset="0"/>
              <a:ea typeface="+mn-ea"/>
              <a:cs typeface="+mn-cs"/>
            </a:endParaRPr>
          </a:p>
          <a:p>
            <a:r>
              <a:rPr lang="en-GB" sz="1200" kern="1200" dirty="0" smtClean="0">
                <a:solidFill>
                  <a:schemeClr val="tx1"/>
                </a:solidFill>
                <a:effectLst/>
                <a:latin typeface="Times" pitchFamily="18" charset="0"/>
                <a:ea typeface="+mn-ea"/>
                <a:cs typeface="+mn-cs"/>
              </a:rPr>
              <a:t/>
            </a:r>
            <a:br>
              <a:rPr lang="en-GB" sz="1200" kern="1200" dirty="0" smtClean="0">
                <a:solidFill>
                  <a:schemeClr val="tx1"/>
                </a:solidFill>
                <a:effectLst/>
                <a:latin typeface="Times" pitchFamily="18" charset="0"/>
                <a:ea typeface="+mn-ea"/>
                <a:cs typeface="+mn-cs"/>
              </a:rPr>
            </a:br>
            <a:r>
              <a:rPr lang="en-US" sz="1200" kern="1200" dirty="0" smtClean="0">
                <a:solidFill>
                  <a:schemeClr val="tx1"/>
                </a:solidFill>
                <a:effectLst/>
                <a:latin typeface="Times" pitchFamily="18" charset="0"/>
                <a:ea typeface="+mn-ea"/>
                <a:cs typeface="+mn-cs"/>
              </a:rPr>
              <a:t>IECQ   – for electronic components and supplier quality management. </a:t>
            </a:r>
          </a:p>
          <a:p>
            <a:r>
              <a:rPr lang="en-GB" sz="1200" kern="1200" dirty="0" smtClean="0">
                <a:solidFill>
                  <a:schemeClr val="tx1"/>
                </a:solidFill>
                <a:effectLst/>
                <a:latin typeface="Times" pitchFamily="18" charset="0"/>
                <a:ea typeface="+mn-ea"/>
                <a:cs typeface="+mn-cs"/>
              </a:rPr>
              <a:t>The IECQ </a:t>
            </a:r>
            <a:r>
              <a:rPr lang="en-GB" sz="1200" kern="1200" baseline="0" dirty="0" smtClean="0">
                <a:solidFill>
                  <a:schemeClr val="tx1"/>
                </a:solidFill>
                <a:effectLst/>
                <a:latin typeface="Times" pitchFamily="18" charset="0"/>
                <a:ea typeface="+mn-ea"/>
                <a:cs typeface="+mn-cs"/>
              </a:rPr>
              <a:t>LED lighting</a:t>
            </a:r>
            <a:r>
              <a:rPr lang="en-GB" sz="1200" kern="1200" dirty="0" smtClean="0">
                <a:solidFill>
                  <a:schemeClr val="tx1"/>
                </a:solidFill>
                <a:effectLst/>
                <a:latin typeface="Times" pitchFamily="18" charset="0"/>
                <a:ea typeface="+mn-ea"/>
                <a:cs typeface="+mn-cs"/>
              </a:rPr>
              <a:t> scheme has</a:t>
            </a:r>
            <a:r>
              <a:rPr lang="en-GB" sz="1200" kern="1200" baseline="0" dirty="0" smtClean="0">
                <a:solidFill>
                  <a:schemeClr val="tx1"/>
                </a:solidFill>
                <a:effectLst/>
                <a:latin typeface="Times" pitchFamily="18" charset="0"/>
                <a:ea typeface="+mn-ea"/>
                <a:cs typeface="+mn-cs"/>
              </a:rPr>
              <a:t> successfully issued a series of certificates. IECQ is also expanding beyond avionics into automotive supply chain verification. </a:t>
            </a:r>
            <a:r>
              <a:rPr lang="en-US" sz="1200" kern="1200" baseline="0" dirty="0" smtClean="0">
                <a:solidFill>
                  <a:schemeClr val="tx1"/>
                </a:solidFill>
                <a:effectLst/>
                <a:latin typeface="Times" pitchFamily="18" charset="0"/>
                <a:ea typeface="+mn-ea"/>
                <a:cs typeface="+mn-cs"/>
              </a:rPr>
              <a:t>The IECQ has established a new WG to look at potential areas for supply chain verification for nuclear industry components. Noting that 60 Nuclear plants are currently under construction with over 150 new plants being designed. This program could also cover aged component replacement. IECQ also setup a new WG to review the possibility of providing certification against ISO/IEC 27001 series of standards. IECQ is considering a request from TC 105 – Fuel Cells for IECQ to provide a verification </a:t>
            </a:r>
            <a:r>
              <a:rPr lang="en-US" sz="1200" kern="1200" baseline="0" dirty="0" err="1" smtClean="0">
                <a:solidFill>
                  <a:schemeClr val="tx1"/>
                </a:solidFill>
                <a:effectLst/>
                <a:latin typeface="Times" pitchFamily="18" charset="0"/>
                <a:ea typeface="+mn-ea"/>
                <a:cs typeface="+mn-cs"/>
              </a:rPr>
              <a:t>programme</a:t>
            </a:r>
            <a:r>
              <a:rPr lang="en-US" sz="1200" kern="1200" baseline="0" dirty="0" smtClean="0">
                <a:solidFill>
                  <a:schemeClr val="tx1"/>
                </a:solidFill>
                <a:effectLst/>
                <a:latin typeface="Times" pitchFamily="18" charset="0"/>
                <a:ea typeface="+mn-ea"/>
                <a:cs typeface="+mn-cs"/>
              </a:rPr>
              <a:t> according to ISO 14025 to evaluate the environmental performance against requirements established by TC 105 and prepare a declaration file. </a:t>
            </a:r>
          </a:p>
          <a:p>
            <a:endParaRPr lang="en-GB" sz="1200" kern="1200" baseline="0" dirty="0" smtClean="0">
              <a:solidFill>
                <a:schemeClr val="tx1"/>
              </a:solidFill>
              <a:effectLst/>
              <a:latin typeface="Times" pitchFamily="18" charset="0"/>
              <a:ea typeface="+mn-ea"/>
              <a:cs typeface="+mn-cs"/>
            </a:endParaRPr>
          </a:p>
          <a:p>
            <a:endParaRPr lang="en-GB" sz="1200" kern="1200" baseline="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IECRE – for renewable energy in the wind energy, marine energy and PV solar energy sectors. </a:t>
            </a:r>
          </a:p>
          <a:p>
            <a:r>
              <a:rPr lang="en-US" sz="1200" kern="1200" dirty="0" smtClean="0">
                <a:solidFill>
                  <a:schemeClr val="tx1"/>
                </a:solidFill>
                <a:effectLst/>
                <a:latin typeface="Times" pitchFamily="18" charset="0"/>
                <a:ea typeface="+mn-ea"/>
                <a:cs typeface="+mn-cs"/>
              </a:rPr>
              <a:t>IECRE - over the last year a number of successful assessments have been completed on new RECBs, RETLs, and REIBs. </a:t>
            </a:r>
            <a:r>
              <a:rPr lang="en-GB" sz="1200" kern="1200" dirty="0" smtClean="0">
                <a:solidFill>
                  <a:schemeClr val="tx1"/>
                </a:solidFill>
                <a:effectLst/>
                <a:latin typeface="Times" pitchFamily="18" charset="0"/>
                <a:ea typeface="+mn-ea"/>
                <a:cs typeface="+mn-cs"/>
              </a:rPr>
              <a:t>IECRE has issued 50 certificates in the Wind Energy sector and has issued the first solar PV certificate and the marine sector is ready for testing and certification as soon as the first standards are finalized. </a:t>
            </a:r>
          </a:p>
        </p:txBody>
      </p:sp>
      <p:sp>
        <p:nvSpPr>
          <p:cNvPr id="4" name="Slide Number Placeholder 3"/>
          <p:cNvSpPr>
            <a:spLocks noGrp="1"/>
          </p:cNvSpPr>
          <p:nvPr>
            <p:ph type="sldNum" sz="quarter" idx="10"/>
          </p:nvPr>
        </p:nvSpPr>
        <p:spPr/>
        <p:txBody>
          <a:bodyPr/>
          <a:lstStyle/>
          <a:p>
            <a:pPr>
              <a:defRPr/>
            </a:pPr>
            <a:fld id="{D88FB5D7-6D66-414A-83A8-9D602AC8F18D}" type="slidenum">
              <a:rPr lang="en-GB" smtClean="0"/>
              <a:pPr>
                <a:defRPr/>
              </a:pPr>
              <a:t>15</a:t>
            </a:fld>
            <a:endParaRPr lang="en-GB"/>
          </a:p>
        </p:txBody>
      </p:sp>
    </p:spTree>
    <p:extLst>
      <p:ext uri="{BB962C8B-B14F-4D97-AF65-F5344CB8AC3E}">
        <p14:creationId xmlns:p14="http://schemas.microsoft.com/office/powerpoint/2010/main" val="277018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hope</a:t>
            </a:r>
            <a:r>
              <a:rPr lang="en-GB" baseline="0" dirty="0" smtClean="0"/>
              <a:t> this brief update was useful. </a:t>
            </a:r>
          </a:p>
          <a:p>
            <a:r>
              <a:rPr lang="en-GB" dirty="0" smtClean="0"/>
              <a:t>As you can see, we are busy in many areas. </a:t>
            </a:r>
          </a:p>
          <a:p>
            <a:r>
              <a:rPr lang="en-GB" dirty="0" smtClean="0"/>
              <a:t>Thank you for your</a:t>
            </a:r>
            <a:r>
              <a:rPr lang="en-GB" baseline="0" dirty="0" smtClean="0"/>
              <a:t> attention.</a:t>
            </a:r>
            <a:endParaRPr lang="en-GB" dirty="0" smtClean="0"/>
          </a:p>
          <a:p>
            <a:endParaRPr lang="en-GB" dirty="0"/>
          </a:p>
        </p:txBody>
      </p:sp>
      <p:sp>
        <p:nvSpPr>
          <p:cNvPr id="4" name="Slide Number Placeholder 3"/>
          <p:cNvSpPr>
            <a:spLocks noGrp="1"/>
          </p:cNvSpPr>
          <p:nvPr>
            <p:ph type="sldNum" sz="quarter" idx="10"/>
          </p:nvPr>
        </p:nvSpPr>
        <p:spPr/>
        <p:txBody>
          <a:bodyPr/>
          <a:lstStyle/>
          <a:p>
            <a:fld id="{12A5F56D-A822-4F61-8C3E-76306533E23E}" type="slidenum">
              <a:rPr lang="en-GB" smtClean="0"/>
              <a:t>16</a:t>
            </a:fld>
            <a:endParaRPr lang="en-GB"/>
          </a:p>
        </p:txBody>
      </p:sp>
    </p:spTree>
    <p:extLst>
      <p:ext uri="{BB962C8B-B14F-4D97-AF65-F5344CB8AC3E}">
        <p14:creationId xmlns:p14="http://schemas.microsoft.com/office/powerpoint/2010/main" val="404143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sz="1200" kern="1200" dirty="0" smtClean="0">
                <a:solidFill>
                  <a:schemeClr val="tx1"/>
                </a:solidFill>
                <a:effectLst/>
                <a:latin typeface="Times" pitchFamily="18" charset="0"/>
                <a:ea typeface="+mn-ea"/>
                <a:cs typeface="+mn-cs"/>
              </a:rPr>
              <a:t>This is now a well known slide, but needs to be constantly reminded.</a:t>
            </a:r>
          </a:p>
          <a:p>
            <a:endParaRPr kumimoji="1" lang="en-GB" altLang="ja-JP" sz="1200" kern="1200" baseline="0" dirty="0" smtClean="0">
              <a:solidFill>
                <a:schemeClr val="tx1"/>
              </a:solidFill>
              <a:effectLst/>
              <a:latin typeface="Times"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key message is still, standards and conformity assessment are like two sides of a coin…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together standards and conformity assessment create value.</a:t>
            </a:r>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2</a:t>
            </a:fld>
            <a:endParaRPr lang="en-GB"/>
          </a:p>
        </p:txBody>
      </p:sp>
    </p:spTree>
    <p:extLst>
      <p:ext uri="{BB962C8B-B14F-4D97-AF65-F5344CB8AC3E}">
        <p14:creationId xmlns:p14="http://schemas.microsoft.com/office/powerpoint/2010/main" val="313785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The Vision Statement</a:t>
            </a:r>
            <a:r>
              <a:rPr lang="en-GB" baseline="0" dirty="0" smtClean="0"/>
              <a:t> of the IEC is: IEC everywhere for a safer, more efficient world.</a:t>
            </a:r>
          </a:p>
          <a:p>
            <a:endParaRPr lang="en-GB" baseline="0" dirty="0" smtClean="0"/>
          </a:p>
          <a:p>
            <a:r>
              <a:rPr lang="en-GB" dirty="0" smtClean="0"/>
              <a:t>The IEC Masterplan</a:t>
            </a:r>
            <a:r>
              <a:rPr lang="en-GB" baseline="0" dirty="0" smtClean="0"/>
              <a:t> outlines the vision and values of the IEC. </a:t>
            </a:r>
            <a:endParaRPr lang="en-GB" dirty="0"/>
          </a:p>
        </p:txBody>
      </p:sp>
      <p:sp>
        <p:nvSpPr>
          <p:cNvPr id="4" name="Slide Number Placeholder 3"/>
          <p:cNvSpPr>
            <a:spLocks noGrp="1"/>
          </p:cNvSpPr>
          <p:nvPr>
            <p:ph type="sldNum" sz="quarter" idx="10"/>
          </p:nvPr>
        </p:nvSpPr>
        <p:spPr/>
        <p:txBody>
          <a:bodyPr/>
          <a:lstStyle/>
          <a:p>
            <a:fld id="{A61AE52B-5B3C-4AC9-8D43-EC1C0F1AF6A5}" type="slidenum">
              <a:rPr lang="en-GB" smtClean="0"/>
              <a:t>3</a:t>
            </a:fld>
            <a:endParaRPr lang="en-GB"/>
          </a:p>
        </p:txBody>
      </p:sp>
    </p:spTree>
    <p:extLst>
      <p:ext uri="{BB962C8B-B14F-4D97-AF65-F5344CB8AC3E}">
        <p14:creationId xmlns:p14="http://schemas.microsoft.com/office/powerpoint/2010/main" val="347423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smtClean="0"/>
              <a:t>The IEC brings together </a:t>
            </a:r>
            <a:r>
              <a:rPr lang="en-US" dirty="0" smtClean="0"/>
              <a:t>173 </a:t>
            </a:r>
            <a:r>
              <a:rPr lang="en-US" dirty="0" smtClean="0"/>
              <a:t>countries that represent over 99% of world population and energy generation. </a:t>
            </a:r>
          </a:p>
          <a:p>
            <a:pPr defTabSz="947044">
              <a:defRPr/>
            </a:pPr>
            <a:endParaRPr lang="en-US" dirty="0" smtClean="0"/>
          </a:p>
          <a:p>
            <a:pPr defTabSz="947044">
              <a:defRPr/>
            </a:pPr>
            <a:r>
              <a:rPr lang="en-US" dirty="0" smtClean="0"/>
              <a:t>Since November 2015 when the IEC opened its 5</a:t>
            </a:r>
            <a:r>
              <a:rPr lang="en-US" baseline="30000" dirty="0" smtClean="0"/>
              <a:t>th</a:t>
            </a:r>
            <a:r>
              <a:rPr lang="en-US" dirty="0" smtClean="0"/>
              <a:t> regional center, in </a:t>
            </a:r>
            <a:r>
              <a:rPr lang="en-GB" dirty="0" smtClean="0"/>
              <a:t>Nairobi, Kenya, </a:t>
            </a:r>
            <a:r>
              <a:rPr lang="en-US" dirty="0" smtClean="0"/>
              <a:t>IEC now has offices on 6 continents.</a:t>
            </a:r>
          </a:p>
          <a:p>
            <a:pPr defTabSz="947044">
              <a:defRPr/>
            </a:pPr>
            <a:endParaRPr lang="en-GB" dirty="0" smtClean="0"/>
          </a:p>
          <a:p>
            <a:r>
              <a:rPr lang="en-GB" dirty="0" smtClean="0"/>
              <a:t>In 2017 the IEC welcomed Peru as a full member and in 2018 welcomed </a:t>
            </a:r>
            <a:r>
              <a:rPr lang="en-GB" baseline="0" dirty="0" smtClean="0"/>
              <a:t>Côte </a:t>
            </a:r>
            <a:r>
              <a:rPr lang="en-GB" baseline="0" dirty="0" err="1" smtClean="0"/>
              <a:t>D’Yvoire</a:t>
            </a:r>
            <a:r>
              <a:rPr lang="en-GB" baseline="0" dirty="0" smtClean="0"/>
              <a:t> and Bangladesh as Associate Members. Sao Tomé and Principe joined the Affiliate Country Programme.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Times" pitchFamily="18" charset="0"/>
                <a:ea typeface="+mn-ea"/>
                <a:cs typeface="+mn-cs"/>
              </a:rPr>
              <a:t>Looking</a:t>
            </a:r>
            <a:r>
              <a:rPr lang="en-US" sz="1200" i="1" kern="1200" baseline="0" dirty="0" smtClean="0">
                <a:solidFill>
                  <a:schemeClr val="tx1"/>
                </a:solidFill>
                <a:effectLst/>
                <a:latin typeface="Times" pitchFamily="18" charset="0"/>
                <a:ea typeface="+mn-ea"/>
                <a:cs typeface="+mn-cs"/>
              </a:rPr>
              <a:t> at the IEC, we currently have 84 Member Countries and 86 Affiliate country members. There are 204 TCs which operate 1450 WGs. The IEC family is also comprised of approximately 20000 experts and we have published over 10000 publications.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baseline="0" dirty="0" smtClean="0">
              <a:solidFill>
                <a:schemeClr val="tx1"/>
              </a:solidFill>
              <a:effectLst/>
              <a:latin typeface="Times"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smtClean="0">
                <a:solidFill>
                  <a:schemeClr val="tx1"/>
                </a:solidFill>
                <a:effectLst/>
                <a:latin typeface="Times" pitchFamily="18" charset="0"/>
                <a:ea typeface="+mn-ea"/>
                <a:cs typeface="+mn-cs"/>
              </a:rPr>
              <a:t>Looking at the CA side of IEC, we have the four IEC CA Systems that have issued over 1.0 Million certificates.</a:t>
            </a:r>
          </a:p>
          <a:p>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4</a:t>
            </a:fld>
            <a:endParaRPr lang="en-US"/>
          </a:p>
        </p:txBody>
      </p:sp>
    </p:spTree>
    <p:extLst>
      <p:ext uri="{BB962C8B-B14F-4D97-AF65-F5344CB8AC3E}">
        <p14:creationId xmlns:p14="http://schemas.microsoft.com/office/powerpoint/2010/main" val="98908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Its strategic objectives are to ensure that the IEC remains relevant for markets</a:t>
            </a:r>
            <a:r>
              <a:rPr lang="en-GB" baseline="0" dirty="0" smtClean="0"/>
              <a:t> and society, operates under a sustainable business model, and remains flexible and agile. </a:t>
            </a:r>
            <a:endParaRPr lang="en-GB" dirty="0"/>
          </a:p>
        </p:txBody>
      </p:sp>
      <p:sp>
        <p:nvSpPr>
          <p:cNvPr id="4" name="Slide Number Placeholder 3"/>
          <p:cNvSpPr>
            <a:spLocks noGrp="1"/>
          </p:cNvSpPr>
          <p:nvPr>
            <p:ph type="sldNum" sz="quarter" idx="10"/>
          </p:nvPr>
        </p:nvSpPr>
        <p:spPr/>
        <p:txBody>
          <a:bodyPr/>
          <a:lstStyle/>
          <a:p>
            <a:fld id="{4F776D2D-CF9E-47DC-A4C3-3C5A97CA6010}" type="slidenum">
              <a:rPr lang="en-US" smtClean="0"/>
              <a:t>5</a:t>
            </a:fld>
            <a:endParaRPr lang="en-US"/>
          </a:p>
        </p:txBody>
      </p:sp>
    </p:spTree>
    <p:extLst>
      <p:ext uri="{BB962C8B-B14F-4D97-AF65-F5344CB8AC3E}">
        <p14:creationId xmlns:p14="http://schemas.microsoft.com/office/powerpoint/2010/main" val="121843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The UN adopted the 17 Sustainable Development Goals in September 2015. </a:t>
            </a:r>
            <a:r>
              <a:rPr lang="en-GB" sz="1100" kern="1200" dirty="0" smtClean="0">
                <a:solidFill>
                  <a:schemeClr val="tx1"/>
                </a:solidFill>
                <a:effectLst/>
                <a:latin typeface="Arial" panose="020B0604020202020204" pitchFamily="34" charset="0"/>
                <a:ea typeface="+mn-ea"/>
                <a:cs typeface="Arial" panose="020B0604020202020204" pitchFamily="34" charset="0"/>
              </a:rPr>
              <a:t>IEC work directly impacts 12 of the 17 SDGs.  Each SDG </a:t>
            </a:r>
            <a:r>
              <a:rPr lang="en-US" sz="1100" kern="1200" dirty="0" smtClean="0">
                <a:solidFill>
                  <a:schemeClr val="tx1"/>
                </a:solidFill>
                <a:effectLst/>
                <a:latin typeface="Arial" panose="020B0604020202020204" pitchFamily="34" charset="0"/>
                <a:ea typeface="+mn-ea"/>
                <a:cs typeface="Arial" panose="020B0604020202020204" pitchFamily="34" charset="0"/>
              </a:rPr>
              <a:t>is a system of systems. </a:t>
            </a:r>
          </a:p>
          <a:p>
            <a:endParaRPr lang="en-US" sz="1100" kern="1200" noProof="0" dirty="0" smtClean="0">
              <a:solidFill>
                <a:schemeClr val="tx1"/>
              </a:solidFill>
              <a:effectLst/>
              <a:latin typeface="Arial" panose="020B0604020202020204" pitchFamily="34" charset="0"/>
              <a:ea typeface="+mn-ea"/>
              <a:cs typeface="Arial" panose="020B0604020202020204" pitchFamily="34" charset="0"/>
            </a:endParaRPr>
          </a:p>
          <a:p>
            <a:r>
              <a:rPr lang="en-US" sz="1100" kern="1200" noProof="0" dirty="0" smtClean="0">
                <a:solidFill>
                  <a:schemeClr val="tx1"/>
                </a:solidFill>
                <a:effectLst/>
                <a:latin typeface="Arial" panose="020B0604020202020204" pitchFamily="34" charset="0"/>
                <a:ea typeface="+mn-ea"/>
                <a:cs typeface="Arial" panose="020B0604020202020204" pitchFamily="34" charset="0"/>
              </a:rPr>
              <a:t>Many different IEC Standards </a:t>
            </a:r>
            <a:r>
              <a:rPr lang="en-US" sz="1100" kern="1200" baseline="0" noProof="0" dirty="0" smtClean="0">
                <a:solidFill>
                  <a:schemeClr val="tx1"/>
                </a:solidFill>
                <a:effectLst/>
                <a:latin typeface="Arial" panose="020B0604020202020204" pitchFamily="34" charset="0"/>
                <a:ea typeface="+mn-ea"/>
                <a:cs typeface="Arial" panose="020B0604020202020204" pitchFamily="34" charset="0"/>
              </a:rPr>
              <a:t>impact energy efficiency outcomes, facilitate smart urban development or ensure the resilience of infrastructure in the face of disasters. </a:t>
            </a:r>
          </a:p>
          <a:p>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i="1" dirty="0" smtClean="0"/>
              <a:t>With our work we try to make the link between the very important technical work of the IEC and big societal challenges. For example: the UN adopted the 17 Sustainable Development Goals in September 2015. IEC work directly impacts 12 of the 17 SDGs. It provides the technical foundation for the whole energy chain and all the hardware that is driven by electricity. IEC work also helps achieve greater efficiencies. It helps improve the safety of devices, workers and populations, and it increases the resilience and long term viability of infrastructure.</a:t>
            </a:r>
            <a:endParaRPr lang="fr-CH" sz="1100" i="1" dirty="0" smtClean="0"/>
          </a:p>
          <a:p>
            <a:endParaRPr lang="en-US"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F776D2D-CF9E-47DC-A4C3-3C5A97CA6010}" type="slidenum">
              <a:rPr lang="en-US" smtClean="0"/>
              <a:t>6</a:t>
            </a:fld>
            <a:endParaRPr lang="en-US"/>
          </a:p>
        </p:txBody>
      </p:sp>
    </p:spTree>
    <p:extLst>
      <p:ext uri="{BB962C8B-B14F-4D97-AF65-F5344CB8AC3E}">
        <p14:creationId xmlns:p14="http://schemas.microsoft.com/office/powerpoint/2010/main" val="16287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044">
              <a:defRPr/>
            </a:pPr>
            <a:r>
              <a:rPr lang="en-US" dirty="0" smtClean="0">
                <a:effectLst/>
              </a:rPr>
              <a:t>The</a:t>
            </a:r>
            <a:r>
              <a:rPr lang="en-US" baseline="0" dirty="0" smtClean="0">
                <a:effectLst/>
              </a:rPr>
              <a:t> IEC Academy p</a:t>
            </a:r>
            <a:r>
              <a:rPr lang="en-US" dirty="0" smtClean="0">
                <a:effectLst/>
              </a:rPr>
              <a:t>rovides access to IEC Reference Materials and high quality training, offering of webinars on Standards and Conformity Assessment, eLearning (such as the ACAS Modules), as well as regional and national workshops to the global IEC community. </a:t>
            </a:r>
            <a:r>
              <a:rPr lang="en-GB" dirty="0"/>
              <a:t>Webinars are recorded and made available on the Academy website for subsequent use as training material or other use.</a:t>
            </a:r>
            <a:r>
              <a:rPr lang="en-US" dirty="0"/>
              <a:t> </a:t>
            </a:r>
            <a:endParaRPr lang="en-US" dirty="0" smtClean="0"/>
          </a:p>
          <a:p>
            <a:pPr defTabSz="947044">
              <a:defRPr/>
            </a:pPr>
            <a:endParaRPr lang="en-US" dirty="0" smtClean="0"/>
          </a:p>
          <a:p>
            <a:pPr defTabSz="947044">
              <a:defRPr/>
            </a:pPr>
            <a:r>
              <a:rPr lang="en-US" dirty="0" smtClean="0"/>
              <a:t>The IEC</a:t>
            </a:r>
            <a:r>
              <a:rPr lang="en-US" baseline="0" dirty="0" smtClean="0"/>
              <a:t> Basecamp</a:t>
            </a:r>
            <a:r>
              <a:rPr lang="en-US" dirty="0" smtClean="0"/>
              <a:t> is your online resource for brochures, publications, annual reports, videos, presentations, media releases, </a:t>
            </a:r>
            <a:r>
              <a:rPr lang="en-US" dirty="0" err="1" smtClean="0"/>
              <a:t>give-aways</a:t>
            </a:r>
            <a:r>
              <a:rPr lang="en-US" dirty="0" smtClean="0"/>
              <a:t>, and more. All in one place. You will find an outline of the IEC organizational strategy and a summary of IEC work in individual technology sectors. Feel free to email order of the printed copies.</a:t>
            </a:r>
            <a:endParaRPr lang="en-US" dirty="0"/>
          </a:p>
          <a:p>
            <a:pPr defTabSz="947044">
              <a:defRPr/>
            </a:pPr>
            <a:endParaRPr lang="en-US" dirty="0"/>
          </a:p>
          <a:p>
            <a:pPr defTabSz="947044">
              <a:defRPr/>
            </a:pPr>
            <a:r>
              <a:rPr lang="en-US" dirty="0"/>
              <a:t>The IEC Academy </a:t>
            </a:r>
            <a:r>
              <a:rPr lang="en-US" dirty="0" smtClean="0"/>
              <a:t>and Basecamp can </a:t>
            </a:r>
            <a:r>
              <a:rPr lang="en-US" dirty="0"/>
              <a:t>be found at the </a:t>
            </a:r>
            <a:r>
              <a:rPr lang="en-US" dirty="0" smtClean="0"/>
              <a:t>websites </a:t>
            </a:r>
            <a:r>
              <a:rPr lang="en-US" dirty="0"/>
              <a:t>at the bottom of the screen.</a:t>
            </a:r>
          </a:p>
          <a:p>
            <a:pPr lvl="0"/>
            <a:endParaRPr lang="en-US" dirty="0"/>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7</a:t>
            </a:fld>
            <a:endParaRPr lang="en-GB"/>
          </a:p>
        </p:txBody>
      </p:sp>
    </p:spTree>
    <p:extLst>
      <p:ext uri="{BB962C8B-B14F-4D97-AF65-F5344CB8AC3E}">
        <p14:creationId xmlns:p14="http://schemas.microsoft.com/office/powerpoint/2010/main" val="205147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Arial" panose="020B0604020202020204" pitchFamily="34" charset="0"/>
                <a:cs typeface="Arial" panose="020B0604020202020204" pitchFamily="34" charset="0"/>
              </a:rPr>
              <a:t>The governing body of the IEC is the Council. It comprises all IEC Full Members – similar to shareholders in a company. </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 Council Board works like the Board of Directors of a company and the </a:t>
            </a:r>
            <a:r>
              <a:rPr lang="en-US" baseline="0" dirty="0" err="1" smtClean="0">
                <a:latin typeface="Arial" panose="020B0604020202020204" pitchFamily="34" charset="0"/>
                <a:cs typeface="Arial" panose="020B0604020202020204" pitchFamily="34" charset="0"/>
              </a:rPr>
              <a:t>ExCo</a:t>
            </a:r>
            <a:r>
              <a:rPr lang="en-US" baseline="0" dirty="0" smtClean="0">
                <a:latin typeface="Arial" panose="020B0604020202020204" pitchFamily="34" charset="0"/>
                <a:cs typeface="Arial" panose="020B0604020202020204" pitchFamily="34" charset="0"/>
              </a:rPr>
              <a:t> brings together the executive directors.</a:t>
            </a:r>
          </a:p>
          <a:p>
            <a:pPr algn="just"/>
            <a:endParaRPr lang="en-GB" altLang="en-US" dirty="0" smtClean="0">
              <a:latin typeface="Arial" pitchFamily="34" charset="0"/>
              <a:cs typeface="Arial" pitchFamily="34" charset="0"/>
            </a:endParaRPr>
          </a:p>
          <a:p>
            <a:pPr algn="just"/>
            <a:r>
              <a:rPr lang="en-GB" altLang="en-US" dirty="0" smtClean="0">
                <a:latin typeface="Arial" pitchFamily="34" charset="0"/>
                <a:cs typeface="Arial" pitchFamily="34" charset="0"/>
              </a:rPr>
              <a:t>The IEC has two main activities which are standards development and conformity assessment.</a:t>
            </a:r>
          </a:p>
          <a:p>
            <a:pPr algn="just"/>
            <a:endParaRPr lang="en-GB" altLang="en-US" dirty="0" smtClean="0">
              <a:latin typeface="Arial" pitchFamily="34" charset="0"/>
              <a:cs typeface="Arial" pitchFamily="34" charset="0"/>
            </a:endParaRPr>
          </a:p>
          <a:p>
            <a:pPr algn="just" eaLnBrk="1" hangingPunct="1">
              <a:spcBef>
                <a:spcPct val="0"/>
              </a:spcBef>
            </a:pPr>
            <a:r>
              <a:rPr lang="en-US" dirty="0"/>
              <a:t>The SMB covers the standardization work of the IEC; </a:t>
            </a:r>
            <a:r>
              <a:rPr lang="en-GB" altLang="en-US" dirty="0" smtClean="0">
                <a:latin typeface="Arial" pitchFamily="34" charset="0"/>
                <a:cs typeface="Arial" pitchFamily="34" charset="0"/>
              </a:rPr>
              <a:t>the standards development activities are managed by the Standardization Management Board or SMB.</a:t>
            </a:r>
          </a:p>
          <a:p>
            <a:pPr algn="just"/>
            <a:endParaRPr lang="en-GB" altLang="en-US" dirty="0" smtClean="0">
              <a:latin typeface="Arial" pitchFamily="34" charset="0"/>
              <a:cs typeface="Arial" pitchFamily="34" charset="0"/>
            </a:endParaRPr>
          </a:p>
          <a:p>
            <a:pPr algn="just" defTabSz="947044">
              <a:defRPr/>
            </a:pPr>
            <a:r>
              <a:rPr lang="en-US" dirty="0"/>
              <a:t>The Conformity Assessment Board, or CAB, manages the IEC Conformity Assessment activities including the IEC Conformity Assessment Systems; </a:t>
            </a:r>
          </a:p>
          <a:p>
            <a:endParaRPr lang="en-US" baseline="0" dirty="0" smtClean="0">
              <a:latin typeface="Arial" panose="020B0604020202020204" pitchFamily="34" charset="0"/>
              <a:cs typeface="Arial" panose="020B0604020202020204" pitchFamily="34" charset="0"/>
            </a:endParaRPr>
          </a:p>
          <a:p>
            <a:r>
              <a:rPr lang="en-US" dirty="0"/>
              <a:t>The third Board of the IEC is the MSB and this Board is responsible for </a:t>
            </a:r>
            <a:r>
              <a:rPr lang="en-US" baseline="0" dirty="0" smtClean="0">
                <a:latin typeface="Arial" panose="020B0604020202020204" pitchFamily="34" charset="0"/>
                <a:cs typeface="Arial" panose="020B0604020202020204" pitchFamily="34" charset="0"/>
              </a:rPr>
              <a:t>providing direct industry input helping to </a:t>
            </a:r>
            <a:r>
              <a:rPr lang="en-US" dirty="0" smtClean="0">
                <a:latin typeface="Arial" panose="020B0604020202020204" pitchFamily="34" charset="0"/>
                <a:cs typeface="Arial" panose="020B0604020202020204" pitchFamily="34" charset="0"/>
              </a:rPr>
              <a:t>identify technology areas the IEC will have to cover in the short, medium and long-term to stay market relevant.  </a:t>
            </a:r>
          </a:p>
          <a:p>
            <a:endParaRPr lang="en-US" dirty="0" smtClean="0">
              <a:latin typeface="Arial" panose="020B0604020202020204" pitchFamily="34" charset="0"/>
              <a:cs typeface="Arial" panose="020B0604020202020204" pitchFamily="34" charset="0"/>
            </a:endParaRPr>
          </a:p>
          <a:p>
            <a:pPr algn="just"/>
            <a:r>
              <a:rPr lang="en-GB" altLang="en-US" i="1" dirty="0" smtClean="0">
                <a:latin typeface="Arial" pitchFamily="34" charset="0"/>
                <a:cs typeface="Arial" pitchFamily="34" charset="0"/>
              </a:rPr>
              <a:t>The IEC has two main activities which are standards development and conformity assessment.</a:t>
            </a:r>
          </a:p>
          <a:p>
            <a:pPr algn="just"/>
            <a:endParaRPr lang="en-GB" altLang="en-US" i="1" dirty="0" smtClean="0">
              <a:latin typeface="Arial" pitchFamily="34" charset="0"/>
              <a:cs typeface="Arial" pitchFamily="34" charset="0"/>
            </a:endParaRPr>
          </a:p>
          <a:p>
            <a:pPr algn="just" eaLnBrk="1" hangingPunct="1">
              <a:spcBef>
                <a:spcPct val="0"/>
              </a:spcBef>
            </a:pPr>
            <a:r>
              <a:rPr lang="en-GB" altLang="en-US" i="1" dirty="0" smtClean="0">
                <a:latin typeface="Arial" pitchFamily="34" charset="0"/>
                <a:cs typeface="Arial" pitchFamily="34" charset="0"/>
              </a:rPr>
              <a:t>The standards development activities are managed by the </a:t>
            </a:r>
          </a:p>
          <a:p>
            <a:pPr algn="just"/>
            <a:r>
              <a:rPr lang="en-GB" altLang="en-US" i="1" dirty="0" smtClean="0">
                <a:latin typeface="Arial" pitchFamily="34" charset="0"/>
                <a:cs typeface="Arial" pitchFamily="34" charset="0"/>
              </a:rPr>
              <a:t>Standardization Management Board or SMB.</a:t>
            </a:r>
          </a:p>
          <a:p>
            <a:pPr algn="just"/>
            <a:endParaRPr lang="en-GB" altLang="en-US" i="1" dirty="0" smtClean="0">
              <a:latin typeface="Arial" pitchFamily="34" charset="0"/>
              <a:cs typeface="Arial" pitchFamily="34" charset="0"/>
            </a:endParaRPr>
          </a:p>
          <a:p>
            <a:pPr algn="just"/>
            <a:r>
              <a:rPr lang="en-GB" altLang="en-US" i="1" dirty="0" smtClean="0">
                <a:latin typeface="Arial" pitchFamily="34" charset="0"/>
                <a:cs typeface="Arial" pitchFamily="34" charset="0"/>
              </a:rPr>
              <a:t>While the conformity assessment activities are managed by the </a:t>
            </a:r>
          </a:p>
          <a:p>
            <a:pPr algn="just"/>
            <a:r>
              <a:rPr lang="en-GB" altLang="en-US" i="1" dirty="0" smtClean="0">
                <a:latin typeface="Arial" pitchFamily="34" charset="0"/>
                <a:cs typeface="Arial" pitchFamily="34" charset="0"/>
              </a:rPr>
              <a:t>Conformity Assessment Board or CAB.</a:t>
            </a:r>
          </a:p>
          <a:p>
            <a:endParaRPr lang="en-US"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smtClean="0"/>
          </a:p>
          <a:p>
            <a:pPr algn="just"/>
            <a:endParaRPr lang="en-GB" altLang="en-US" dirty="0" smtClean="0">
              <a:latin typeface="Arial" pitchFamily="34" charset="0"/>
              <a:cs typeface="Arial"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9473" indent="-295951">
              <a:defRPr>
                <a:solidFill>
                  <a:schemeClr val="tx1"/>
                </a:solidFill>
                <a:latin typeface="Arial" pitchFamily="34" charset="0"/>
              </a:defRPr>
            </a:lvl2pPr>
            <a:lvl3pPr marL="1183805" indent="-236761">
              <a:defRPr>
                <a:solidFill>
                  <a:schemeClr val="tx1"/>
                </a:solidFill>
                <a:latin typeface="Arial" pitchFamily="34" charset="0"/>
              </a:defRPr>
            </a:lvl3pPr>
            <a:lvl4pPr marL="1657327" indent="-236761">
              <a:defRPr>
                <a:solidFill>
                  <a:schemeClr val="tx1"/>
                </a:solidFill>
                <a:latin typeface="Arial" pitchFamily="34" charset="0"/>
              </a:defRPr>
            </a:lvl4pPr>
            <a:lvl5pPr marL="2130849" indent="-236761">
              <a:defRPr>
                <a:solidFill>
                  <a:schemeClr val="tx1"/>
                </a:solidFill>
                <a:latin typeface="Arial" pitchFamily="34" charset="0"/>
              </a:defRPr>
            </a:lvl5pPr>
            <a:lvl6pPr marL="2604371" indent="-236761" eaLnBrk="0" fontAlgn="base" hangingPunct="0">
              <a:spcBef>
                <a:spcPct val="0"/>
              </a:spcBef>
              <a:spcAft>
                <a:spcPct val="0"/>
              </a:spcAft>
              <a:defRPr>
                <a:solidFill>
                  <a:schemeClr val="tx1"/>
                </a:solidFill>
                <a:latin typeface="Arial" pitchFamily="34" charset="0"/>
              </a:defRPr>
            </a:lvl6pPr>
            <a:lvl7pPr marL="3077893" indent="-236761" eaLnBrk="0" fontAlgn="base" hangingPunct="0">
              <a:spcBef>
                <a:spcPct val="0"/>
              </a:spcBef>
              <a:spcAft>
                <a:spcPct val="0"/>
              </a:spcAft>
              <a:defRPr>
                <a:solidFill>
                  <a:schemeClr val="tx1"/>
                </a:solidFill>
                <a:latin typeface="Arial" pitchFamily="34" charset="0"/>
              </a:defRPr>
            </a:lvl7pPr>
            <a:lvl8pPr marL="3551415" indent="-236761" eaLnBrk="0" fontAlgn="base" hangingPunct="0">
              <a:spcBef>
                <a:spcPct val="0"/>
              </a:spcBef>
              <a:spcAft>
                <a:spcPct val="0"/>
              </a:spcAft>
              <a:defRPr>
                <a:solidFill>
                  <a:schemeClr val="tx1"/>
                </a:solidFill>
                <a:latin typeface="Arial" pitchFamily="34" charset="0"/>
              </a:defRPr>
            </a:lvl8pPr>
            <a:lvl9pPr marL="4024937" indent="-236761" eaLnBrk="0" fontAlgn="base" hangingPunct="0">
              <a:spcBef>
                <a:spcPct val="0"/>
              </a:spcBef>
              <a:spcAft>
                <a:spcPct val="0"/>
              </a:spcAft>
              <a:defRPr>
                <a:solidFill>
                  <a:schemeClr val="tx1"/>
                </a:solidFill>
                <a:latin typeface="Arial" pitchFamily="34" charset="0"/>
              </a:defRPr>
            </a:lvl9pPr>
          </a:lstStyle>
          <a:p>
            <a:fld id="{30F4CE62-EF08-4DA0-A302-8E0C8CF9F3D1}" type="slidenum">
              <a:rPr lang="en-AU" altLang="en-US" smtClean="0">
                <a:solidFill>
                  <a:prstClr val="black"/>
                </a:solidFill>
              </a:rPr>
              <a:pPr/>
              <a:t>8</a:t>
            </a:fld>
            <a:endParaRPr lang="en-AU" altLang="en-US" smtClean="0">
              <a:solidFill>
                <a:prstClr val="black"/>
              </a:solidFill>
            </a:endParaRPr>
          </a:p>
        </p:txBody>
      </p:sp>
    </p:spTree>
    <p:extLst>
      <p:ext uri="{BB962C8B-B14F-4D97-AF65-F5344CB8AC3E}">
        <p14:creationId xmlns:p14="http://schemas.microsoft.com/office/powerpoint/2010/main" val="333735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sz="1200" i="0" kern="1200" dirty="0" smtClean="0">
                <a:solidFill>
                  <a:schemeClr val="tx1"/>
                </a:solidFill>
                <a:effectLst/>
                <a:latin typeface="Times" pitchFamily="18" charset="0"/>
                <a:ea typeface="+mn-ea"/>
                <a:cs typeface="+mn-cs"/>
              </a:rPr>
              <a:t>As a reminder, the Conformity Assessment Board (CAB) is a policy making body of the IEC and</a:t>
            </a:r>
            <a:r>
              <a:rPr lang="en-GB" sz="1200" i="0" kern="1200" baseline="0" dirty="0" smtClean="0">
                <a:solidFill>
                  <a:schemeClr val="tx1"/>
                </a:solidFill>
                <a:effectLst/>
                <a:latin typeface="Times" pitchFamily="18" charset="0"/>
                <a:ea typeface="+mn-ea"/>
                <a:cs typeface="+mn-cs"/>
              </a:rPr>
              <a:t> is </a:t>
            </a:r>
            <a:r>
              <a:rPr lang="en-GB" sz="1200" i="0" kern="1200" dirty="0" smtClean="0">
                <a:solidFill>
                  <a:schemeClr val="tx1"/>
                </a:solidFill>
                <a:effectLst/>
                <a:latin typeface="Times" pitchFamily="18" charset="0"/>
                <a:ea typeface="+mn-ea"/>
                <a:cs typeface="+mn-cs"/>
              </a:rPr>
              <a:t>delegated by the Council through the Council Board</a:t>
            </a:r>
            <a:r>
              <a:rPr lang="en-GB" sz="1200" i="0" kern="1200" baseline="0" dirty="0" smtClean="0">
                <a:solidFill>
                  <a:schemeClr val="tx1"/>
                </a:solidFill>
                <a:effectLst/>
                <a:latin typeface="Times" pitchFamily="18" charset="0"/>
                <a:ea typeface="+mn-ea"/>
                <a:cs typeface="+mn-cs"/>
              </a:rPr>
              <a:t> to be</a:t>
            </a:r>
            <a:r>
              <a:rPr lang="en-GB" sz="1200" i="0" kern="1200" dirty="0" smtClean="0">
                <a:solidFill>
                  <a:schemeClr val="tx1"/>
                </a:solidFill>
                <a:effectLst/>
                <a:latin typeface="Times" pitchFamily="18" charset="0"/>
                <a:ea typeface="+mn-ea"/>
                <a:cs typeface="+mn-cs"/>
              </a:rPr>
              <a:t> responsible for the overall management of the conformity assessment activities of the IEC. </a:t>
            </a:r>
            <a:endParaRPr lang="en-US" sz="1200" i="0" kern="1200" dirty="0" smtClean="0">
              <a:solidFill>
                <a:schemeClr val="tx1"/>
              </a:solidFill>
              <a:effectLst/>
              <a:latin typeface="Times" pitchFamily="18" charset="0"/>
              <a:ea typeface="+mn-ea"/>
              <a:cs typeface="+mn-cs"/>
            </a:endParaRPr>
          </a:p>
          <a:p>
            <a:pPr lvl="1"/>
            <a:endParaRPr kumimoji="1" lang="en-US" altLang="ja-JP" sz="1200" i="0" kern="1200" dirty="0" smtClean="0">
              <a:solidFill>
                <a:schemeClr val="tx1"/>
              </a:solidFill>
              <a:effectLst/>
              <a:latin typeface="Times" pitchFamily="18" charset="0"/>
              <a:ea typeface="+mn-ea"/>
              <a:cs typeface="+mn-cs"/>
            </a:endParaRPr>
          </a:p>
          <a:p>
            <a:pPr lvl="0"/>
            <a:r>
              <a:rPr kumimoji="1" lang="en-US" altLang="ja-JP" sz="1200" i="0" kern="1200" dirty="0" smtClean="0">
                <a:solidFill>
                  <a:schemeClr val="tx1"/>
                </a:solidFill>
                <a:effectLst/>
                <a:latin typeface="Times" pitchFamily="18" charset="0"/>
                <a:ea typeface="+mn-ea"/>
                <a:cs typeface="+mn-cs"/>
              </a:rPr>
              <a:t>Today, the IEC’s operational</a:t>
            </a:r>
            <a:r>
              <a:rPr kumimoji="1" lang="en-US" altLang="ja-JP" sz="1200" i="0" kern="1200" baseline="0" dirty="0" smtClean="0">
                <a:solidFill>
                  <a:schemeClr val="tx1"/>
                </a:solidFill>
                <a:effectLst/>
                <a:latin typeface="Times" pitchFamily="18" charset="0"/>
                <a:ea typeface="+mn-ea"/>
                <a:cs typeface="+mn-cs"/>
              </a:rPr>
              <a:t> CA activities are conducted through the</a:t>
            </a:r>
            <a:r>
              <a:rPr kumimoji="1" lang="en-US" altLang="ja-JP" sz="1200" i="0" kern="1200" dirty="0" smtClean="0">
                <a:solidFill>
                  <a:schemeClr val="tx1"/>
                </a:solidFill>
                <a:effectLst/>
                <a:latin typeface="Times" pitchFamily="18" charset="0"/>
                <a:ea typeface="+mn-ea"/>
                <a:cs typeface="+mn-cs"/>
              </a:rPr>
              <a:t> four CA Systems.</a:t>
            </a:r>
          </a:p>
          <a:p>
            <a:pPr lvl="1"/>
            <a:endParaRPr kumimoji="1" lang="en-US" altLang="ja-JP" i="0" dirty="0" smtClean="0"/>
          </a:p>
          <a:p>
            <a:pPr lvl="0"/>
            <a:r>
              <a:rPr kumimoji="1" lang="en-US" altLang="ja-JP" i="0" dirty="0" smtClean="0"/>
              <a:t>The IEC’s CA strategic,</a:t>
            </a:r>
            <a:r>
              <a:rPr kumimoji="1" lang="en-US" altLang="ja-JP" i="0" baseline="0" dirty="0" smtClean="0"/>
              <a:t> policy, promotional and so on, work is mainly achieved through a number of CAB working groups with CO support.</a:t>
            </a:r>
          </a:p>
          <a:p>
            <a:pPr lvl="1"/>
            <a:endParaRPr kumimoji="1" lang="en-US" altLang="ja-JP" i="0" baseline="0" dirty="0" smtClean="0"/>
          </a:p>
          <a:p>
            <a:pPr lvl="0"/>
            <a:r>
              <a:rPr kumimoji="1" lang="en-US" altLang="ja-JP" i="0" baseline="0" dirty="0" smtClean="0"/>
              <a:t>The CAB also continues its valuable international cooperation and collaboration with organizations such as ISO/CASCO, ITU, UNECE, OIML, ILAC and IAF, and so on.</a:t>
            </a:r>
            <a:endParaRPr kumimoji="1" lang="ja-JP" altLang="en-US" i="0" dirty="0" smtClean="0"/>
          </a:p>
          <a:p>
            <a:pPr lvl="1"/>
            <a:endParaRPr kumimoji="1" lang="ja-JP" altLang="en-US" i="1" dirty="0"/>
          </a:p>
        </p:txBody>
      </p:sp>
      <p:sp>
        <p:nvSpPr>
          <p:cNvPr id="4" name="スライド番号プレースホルダー 3"/>
          <p:cNvSpPr>
            <a:spLocks noGrp="1"/>
          </p:cNvSpPr>
          <p:nvPr>
            <p:ph type="sldNum" sz="quarter" idx="10"/>
          </p:nvPr>
        </p:nvSpPr>
        <p:spPr/>
        <p:txBody>
          <a:bodyPr/>
          <a:lstStyle/>
          <a:p>
            <a:pPr>
              <a:defRPr/>
            </a:pPr>
            <a:fld id="{D88FB5D7-6D66-414A-83A8-9D602AC8F18D}" type="slidenum">
              <a:rPr lang="en-GB" smtClean="0"/>
              <a:pPr>
                <a:defRPr/>
              </a:pPr>
              <a:t>9</a:t>
            </a:fld>
            <a:endParaRPr lang="en-GB"/>
          </a:p>
        </p:txBody>
      </p:sp>
    </p:spTree>
    <p:extLst>
      <p:ext uri="{BB962C8B-B14F-4D97-AF65-F5344CB8AC3E}">
        <p14:creationId xmlns:p14="http://schemas.microsoft.com/office/powerpoint/2010/main" val="409861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2" descr="J:\IECtemplates\PowerPoint Templates\2011 Templates\Images\Posters 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7872"/>
            <a:ext cx="9165897" cy="64848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6"/>
          <p:cNvGraphicFramePr>
            <a:graphicFrameLocks/>
          </p:cNvGraphicFramePr>
          <p:nvPr>
            <p:extLst>
              <p:ext uri="{D42A27DB-BD31-4B8C-83A1-F6EECF244321}">
                <p14:modId xmlns:p14="http://schemas.microsoft.com/office/powerpoint/2010/main" val="1771401569"/>
              </p:ext>
            </p:extLst>
          </p:nvPr>
        </p:nvGraphicFramePr>
        <p:xfrm>
          <a:off x="0" y="5418138"/>
          <a:ext cx="9175158" cy="1439862"/>
        </p:xfrm>
        <a:graphic>
          <a:graphicData uri="http://schemas.openxmlformats.org/presentationml/2006/ole">
            <mc:AlternateContent xmlns:mc="http://schemas.openxmlformats.org/markup-compatibility/2006">
              <mc:Choice xmlns:v="urn:schemas-microsoft-com:vml" Requires="v">
                <p:oleObj spid="_x0000_s13643" name="Photo Editor Photo" r:id="rId4" imgW="16704762" imgH="11809524" progId="MSPhotoEd.3">
                  <p:embed/>
                </p:oleObj>
              </mc:Choice>
              <mc:Fallback>
                <p:oleObj name="Photo Editor Photo" r:id="rId4" imgW="16704762" imgH="11809524"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8138"/>
                        <a:ext cx="9175158" cy="1439862"/>
                      </a:xfrm>
                      <a:prstGeom prst="rect">
                        <a:avLst/>
                      </a:prstGeom>
                      <a:noFill/>
                      <a:ln>
                        <a:noFill/>
                      </a:ln>
                      <a:extLst/>
                    </p:spPr>
                  </p:pic>
                </p:oleObj>
              </mc:Fallback>
            </mc:AlternateContent>
          </a:graphicData>
        </a:graphic>
      </p:graphicFrame>
      <p:sp>
        <p:nvSpPr>
          <p:cNvPr id="5" name="Text Box 24"/>
          <p:cNvSpPr txBox="1">
            <a:spLocks noChangeArrowheads="1"/>
          </p:cNvSpPr>
          <p:nvPr/>
        </p:nvSpPr>
        <p:spPr bwMode="auto">
          <a:xfrm>
            <a:off x="7088187" y="5849938"/>
            <a:ext cx="1979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b="0" dirty="0" smtClean="0">
                <a:solidFill>
                  <a:srgbClr val="005AA0"/>
                </a:solidFill>
                <a:latin typeface="Arial" charset="0"/>
              </a:rPr>
              <a:t>INTERNATIONAL </a:t>
            </a:r>
          </a:p>
          <a:p>
            <a:pPr>
              <a:lnSpc>
                <a:spcPct val="65000"/>
              </a:lnSpc>
              <a:spcBef>
                <a:spcPct val="50000"/>
              </a:spcBef>
              <a:defRPr/>
            </a:pPr>
            <a:r>
              <a:rPr lang="en-GB" sz="1400" b="0" dirty="0" smtClean="0">
                <a:solidFill>
                  <a:srgbClr val="005AA0"/>
                </a:solidFill>
                <a:latin typeface="Arial" charset="0"/>
              </a:rPr>
              <a:t>ELECTROTECHNICAL </a:t>
            </a:r>
          </a:p>
          <a:p>
            <a:pPr>
              <a:lnSpc>
                <a:spcPct val="65000"/>
              </a:lnSpc>
              <a:spcBef>
                <a:spcPct val="50000"/>
              </a:spcBef>
              <a:defRPr/>
            </a:pPr>
            <a:r>
              <a:rPr lang="en-GB" sz="1400" b="0" dirty="0" smtClean="0">
                <a:solidFill>
                  <a:srgbClr val="005AA0"/>
                </a:solidFill>
                <a:latin typeface="Arial" charset="0"/>
              </a:rPr>
              <a:t>COMMISSION</a:t>
            </a:r>
          </a:p>
        </p:txBody>
      </p:sp>
      <p:pic>
        <p:nvPicPr>
          <p:cNvPr id="6" name="Picture 25" descr="IEC logo R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975" y="58134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a:spLocks noGrp="1" noChangeArrowheads="1"/>
          </p:cNvSpPr>
          <p:nvPr>
            <p:ph type="ctrTitle"/>
          </p:nvPr>
        </p:nvSpPr>
        <p:spPr>
          <a:xfrm>
            <a:off x="685800" y="3505200"/>
            <a:ext cx="7845425" cy="1584176"/>
          </a:xfrm>
          <a:prstGeom prst="rect">
            <a:avLst/>
          </a:prstGeom>
        </p:spPr>
        <p:txBody>
          <a:bodyPr lIns="0" tIns="0" rIns="0" bIns="0" anchor="t"/>
          <a:lstStyle>
            <a:lvl1pPr>
              <a:defRPr sz="4000">
                <a:solidFill>
                  <a:srgbClr val="FFFF00"/>
                </a:solidFill>
              </a:defRPr>
            </a:lvl1pPr>
          </a:lstStyle>
          <a:p>
            <a:pPr lvl="0"/>
            <a:r>
              <a:rPr lang="en-US" noProof="0" dirty="0" smtClean="0"/>
              <a:t>Click to edit Master title style</a:t>
            </a:r>
            <a:endParaRPr lang="en-GB" noProof="0" dirty="0" smtClean="0"/>
          </a:p>
        </p:txBody>
      </p:sp>
    </p:spTree>
    <p:extLst>
      <p:ext uri="{BB962C8B-B14F-4D97-AF65-F5344CB8AC3E}">
        <p14:creationId xmlns:p14="http://schemas.microsoft.com/office/powerpoint/2010/main" val="193106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background &amp; grey title 1">
    <p:spTree>
      <p:nvGrpSpPr>
        <p:cNvPr id="1" name=""/>
        <p:cNvGrpSpPr/>
        <p:nvPr/>
      </p:nvGrpSpPr>
      <p:grpSpPr>
        <a:xfrm>
          <a:off x="0" y="0"/>
          <a:ext cx="0" cy="0"/>
          <a:chOff x="0" y="0"/>
          <a:chExt cx="0" cy="0"/>
        </a:xfrm>
      </p:grpSpPr>
      <p:sp>
        <p:nvSpPr>
          <p:cNvPr id="7" name="Text Placeholder 4"/>
          <p:cNvSpPr>
            <a:spLocks noGrp="1"/>
          </p:cNvSpPr>
          <p:nvPr>
            <p:ph type="body" sz="quarter" idx="11" hasCustomPrompt="1"/>
          </p:nvPr>
        </p:nvSpPr>
        <p:spPr>
          <a:xfrm>
            <a:off x="467871" y="189061"/>
            <a:ext cx="7880350" cy="1511747"/>
          </a:xfrm>
        </p:spPr>
        <p:txBody>
          <a:bodyPr anchor="ctr" anchorCtr="0">
            <a:normAutofit/>
          </a:bodyPr>
          <a:lstStyle>
            <a:lvl1pPr marL="0" indent="0">
              <a:spcBef>
                <a:spcPts val="0"/>
              </a:spcBef>
              <a:buFontTx/>
              <a:buNone/>
              <a:defRPr sz="4400" b="1">
                <a:ln>
                  <a:noFill/>
                </a:ln>
                <a:solidFill>
                  <a:schemeClr val="tx1">
                    <a:lumMod val="65000"/>
                    <a:lumOff val="35000"/>
                  </a:schemeClr>
                </a:solidFill>
                <a:latin typeface="Arial" panose="020B0604020202020204" pitchFamily="34" charset="0"/>
                <a:cs typeface="Arial" panose="020B0604020202020204" pitchFamily="34" charset="0"/>
              </a:defRPr>
            </a:lvl1pPr>
            <a:lvl2pPr marL="457200" indent="0">
              <a:buFontTx/>
              <a:buNone/>
              <a:defRPr sz="4000"/>
            </a:lvl2pPr>
          </a:lstStyle>
          <a:p>
            <a:pPr lvl="0"/>
            <a:r>
              <a:rPr lang="en-US" dirty="0" smtClean="0"/>
              <a:t>Add title 30 to 50 +</a:t>
            </a:r>
            <a:br>
              <a:rPr lang="en-US" dirty="0" smtClean="0"/>
            </a:br>
            <a:r>
              <a:rPr lang="en-US" dirty="0" smtClean="0"/>
              <a:t>full-size image</a:t>
            </a:r>
            <a:endParaRPr lang="en-GB" dirty="0"/>
          </a:p>
        </p:txBody>
      </p:sp>
    </p:spTree>
    <p:extLst>
      <p:ext uri="{BB962C8B-B14F-4D97-AF65-F5344CB8AC3E}">
        <p14:creationId xmlns:p14="http://schemas.microsoft.com/office/powerpoint/2010/main" val="27723262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ackground &amp; yellow title 1">
    <p:spTree>
      <p:nvGrpSpPr>
        <p:cNvPr id="1" name=""/>
        <p:cNvGrpSpPr/>
        <p:nvPr/>
      </p:nvGrpSpPr>
      <p:grpSpPr>
        <a:xfrm>
          <a:off x="0" y="0"/>
          <a:ext cx="0" cy="0"/>
          <a:chOff x="0" y="0"/>
          <a:chExt cx="0" cy="0"/>
        </a:xfrm>
      </p:grpSpPr>
      <p:sp>
        <p:nvSpPr>
          <p:cNvPr id="7" name="Text Placeholder 4"/>
          <p:cNvSpPr>
            <a:spLocks noGrp="1"/>
          </p:cNvSpPr>
          <p:nvPr>
            <p:ph type="body" sz="quarter" idx="11" hasCustomPrompt="1"/>
          </p:nvPr>
        </p:nvSpPr>
        <p:spPr>
          <a:xfrm>
            <a:off x="467871" y="189061"/>
            <a:ext cx="7880350" cy="1511747"/>
          </a:xfrm>
        </p:spPr>
        <p:txBody>
          <a:bodyPr anchor="ctr" anchorCtr="0">
            <a:normAutofit/>
          </a:bodyPr>
          <a:lstStyle>
            <a:lvl1pPr marL="0" indent="0">
              <a:spcBef>
                <a:spcPts val="0"/>
              </a:spcBef>
              <a:buFontTx/>
              <a:buNone/>
              <a:defRPr sz="4400" b="1">
                <a:ln>
                  <a:solidFill>
                    <a:srgbClr val="0070C0"/>
                  </a:solidFill>
                </a:ln>
                <a:solidFill>
                  <a:srgbClr val="FFCC00"/>
                </a:solidFill>
                <a:latin typeface="Arial" panose="020B0604020202020204" pitchFamily="34" charset="0"/>
                <a:cs typeface="Arial" panose="020B0604020202020204" pitchFamily="34" charset="0"/>
              </a:defRPr>
            </a:lvl1pPr>
            <a:lvl2pPr marL="457200" indent="0">
              <a:buFontTx/>
              <a:buNone/>
              <a:defRPr sz="4000"/>
            </a:lvl2pPr>
          </a:lstStyle>
          <a:p>
            <a:pPr lvl="0"/>
            <a:r>
              <a:rPr lang="en-US" dirty="0" smtClean="0"/>
              <a:t>Add title 30 to 50 +</a:t>
            </a:r>
            <a:br>
              <a:rPr lang="en-US" dirty="0" smtClean="0"/>
            </a:br>
            <a:r>
              <a:rPr lang="en-US" dirty="0" smtClean="0"/>
              <a:t>full-size image</a:t>
            </a:r>
            <a:endParaRPr lang="en-GB" dirty="0"/>
          </a:p>
        </p:txBody>
      </p:sp>
    </p:spTree>
    <p:extLst>
      <p:ext uri="{BB962C8B-B14F-4D97-AF65-F5344CB8AC3E}">
        <p14:creationId xmlns:p14="http://schemas.microsoft.com/office/powerpoint/2010/main" val="37883504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ackground &amp; grey titl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6" name="Title 5"/>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spTree>
    <p:extLst>
      <p:ext uri="{BB962C8B-B14F-4D97-AF65-F5344CB8AC3E}">
        <p14:creationId xmlns:p14="http://schemas.microsoft.com/office/powerpoint/2010/main" val="24008459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pic>
        <p:nvPicPr>
          <p:cNvPr id="8" name="Content Placeholder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3438" y="1556792"/>
            <a:ext cx="4032250" cy="4107901"/>
          </a:xfrm>
          <a:prstGeom prst="rect">
            <a:avLst/>
          </a:prstGeom>
        </p:spPr>
      </p:pic>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013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ackground &amp; text/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088" y="188640"/>
            <a:ext cx="8229600" cy="1143000"/>
          </a:xfrm>
        </p:spPr>
        <p:txBody>
          <a:bodyPr vert="horz" lIns="91440" tIns="45720" rIns="91440" bIns="45720" rtlCol="0" anchor="ctr">
            <a:normAutofit/>
          </a:bodyPr>
          <a:lstStyle>
            <a:lvl1pPr algn="l">
              <a:defRPr lang="en-GB" b="1" dirty="0">
                <a:ln w="12700">
                  <a:noFill/>
                  <a:prstDash val="solid"/>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ln w="12700">
                  <a:noFill/>
                  <a:prstDash val="solid"/>
                </a:ln>
                <a:solidFill>
                  <a:schemeClr val="tx1">
                    <a:lumMod val="65000"/>
                    <a:lumOff val="35000"/>
                  </a:schemeClr>
                </a:solidFill>
                <a:latin typeface="Arial" panose="020B0604020202020204" pitchFamily="34" charset="0"/>
                <a:cs typeface="Arial" panose="020B0604020202020204" pitchFamily="34" charset="0"/>
              </a:rPr>
              <a:t>Add title</a:t>
            </a:r>
            <a:endParaRPr lang="en-GB" dirty="0"/>
          </a:p>
        </p:txBody>
      </p:sp>
      <p:sp>
        <p:nvSpPr>
          <p:cNvPr id="3" name="Content Placeholder 2"/>
          <p:cNvSpPr>
            <a:spLocks noGrp="1"/>
          </p:cNvSpPr>
          <p:nvPr>
            <p:ph sz="half" idx="1" hasCustomPrompt="1"/>
          </p:nvPr>
        </p:nvSpPr>
        <p:spPr>
          <a:xfrm>
            <a:off x="467544"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ontent Placeholder 2"/>
          <p:cNvSpPr>
            <a:spLocks noGrp="1"/>
          </p:cNvSpPr>
          <p:nvPr>
            <p:ph sz="half" idx="10" hasCustomPrompt="1"/>
          </p:nvPr>
        </p:nvSpPr>
        <p:spPr>
          <a:xfrm>
            <a:off x="4689763" y="1556792"/>
            <a:ext cx="4038600" cy="4525963"/>
          </a:xfrm>
        </p:spPr>
        <p:txBody>
          <a:bodyPr vert="horz" lIns="91440" tIns="45720" rIns="91440" bIns="45720" rtlCol="0">
            <a:normAutofit/>
          </a:bodyPr>
          <a:lstStyle>
            <a:lvl1pPr>
              <a:defRPr lang="en-GB" b="1" dirty="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p>
          <a:p>
            <a:pPr lvl="0"/>
            <a:r>
              <a:rPr lang="en-GB" b="1" dirty="0" smtClean="0">
                <a:solidFill>
                  <a:schemeClr val="tx1">
                    <a:lumMod val="65000"/>
                    <a:lumOff val="35000"/>
                  </a:schemeClr>
                </a:solidFill>
                <a:latin typeface="Arial" panose="020B0604020202020204" pitchFamily="34" charset="0"/>
                <a:cs typeface="Arial" panose="020B0604020202020204" pitchFamily="34" charset="0"/>
              </a:rPr>
              <a:t>Click to add text</a:t>
            </a:r>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937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ground &amp; tex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41491605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amp; tex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7826126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amp; text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10338239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amp; text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5" name="Title 4"/>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8445733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amp; text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32544658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4474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ground &amp; text 6">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348482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ground &amp; text 7">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19960298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ground &amp; text 8">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6223422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amp; text 9">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0"/>
            <a:ext cx="9131370" cy="6858000"/>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19666251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ground &amp; text 10">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8360397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ground &amp; text 1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21458851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ground &amp; text 1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5" y="-27384"/>
            <a:ext cx="9131370" cy="6885384"/>
          </a:xfrm>
          <a:prstGeom prst="rect">
            <a:avLst/>
          </a:prstGeom>
        </p:spPr>
      </p:pic>
      <p:sp>
        <p:nvSpPr>
          <p:cNvPr id="3" name="Content Placeholder 2"/>
          <p:cNvSpPr>
            <a:spLocks noGrp="1"/>
          </p:cNvSpPr>
          <p:nvPr>
            <p:ph idx="1" hasCustomPrompt="1"/>
          </p:nvPr>
        </p:nvSpPr>
        <p:spPr>
          <a:xfrm>
            <a:off x="457200" y="1514203"/>
            <a:ext cx="8229600" cy="4277072"/>
          </a:xfrm>
        </p:spPr>
        <p:txBody>
          <a:bodyPr/>
          <a:lstStyle>
            <a:lvl1pPr marL="342900" indent="-342900">
              <a:defRPr lang="en-GB" sz="3200" b="1" dirty="0" smtClean="0">
                <a:solidFill>
                  <a:schemeClr val="tx1">
                    <a:lumMod val="65000"/>
                    <a:lumOff val="35000"/>
                  </a:schemeClr>
                </a:solidFill>
                <a:latin typeface="Arial" panose="020B0604020202020204" pitchFamily="34" charset="0"/>
                <a:cs typeface="Arial" panose="020B0604020202020204" pitchFamily="34" charset="0"/>
              </a:defRPr>
            </a:lvl1pPr>
            <a:lvl2pPr>
              <a:defRPr lang="en-GB" b="1" dirty="0" smtClean="0">
                <a:solidFill>
                  <a:schemeClr val="tx1">
                    <a:lumMod val="65000"/>
                    <a:lumOff val="35000"/>
                  </a:schemeClr>
                </a:solidFill>
                <a:latin typeface="Arial" panose="020B0604020202020204" pitchFamily="34" charset="0"/>
                <a:cs typeface="Arial" panose="020B0604020202020204" pitchFamily="34" charset="0"/>
              </a:defRPr>
            </a:lvl2pPr>
            <a:lvl3pPr>
              <a:defRPr lang="en-GB" b="1" dirty="0" smtClean="0">
                <a:solidFill>
                  <a:schemeClr val="tx1">
                    <a:lumMod val="65000"/>
                    <a:lumOff val="35000"/>
                  </a:schemeClr>
                </a:solidFill>
              </a:defRPr>
            </a:lvl3pPr>
          </a:lstStyle>
          <a:p>
            <a:pPr marL="0" lvl="0" indent="0">
              <a:buNone/>
            </a:pPr>
            <a:r>
              <a:rPr lang="en-GB" sz="3600" b="1" dirty="0" smtClean="0">
                <a:solidFill>
                  <a:schemeClr val="tx1">
                    <a:lumMod val="65000"/>
                    <a:lumOff val="35000"/>
                  </a:schemeClr>
                </a:solidFill>
                <a:latin typeface="Arial" panose="020B0604020202020204" pitchFamily="34" charset="0"/>
                <a:cs typeface="Arial" panose="020B0604020202020204" pitchFamily="34" charset="0"/>
              </a:rPr>
              <a:t>Add text: font size 32 to 38</a:t>
            </a: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a:p>
            <a:pPr lvl="1"/>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a:t>
            </a:r>
          </a:p>
          <a:p>
            <a:pPr lvl="2"/>
            <a:r>
              <a:rPr lang="en-US" b="1" dirty="0" smtClean="0">
                <a:solidFill>
                  <a:schemeClr val="tx1">
                    <a:lumMod val="65000"/>
                    <a:lumOff val="35000"/>
                  </a:schemeClr>
                </a:solidFill>
              </a:rPr>
              <a:t>Add text: font size 24</a:t>
            </a:r>
            <a:endParaRPr lang="en-GB" b="1" dirty="0" smtClean="0">
              <a:solidFill>
                <a:schemeClr val="tx1">
                  <a:lumMod val="65000"/>
                  <a:lumOff val="35000"/>
                </a:schemeClr>
              </a:solidFill>
            </a:endParaRPr>
          </a:p>
          <a:p>
            <a:pPr marL="0" lvl="0" indent="0"/>
            <a:r>
              <a:rPr lang="en-GB" b="1" dirty="0" smtClean="0">
                <a:solidFill>
                  <a:schemeClr val="tx1">
                    <a:lumMod val="65000"/>
                    <a:lumOff val="35000"/>
                  </a:schemeClr>
                </a:solidFill>
                <a:latin typeface="Arial" panose="020B0604020202020204" pitchFamily="34" charset="0"/>
                <a:cs typeface="Arial" panose="020B0604020202020204" pitchFamily="34" charset="0"/>
              </a:rPr>
              <a:t>Add text: font size 28 to 38</a:t>
            </a:r>
          </a:p>
        </p:txBody>
      </p:sp>
      <p:sp>
        <p:nvSpPr>
          <p:cNvPr id="4" name="Title 3"/>
          <p:cNvSpPr>
            <a:spLocks noGrp="1"/>
          </p:cNvSpPr>
          <p:nvPr>
            <p:ph type="title" hasCustomPrompt="1"/>
          </p:nvPr>
        </p:nvSpPr>
        <p:spPr>
          <a:xfrm>
            <a:off x="457200" y="188640"/>
            <a:ext cx="8229600" cy="1143000"/>
          </a:xfrm>
        </p:spPr>
        <p:txBody>
          <a:bodyPr/>
          <a:lstStyle>
            <a:lvl1pPr algn="l">
              <a:defRPr b="1">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Add title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40202708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1462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243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size 30 to 60</a:t>
            </a:r>
            <a:endParaRPr lang="en-GB" dirty="0"/>
          </a:p>
        </p:txBody>
      </p:sp>
      <p:sp>
        <p:nvSpPr>
          <p:cNvPr id="3" name="Content Placeholder 2"/>
          <p:cNvSpPr>
            <a:spLocks noGrp="1"/>
          </p:cNvSpPr>
          <p:nvPr>
            <p:ph idx="1" hasCustomPrompt="1"/>
          </p:nvPr>
        </p:nvSpPr>
        <p:spPr/>
        <p:txBody>
          <a:bodyPr/>
          <a:lstStyle/>
          <a:p>
            <a:pPr marL="0" indent="0">
              <a:buNone/>
            </a:pPr>
            <a:r>
              <a:rPr lang="en-GB" sz="3600" dirty="0" smtClean="0"/>
              <a:t>Add text: font size 32 to 38</a:t>
            </a:r>
          </a:p>
          <a:p>
            <a:r>
              <a:rPr lang="en-GB" dirty="0" smtClean="0"/>
              <a:t>Add text: font size 28 to 38</a:t>
            </a:r>
          </a:p>
          <a:p>
            <a:pPr lvl="1"/>
            <a:r>
              <a:rPr lang="en-GB" dirty="0" smtClean="0"/>
              <a:t>Add text: font size 28</a:t>
            </a:r>
          </a:p>
          <a:p>
            <a:pPr lvl="2"/>
            <a:r>
              <a:rPr lang="en-US" dirty="0" smtClean="0"/>
              <a:t>Add text: font size 24</a:t>
            </a:r>
            <a:endParaRPr lang="en-GB" dirty="0" smtClean="0"/>
          </a:p>
          <a:p>
            <a:r>
              <a:rPr lang="en-GB" dirty="0" smtClean="0"/>
              <a:t>Add text: font size 28 to 38</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66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フッター プレースホルダー 3"/>
          <p:cNvSpPr>
            <a:spLocks noGrp="1"/>
          </p:cNvSpPr>
          <p:nvPr>
            <p:ph type="ftr" sz="quarter" idx="4294967295"/>
          </p:nvPr>
        </p:nvSpPr>
        <p:spPr>
          <a:xfrm>
            <a:off x="0" y="6563916"/>
            <a:ext cx="9144000" cy="255984"/>
          </a:xfrm>
          <a:prstGeom prst="rect">
            <a:avLst/>
          </a:prstGeom>
        </p:spPr>
        <p:txBody>
          <a:bodyPr/>
          <a:lstStyle>
            <a:lvl1pPr algn="ctr">
              <a:defRPr sz="1400"/>
            </a:lvl1pPr>
          </a:lstStyle>
          <a:p>
            <a:endParaRPr lang="en-GB" altLang="ja-JP" dirty="0"/>
          </a:p>
        </p:txBody>
      </p:sp>
    </p:spTree>
    <p:extLst>
      <p:ext uri="{BB962C8B-B14F-4D97-AF65-F5344CB8AC3E}">
        <p14:creationId xmlns:p14="http://schemas.microsoft.com/office/powerpoint/2010/main" val="50362921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size 30 to 60</a:t>
            </a:r>
            <a:endParaRPr lang="en-GB" dirty="0"/>
          </a:p>
        </p:txBody>
      </p:sp>
      <p:sp>
        <p:nvSpPr>
          <p:cNvPr id="3" name="Content Placeholder 2"/>
          <p:cNvSpPr>
            <a:spLocks noGrp="1"/>
          </p:cNvSpPr>
          <p:nvPr>
            <p:ph sz="half" idx="1" hasCustomPrompt="1"/>
          </p:nvPr>
        </p:nvSpPr>
        <p:spPr>
          <a:xfrm>
            <a:off x="457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text: font size 28 to 38 / or image</a:t>
            </a:r>
          </a:p>
          <a:p>
            <a:pPr marL="809625" lvl="1" indent="-447675">
              <a:spcBef>
                <a:spcPts val="600"/>
              </a:spcBef>
              <a:buFont typeface="Symbol" pitchFamily="18" charset="2"/>
              <a:buChar char=""/>
            </a:pPr>
            <a:r>
              <a:rPr lang="en-US" dirty="0" smtClean="0"/>
              <a:t>Second level: font size 28</a:t>
            </a:r>
            <a:endParaRPr lang="en-US" dirty="0"/>
          </a:p>
        </p:txBody>
      </p:sp>
      <p:sp>
        <p:nvSpPr>
          <p:cNvPr id="4" name="Content Placeholder 3"/>
          <p:cNvSpPr>
            <a:spLocks noGrp="1"/>
          </p:cNvSpPr>
          <p:nvPr>
            <p:ph sz="half" idx="2" hasCustomPrompt="1"/>
          </p:nvPr>
        </p:nvSpPr>
        <p:spPr>
          <a:xfrm>
            <a:off x="4648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text: font size 28 to 38 / or image</a:t>
            </a:r>
          </a:p>
          <a:p>
            <a:pPr marL="809625" lvl="1" indent="-447675">
              <a:spcBef>
                <a:spcPts val="600"/>
              </a:spcBef>
              <a:buFont typeface="Symbol" pitchFamily="18" charset="2"/>
              <a:buChar char=""/>
            </a:pPr>
            <a:r>
              <a:rPr lang="en-US" dirty="0" smtClean="0"/>
              <a:t>Second level: font size 28</a:t>
            </a:r>
            <a:endParaRPr lang="en-US" dirty="0"/>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9638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size 30 to 60</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457200" y="2174875"/>
            <a:ext cx="4040188"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spcBef>
                <a:spcPts val="600"/>
              </a:spcBef>
              <a:buFont typeface="Symbol" pitchFamily="18" charset="2"/>
              <a:buChar char=""/>
            </a:pPr>
            <a:r>
              <a:rPr lang="en-US" dirty="0" smtClean="0"/>
              <a:t>Second level: font size 28</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hasCustomPrompt="1"/>
          </p:nvPr>
        </p:nvSpPr>
        <p:spPr>
          <a:xfrm>
            <a:off x="4645025" y="2174875"/>
            <a:ext cx="4041775"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spcBef>
                <a:spcPts val="600"/>
              </a:spcBef>
              <a:buFont typeface="Symbol" pitchFamily="18" charset="2"/>
              <a:buChar char=""/>
            </a:pPr>
            <a:r>
              <a:rPr lang="en-US" dirty="0" smtClean="0"/>
              <a:t>Second level: font size 28</a:t>
            </a:r>
            <a:endParaRPr lang="en-US"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4817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size 30 to 60</a:t>
            </a:r>
            <a:endParaRPr lang="en-GB" dirty="0"/>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1327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6070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hasCustomPrompt="1"/>
          </p:nvPr>
        </p:nvSpPr>
        <p:spPr>
          <a:xfrm>
            <a:off x="3575050" y="273051"/>
            <a:ext cx="511175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Add text: font size 28 to 38 / or image</a:t>
            </a:r>
          </a:p>
          <a:p>
            <a:pPr marL="809625" lvl="1" indent="-447675">
              <a:spcBef>
                <a:spcPts val="600"/>
              </a:spcBef>
              <a:buFont typeface="Symbol" pitchFamily="18" charset="2"/>
              <a:buChar char=""/>
            </a:pPr>
            <a:r>
              <a:rPr lang="en-US" dirty="0" smtClean="0"/>
              <a:t>Second level: font size 28</a:t>
            </a:r>
            <a:endParaRPr lang="en-US" dirty="0"/>
          </a:p>
        </p:txBody>
      </p:sp>
      <p:sp>
        <p:nvSpPr>
          <p:cNvPr id="4" name="Text Placeholder 3"/>
          <p:cNvSpPr>
            <a:spLocks noGrp="1"/>
          </p:cNvSpPr>
          <p:nvPr>
            <p:ph type="body" sz="half" idx="2"/>
          </p:nvPr>
        </p:nvSpPr>
        <p:spPr>
          <a:xfrm>
            <a:off x="457200"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1264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spTree>
    <p:extLst>
      <p:ext uri="{BB962C8B-B14F-4D97-AF65-F5344CB8AC3E}">
        <p14:creationId xmlns:p14="http://schemas.microsoft.com/office/powerpoint/2010/main" val="14427687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170EB81-AE91-4F0C-9301-92B1D6D2EE8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024496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467544" y="6356350"/>
            <a:ext cx="576064" cy="365125"/>
          </a:xfrm>
        </p:spPr>
        <p:txBody>
          <a:bodyPr/>
          <a:lstStyle/>
          <a:p>
            <a:fld id="{C2B32AA8-9B4E-4D53-AE6E-350E87BFFB19}" type="slidenum">
              <a:rPr lang="fr-CH" smtClean="0">
                <a:solidFill>
                  <a:prstClr val="black">
                    <a:tint val="75000"/>
                  </a:prstClr>
                </a:solidFill>
              </a:rPr>
              <a:pPr/>
              <a:t>‹#›</a:t>
            </a:fld>
            <a:endParaRPr lang="fr-CH">
              <a:solidFill>
                <a:prstClr val="black">
                  <a:tint val="75000"/>
                </a:prstClr>
              </a:solidFill>
            </a:endParaRPr>
          </a:p>
        </p:txBody>
      </p:sp>
    </p:spTree>
    <p:extLst>
      <p:ext uri="{BB962C8B-B14F-4D97-AF65-F5344CB8AC3E}">
        <p14:creationId xmlns:p14="http://schemas.microsoft.com/office/powerpoint/2010/main" val="25687029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027" name="Picture 3" descr="T:\MARKETING\Images and Photos\Thematic_photos\General concepts\Fotolia_24517595_M (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960"/>
          <a:stretch/>
        </p:blipFill>
        <p:spPr bwMode="auto">
          <a:xfrm>
            <a:off x="1799692" y="0"/>
            <a:ext cx="5316303" cy="48399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0" y="5455060"/>
            <a:ext cx="9144000" cy="140294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CH" sz="1800" b="0">
              <a:solidFill>
                <a:prstClr val="white"/>
              </a:solidFill>
            </a:endParaRPr>
          </a:p>
        </p:txBody>
      </p:sp>
      <p:sp>
        <p:nvSpPr>
          <p:cNvPr id="24" name="Title 1"/>
          <p:cNvSpPr>
            <a:spLocks noGrp="1"/>
          </p:cNvSpPr>
          <p:nvPr>
            <p:ph type="ctrTitle" hasCustomPrompt="1"/>
          </p:nvPr>
        </p:nvSpPr>
        <p:spPr>
          <a:xfrm>
            <a:off x="1381068" y="4263231"/>
            <a:ext cx="7772400" cy="1470025"/>
          </a:xfrm>
        </p:spPr>
        <p:txBody>
          <a:bodyPr>
            <a:normAutofit/>
          </a:bodyPr>
          <a:lstStyle>
            <a:lvl1pPr algn="l">
              <a:defRPr sz="5000" b="1">
                <a:ln>
                  <a:solidFill>
                    <a:srgbClr val="1F497D"/>
                  </a:solidFill>
                </a:ln>
                <a:solidFill>
                  <a:srgbClr val="FFFF00"/>
                </a:solidFill>
                <a:effectLst>
                  <a:outerShdw blurRad="38100" dist="38100" dir="2700000" algn="tl">
                    <a:srgbClr val="000000">
                      <a:alpha val="43137"/>
                    </a:srgbClr>
                  </a:outerShdw>
                </a:effectLst>
                <a:latin typeface="+mj-lt"/>
                <a:ea typeface="Meiryo" pitchFamily="34" charset="-128"/>
              </a:defRPr>
            </a:lvl1pPr>
          </a:lstStyle>
          <a:p>
            <a:r>
              <a:rPr lang="en-US" dirty="0" smtClean="0"/>
              <a:t>Add presentation title</a:t>
            </a:r>
            <a:endParaRPr lang="fr-CH" dirty="0"/>
          </a:p>
        </p:txBody>
      </p:sp>
      <p:sp>
        <p:nvSpPr>
          <p:cNvPr id="13" name="Text Box 24"/>
          <p:cNvSpPr txBox="1">
            <a:spLocks noChangeArrowheads="1"/>
          </p:cNvSpPr>
          <p:nvPr userDrawn="1"/>
        </p:nvSpPr>
        <p:spPr bwMode="auto">
          <a:xfrm>
            <a:off x="6769100" y="5849938"/>
            <a:ext cx="1979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r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fontAlgn="auto">
              <a:lnSpc>
                <a:spcPct val="65000"/>
              </a:lnSpc>
              <a:spcBef>
                <a:spcPct val="50000"/>
              </a:spcBef>
              <a:spcAft>
                <a:spcPts val="0"/>
              </a:spcAft>
              <a:defRPr/>
            </a:pPr>
            <a:r>
              <a:rPr lang="en-GB" sz="1400" b="0" dirty="0" smtClean="0">
                <a:solidFill>
                  <a:srgbClr val="005AA0"/>
                </a:solidFill>
                <a:latin typeface="Arial" charset="0"/>
                <a:ea typeface="+mn-ea"/>
              </a:rPr>
              <a:t>INTERNATIONAL </a:t>
            </a:r>
          </a:p>
          <a:p>
            <a:pPr fontAlgn="auto">
              <a:lnSpc>
                <a:spcPct val="65000"/>
              </a:lnSpc>
              <a:spcBef>
                <a:spcPct val="50000"/>
              </a:spcBef>
              <a:spcAft>
                <a:spcPts val="0"/>
              </a:spcAft>
              <a:defRPr/>
            </a:pPr>
            <a:r>
              <a:rPr lang="en-GB" sz="1400" b="0" dirty="0" smtClean="0">
                <a:solidFill>
                  <a:srgbClr val="005AA0"/>
                </a:solidFill>
                <a:latin typeface="Arial" charset="0"/>
                <a:ea typeface="+mn-ea"/>
              </a:rPr>
              <a:t>ELECTROTECHNICAL </a:t>
            </a:r>
          </a:p>
          <a:p>
            <a:pPr fontAlgn="auto">
              <a:lnSpc>
                <a:spcPct val="65000"/>
              </a:lnSpc>
              <a:spcBef>
                <a:spcPct val="50000"/>
              </a:spcBef>
              <a:spcAft>
                <a:spcPts val="0"/>
              </a:spcAft>
              <a:defRPr/>
            </a:pPr>
            <a:r>
              <a:rPr lang="en-GB" sz="1400" b="0" dirty="0" smtClean="0">
                <a:solidFill>
                  <a:srgbClr val="005AA0"/>
                </a:solidFill>
                <a:latin typeface="Arial" charset="0"/>
                <a:ea typeface="+mn-ea"/>
              </a:rPr>
              <a:t>COMMISSION</a:t>
            </a:r>
          </a:p>
        </p:txBody>
      </p:sp>
      <p:pic>
        <p:nvPicPr>
          <p:cNvPr id="14" name="Picture 25" descr="IEC logo RV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4888" y="581342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484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6110288" y="6356350"/>
            <a:ext cx="2062112" cy="365125"/>
          </a:xfrm>
          <a:prstGeom prst="rect">
            <a:avLst/>
          </a:prstGeom>
        </p:spPr>
        <p:txBody>
          <a:bodyPr/>
          <a:lstStyle/>
          <a:p>
            <a:endParaRPr lang="en-GB"/>
          </a:p>
        </p:txBody>
      </p:sp>
      <p:sp>
        <p:nvSpPr>
          <p:cNvPr id="3" name="Footer Placeholder 2"/>
          <p:cNvSpPr>
            <a:spLocks noGrp="1"/>
          </p:cNvSpPr>
          <p:nvPr>
            <p:ph type="ftr" sz="quarter" idx="11"/>
          </p:nvPr>
        </p:nvSpPr>
        <p:spPr>
          <a:xfrm>
            <a:off x="1475656" y="6517084"/>
            <a:ext cx="6768752" cy="368300"/>
          </a:xfrm>
          <a:prstGeom prst="rect">
            <a:avLst/>
          </a:prstGeom>
        </p:spPr>
        <p:txBody>
          <a:bodyPr/>
          <a:lstStyle/>
          <a:p>
            <a:endParaRPr lang="en-GB"/>
          </a:p>
        </p:txBody>
      </p:sp>
      <p:sp>
        <p:nvSpPr>
          <p:cNvPr id="4" name="Slide Number Placeholder 3"/>
          <p:cNvSpPr>
            <a:spLocks noGrp="1"/>
          </p:cNvSpPr>
          <p:nvPr>
            <p:ph type="sldNum" sz="quarter" idx="12"/>
          </p:nvPr>
        </p:nvSpPr>
        <p:spPr>
          <a:xfrm>
            <a:off x="442800" y="6356350"/>
            <a:ext cx="792088" cy="365125"/>
          </a:xfrm>
          <a:prstGeom prst="rect">
            <a:avLst/>
          </a:prstGeom>
        </p:spPr>
        <p:txBody>
          <a:bodyPr/>
          <a:lstStyle/>
          <a:p>
            <a:fld id="{219D75A9-10A8-45BD-AA42-B00A83A0D990}" type="slidenum">
              <a:rPr lang="en-GB" smtClean="0"/>
              <a:t>‹#›</a:t>
            </a:fld>
            <a:endParaRPr lang="en-GB"/>
          </a:p>
        </p:txBody>
      </p:sp>
    </p:spTree>
    <p:extLst>
      <p:ext uri="{BB962C8B-B14F-4D97-AF65-F5344CB8AC3E}">
        <p14:creationId xmlns:p14="http://schemas.microsoft.com/office/powerpoint/2010/main" val="250868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a:prstGeom prst="rect">
            <a:avLst/>
          </a:prstGeo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endParaRPr lang="fr-CH" dirty="0"/>
          </a:p>
        </p:txBody>
      </p:sp>
    </p:spTree>
    <p:extLst>
      <p:ext uri="{BB962C8B-B14F-4D97-AF65-F5344CB8AC3E}">
        <p14:creationId xmlns:p14="http://schemas.microsoft.com/office/powerpoint/2010/main" val="2223396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800" y="107505"/>
            <a:ext cx="8280000" cy="1325563"/>
          </a:xfrm>
          <a:prstGeom prst="rect">
            <a:avLst/>
          </a:prstGeom>
        </p:spPr>
        <p:txBody>
          <a:bodyPr/>
          <a:lstStyle/>
          <a:p>
            <a:r>
              <a:rPr lang="en-US" dirty="0" smtClean="0"/>
              <a:t>Title size 30 to 50</a:t>
            </a:r>
            <a:endParaRPr lang="en-GB" dirty="0"/>
          </a:p>
        </p:txBody>
      </p:sp>
      <p:sp>
        <p:nvSpPr>
          <p:cNvPr id="3" name="Date Placeholder 2"/>
          <p:cNvSpPr>
            <a:spLocks noGrp="1"/>
          </p:cNvSpPr>
          <p:nvPr>
            <p:ph type="dt" sz="half" idx="10"/>
          </p:nvPr>
        </p:nvSpPr>
        <p:spPr>
          <a:xfrm>
            <a:off x="6110288" y="6356351"/>
            <a:ext cx="2062112" cy="365125"/>
          </a:xfrm>
          <a:prstGeom prst="rect">
            <a:avLst/>
          </a:prstGeom>
        </p:spPr>
        <p:txBody>
          <a:bodyPr/>
          <a:lstStyle/>
          <a:p>
            <a:endParaRPr lang="en-GB"/>
          </a:p>
        </p:txBody>
      </p:sp>
      <p:sp>
        <p:nvSpPr>
          <p:cNvPr id="4" name="Footer Placeholder 3"/>
          <p:cNvSpPr>
            <a:spLocks noGrp="1"/>
          </p:cNvSpPr>
          <p:nvPr>
            <p:ph type="ftr" sz="quarter" idx="11"/>
          </p:nvPr>
        </p:nvSpPr>
        <p:spPr>
          <a:xfrm>
            <a:off x="1484896" y="6356351"/>
            <a:ext cx="432812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442800" y="6356351"/>
            <a:ext cx="792088" cy="365125"/>
          </a:xfrm>
          <a:prstGeom prst="rect">
            <a:avLst/>
          </a:prstGeom>
        </p:spPr>
        <p:txBody>
          <a:bodyPr/>
          <a:lstStyle/>
          <a:p>
            <a:fld id="{17811F64-69E0-4B1F-8BE0-140B6BBD513C}" type="slidenum">
              <a:rPr lang="en-GB" smtClean="0"/>
              <a:t>‹#›</a:t>
            </a:fld>
            <a:endParaRPr lang="en-GB"/>
          </a:p>
        </p:txBody>
      </p:sp>
      <p:sp>
        <p:nvSpPr>
          <p:cNvPr id="8" name="Text Placeholder 11"/>
          <p:cNvSpPr>
            <a:spLocks noGrp="1"/>
          </p:cNvSpPr>
          <p:nvPr>
            <p:ph type="body" sz="quarter" idx="13" hasCustomPrompt="1"/>
          </p:nvPr>
        </p:nvSpPr>
        <p:spPr>
          <a:xfrm>
            <a:off x="442800" y="1555304"/>
            <a:ext cx="8280920" cy="4464496"/>
          </a:xfrm>
          <a:prstGeom prst="rect">
            <a:avLst/>
          </a:prstGeo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Tree>
    <p:extLst>
      <p:ext uri="{BB962C8B-B14F-4D97-AF65-F5344CB8AC3E}">
        <p14:creationId xmlns:p14="http://schemas.microsoft.com/office/powerpoint/2010/main" val="9541119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602000"/>
            <a:ext cx="4068000" cy="4420800"/>
          </a:xfrm>
          <a:prstGeom prst="rect">
            <a:avLst/>
          </a:prstGeo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9" name="Content Placeholder 3"/>
          <p:cNvSpPr>
            <a:spLocks noGrp="1"/>
          </p:cNvSpPr>
          <p:nvPr>
            <p:ph sz="half" idx="15" hasCustomPrompt="1"/>
          </p:nvPr>
        </p:nvSpPr>
        <p:spPr>
          <a:xfrm>
            <a:off x="4644008" y="1602000"/>
            <a:ext cx="4068000" cy="4420800"/>
          </a:xfrm>
          <a:prstGeom prst="rect">
            <a:avLst/>
          </a:prstGeo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smtClean="0"/>
              <a:t>Add text: font size 28 to 38 / or image</a:t>
            </a:r>
          </a:p>
          <a:p>
            <a:pPr marL="809625" lvl="1" indent="-447675" algn="l" defTabSz="914400" rtl="0" eaLnBrk="1" latinLnBrk="0" hangingPunct="1">
              <a:spcBef>
                <a:spcPts val="600"/>
              </a:spcBef>
              <a:buFont typeface="Symbol" pitchFamily="18" charset="2"/>
              <a:buChar char=""/>
            </a:pPr>
            <a:r>
              <a:rPr lang="en-US" dirty="0" smtClean="0"/>
              <a:t>Second level: font size 28</a:t>
            </a:r>
          </a:p>
          <a:p>
            <a:pPr lvl="0"/>
            <a:endParaRPr lang="en-US" dirty="0" smtClean="0"/>
          </a:p>
        </p:txBody>
      </p:sp>
      <p:sp>
        <p:nvSpPr>
          <p:cNvPr id="6" name="Title 5"/>
          <p:cNvSpPr>
            <a:spLocks noGrp="1"/>
          </p:cNvSpPr>
          <p:nvPr>
            <p:ph type="title" hasCustomPrompt="1"/>
          </p:nvPr>
        </p:nvSpPr>
        <p:spPr>
          <a:xfrm>
            <a:off x="442800" y="187201"/>
            <a:ext cx="8280000" cy="1325563"/>
          </a:xfrm>
          <a:prstGeom prst="rect">
            <a:avLst/>
          </a:prstGeom>
        </p:spPr>
        <p:txBody>
          <a:bodyPr/>
          <a:lstStyle/>
          <a:p>
            <a:r>
              <a:rPr lang="en-US" dirty="0" smtClean="0"/>
              <a:t>Title size 30 to 50</a:t>
            </a:r>
            <a:endParaRPr lang="fr-FR" dirty="0"/>
          </a:p>
        </p:txBody>
      </p:sp>
      <p:sp>
        <p:nvSpPr>
          <p:cNvPr id="7"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7417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0" y="1602000"/>
            <a:ext cx="8280920" cy="4420800"/>
          </a:xfrm>
          <a:prstGeom prst="rect">
            <a:avLst/>
          </a:prstGeom>
        </p:spPr>
        <p:txBody>
          <a:bodyPr/>
          <a:lstStyle>
            <a:lvl1pPr>
              <a:defRPr/>
            </a:lvl1pPr>
            <a:lvl2pPr>
              <a:defRPr baseline="0"/>
            </a:lvl2pPr>
          </a:lstStyle>
          <a:p>
            <a:pPr lvl="0"/>
            <a:r>
              <a:rPr lang="en-US" dirty="0" smtClean="0"/>
              <a:t>Add text: font size 28 to 38</a:t>
            </a:r>
          </a:p>
          <a:p>
            <a:pPr lvl="0"/>
            <a:r>
              <a:rPr lang="en-US" dirty="0" smtClean="0"/>
              <a:t>Add text: font size 28 to 38</a:t>
            </a:r>
          </a:p>
          <a:p>
            <a:pPr lvl="1"/>
            <a:r>
              <a:rPr lang="en-US" dirty="0" smtClean="0"/>
              <a:t>Add text: font size 28</a:t>
            </a:r>
          </a:p>
          <a:p>
            <a:pPr lvl="2"/>
            <a:r>
              <a:rPr lang="en-US" dirty="0" smtClean="0"/>
              <a:t>Add text: font size 24</a:t>
            </a:r>
          </a:p>
        </p:txBody>
      </p:sp>
      <p:sp>
        <p:nvSpPr>
          <p:cNvPr id="3" name="Title 2"/>
          <p:cNvSpPr>
            <a:spLocks noGrp="1"/>
          </p:cNvSpPr>
          <p:nvPr>
            <p:ph type="title" hasCustomPrompt="1"/>
          </p:nvPr>
        </p:nvSpPr>
        <p:spPr>
          <a:xfrm>
            <a:off x="442800" y="187201"/>
            <a:ext cx="8280000" cy="1325563"/>
          </a:xfrm>
          <a:prstGeom prst="rect">
            <a:avLst/>
          </a:prstGeom>
        </p:spPr>
        <p:txBody>
          <a:bodyPr/>
          <a:lstStyle>
            <a:lvl1pPr>
              <a:defRPr/>
            </a:lvl1pPr>
          </a:lstStyle>
          <a:p>
            <a:r>
              <a:rPr lang="en-US" dirty="0" smtClean="0"/>
              <a:t>Title size 30 to 50</a:t>
            </a:r>
            <a:endParaRPr lang="fr-FR" dirty="0"/>
          </a:p>
        </p:txBody>
      </p:sp>
      <p:sp>
        <p:nvSpPr>
          <p:cNvPr id="6" name="Slide Number Placeholder 5"/>
          <p:cNvSpPr>
            <a:spLocks noGrp="1"/>
          </p:cNvSpPr>
          <p:nvPr>
            <p:ph type="sldNum" sz="quarter" idx="4"/>
          </p:nvPr>
        </p:nvSpPr>
        <p:spPr>
          <a:xfrm>
            <a:off x="442800" y="6356351"/>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1572780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42800" y="188640"/>
            <a:ext cx="8280000" cy="1325563"/>
          </a:xfrm>
          <a:prstGeom prst="rect">
            <a:avLst/>
          </a:prstGeom>
        </p:spPr>
        <p:txBody>
          <a:bodyPr/>
          <a:lstStyle/>
          <a:p>
            <a:r>
              <a:rPr lang="fr-FR" smtClean="0"/>
              <a:t>Cliquez pour modifier le style du titre</a:t>
            </a:r>
            <a:endParaRPr lang="en-US"/>
          </a:p>
        </p:txBody>
      </p:sp>
      <p:sp>
        <p:nvSpPr>
          <p:cNvPr id="3" name="Espace réservé du contenu 2"/>
          <p:cNvSpPr>
            <a:spLocks noGrp="1"/>
          </p:cNvSpPr>
          <p:nvPr>
            <p:ph idx="1"/>
          </p:nvPr>
        </p:nvSpPr>
        <p:spPr>
          <a:xfrm>
            <a:off x="442800" y="1600201"/>
            <a:ext cx="8280000" cy="4421088"/>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970605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0.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extBox 9"/>
          <p:cNvSpPr txBox="1">
            <a:spLocks noChangeArrowheads="1"/>
          </p:cNvSpPr>
          <p:nvPr/>
        </p:nvSpPr>
        <p:spPr bwMode="auto">
          <a:xfrm>
            <a:off x="0" y="6501368"/>
            <a:ext cx="72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800" b="1">
                <a:solidFill>
                  <a:srgbClr val="58585A"/>
                </a:solidFill>
                <a:latin typeface="Arial" charset="0"/>
                <a:ea typeface="Osaka" pitchFamily="-92" charset="-128"/>
              </a:defRPr>
            </a:lvl1pPr>
            <a:lvl2pPr marL="742950" indent="-285750" eaLnBrk="0" hangingPunct="0">
              <a:defRPr sz="3800" b="1">
                <a:solidFill>
                  <a:srgbClr val="58585A"/>
                </a:solidFill>
                <a:latin typeface="Arial" charset="0"/>
                <a:ea typeface="Osaka" pitchFamily="-92" charset="-128"/>
              </a:defRPr>
            </a:lvl2pPr>
            <a:lvl3pPr marL="1143000" indent="-228600" eaLnBrk="0" hangingPunct="0">
              <a:defRPr sz="3800" b="1">
                <a:solidFill>
                  <a:srgbClr val="58585A"/>
                </a:solidFill>
                <a:latin typeface="Arial" charset="0"/>
                <a:ea typeface="Osaka" pitchFamily="-92" charset="-128"/>
              </a:defRPr>
            </a:lvl3pPr>
            <a:lvl4pPr marL="1600200" indent="-228600" eaLnBrk="0" hangingPunct="0">
              <a:defRPr sz="3800" b="1">
                <a:solidFill>
                  <a:srgbClr val="58585A"/>
                </a:solidFill>
                <a:latin typeface="Arial" charset="0"/>
                <a:ea typeface="Osaka" pitchFamily="-92" charset="-128"/>
              </a:defRPr>
            </a:lvl4pPr>
            <a:lvl5pPr marL="2057400" indent="-228600" eaLnBrk="0" hangingPunct="0">
              <a:defRPr sz="3800" b="1">
                <a:solidFill>
                  <a:srgbClr val="58585A"/>
                </a:solidFill>
                <a:latin typeface="Arial" charset="0"/>
                <a:ea typeface="Osaka" pitchFamily="-92" charset="-128"/>
              </a:defRPr>
            </a:lvl5pPr>
            <a:lvl6pPr marL="2514600" indent="-228600" eaLnBrk="0" fontAlgn="base" hangingPunct="0">
              <a:spcBef>
                <a:spcPct val="0"/>
              </a:spcBef>
              <a:spcAft>
                <a:spcPct val="0"/>
              </a:spcAft>
              <a:defRPr sz="3800" b="1">
                <a:solidFill>
                  <a:srgbClr val="58585A"/>
                </a:solidFill>
                <a:latin typeface="Arial" charset="0"/>
                <a:ea typeface="Osaka" pitchFamily="-92" charset="-128"/>
              </a:defRPr>
            </a:lvl6pPr>
            <a:lvl7pPr marL="2971800" indent="-228600" eaLnBrk="0" fontAlgn="base" hangingPunct="0">
              <a:spcBef>
                <a:spcPct val="0"/>
              </a:spcBef>
              <a:spcAft>
                <a:spcPct val="0"/>
              </a:spcAft>
              <a:defRPr sz="3800" b="1">
                <a:solidFill>
                  <a:srgbClr val="58585A"/>
                </a:solidFill>
                <a:latin typeface="Arial" charset="0"/>
                <a:ea typeface="Osaka" pitchFamily="-92" charset="-128"/>
              </a:defRPr>
            </a:lvl7pPr>
            <a:lvl8pPr marL="3429000" indent="-228600" eaLnBrk="0" fontAlgn="base" hangingPunct="0">
              <a:spcBef>
                <a:spcPct val="0"/>
              </a:spcBef>
              <a:spcAft>
                <a:spcPct val="0"/>
              </a:spcAft>
              <a:defRPr sz="3800" b="1">
                <a:solidFill>
                  <a:srgbClr val="58585A"/>
                </a:solidFill>
                <a:latin typeface="Arial" charset="0"/>
                <a:ea typeface="Osaka" pitchFamily="-92" charset="-128"/>
              </a:defRPr>
            </a:lvl8pPr>
            <a:lvl9pPr marL="3886200" indent="-228600" eaLnBrk="0" fontAlgn="base" hangingPunct="0">
              <a:spcBef>
                <a:spcPct val="0"/>
              </a:spcBef>
              <a:spcAft>
                <a:spcPct val="0"/>
              </a:spcAft>
              <a:defRPr sz="3800" b="1">
                <a:solidFill>
                  <a:srgbClr val="58585A"/>
                </a:solidFill>
                <a:latin typeface="Arial" charset="0"/>
                <a:ea typeface="Osaka" pitchFamily="-92" charset="-128"/>
              </a:defRPr>
            </a:lvl9pPr>
          </a:lstStyle>
          <a:p>
            <a:pPr algn="ctr" eaLnBrk="1" hangingPunct="1">
              <a:defRPr/>
            </a:pPr>
            <a:fld id="{2FC2C300-BE4D-4030-9B73-458C381F9100}" type="slidenum">
              <a:rPr lang="en-GB" sz="2400" smtClean="0"/>
              <a:pPr algn="ctr" eaLnBrk="1" hangingPunct="1">
                <a:defRPr/>
              </a:pPr>
              <a:t>‹#›</a:t>
            </a:fld>
            <a:endParaRPr lang="en-GB" sz="2400" dirty="0" smtClean="0"/>
          </a:p>
        </p:txBody>
      </p:sp>
      <p:pic>
        <p:nvPicPr>
          <p:cNvPr id="7" name="Picture 25" descr="IEC logo RVB"/>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8171703" y="6000087"/>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7" r:id="rId2"/>
    <p:sldLayoutId id="2147483679" r:id="rId3"/>
    <p:sldLayoutId id="2147483682" r:id="rId4"/>
    <p:sldLayoutId id="2147483776" r:id="rId5"/>
    <p:sldLayoutId id="2147483777" r:id="rId6"/>
    <p:sldLayoutId id="2147483778" r:id="rId7"/>
    <p:sldLayoutId id="2147483779" r:id="rId8"/>
    <p:sldLayoutId id="2147483782" r:id="rId9"/>
  </p:sldLayoutIdLst>
  <p:timing>
    <p:tnLst>
      <p:par>
        <p:cTn id="1" dur="indefinite" restart="never" nodeType="tmRoot"/>
      </p:par>
    </p:tnLst>
  </p:timing>
  <p:hf sldNum="0" hdr="0" ftr="0" dt="0"/>
  <p:txStyles>
    <p:titleStyle>
      <a:lvl1pPr marL="0" indent="0" algn="l" rtl="0" eaLnBrk="1" fontAlgn="base" hangingPunct="1">
        <a:spcBef>
          <a:spcPct val="0"/>
        </a:spcBef>
        <a:spcAft>
          <a:spcPct val="0"/>
        </a:spcAft>
        <a:tabLst/>
        <a:defRPr lang="en-GB" sz="3600" b="1" kern="1200" cap="none" spc="0" dirty="0" smtClean="0">
          <a:ln w="11430"/>
          <a:solidFill>
            <a:schemeClr val="bg2">
              <a:lumMod val="75000"/>
            </a:schemeClr>
          </a:solidFill>
          <a:effectLst>
            <a:outerShdw blurRad="80000" dist="40000" dir="5040000" algn="tl">
              <a:srgbClr val="000000">
                <a:alpha val="30000"/>
              </a:srgbClr>
            </a:outerShdw>
          </a:effectLst>
          <a:latin typeface="Arial" pitchFamily="34" charset="0"/>
          <a:ea typeface="+mn-ea"/>
          <a:cs typeface="Arial" pitchFamily="34" charset="0"/>
        </a:defRPr>
      </a:lvl1pPr>
      <a:lvl2pPr algn="l" rtl="0" eaLnBrk="1" fontAlgn="base" hangingPunct="1">
        <a:spcBef>
          <a:spcPct val="0"/>
        </a:spcBef>
        <a:spcAft>
          <a:spcPct val="0"/>
        </a:spcAft>
        <a:defRPr sz="2800" b="1">
          <a:solidFill>
            <a:srgbClr val="58585A"/>
          </a:solidFill>
          <a:latin typeface="Arial" charset="0"/>
          <a:ea typeface="Osaka" pitchFamily="-92" charset="-128"/>
        </a:defRPr>
      </a:lvl2pPr>
      <a:lvl3pPr algn="l" rtl="0" eaLnBrk="1" fontAlgn="base" hangingPunct="1">
        <a:spcBef>
          <a:spcPct val="0"/>
        </a:spcBef>
        <a:spcAft>
          <a:spcPct val="0"/>
        </a:spcAft>
        <a:defRPr sz="2800" b="1">
          <a:solidFill>
            <a:srgbClr val="58585A"/>
          </a:solidFill>
          <a:latin typeface="Arial" charset="0"/>
          <a:ea typeface="Osaka" pitchFamily="-92" charset="-128"/>
        </a:defRPr>
      </a:lvl3pPr>
      <a:lvl4pPr algn="l" rtl="0" eaLnBrk="1" fontAlgn="base" hangingPunct="1">
        <a:spcBef>
          <a:spcPct val="0"/>
        </a:spcBef>
        <a:spcAft>
          <a:spcPct val="0"/>
        </a:spcAft>
        <a:defRPr sz="2800" b="1">
          <a:solidFill>
            <a:srgbClr val="58585A"/>
          </a:solidFill>
          <a:latin typeface="Arial" charset="0"/>
          <a:ea typeface="Osaka" pitchFamily="-92" charset="-128"/>
        </a:defRPr>
      </a:lvl4pPr>
      <a:lvl5pPr algn="l" rtl="0" eaLnBrk="1" fontAlgn="base" hangingPunct="1">
        <a:spcBef>
          <a:spcPct val="0"/>
        </a:spcBef>
        <a:spcAft>
          <a:spcPct val="0"/>
        </a:spcAft>
        <a:defRPr sz="2800" b="1">
          <a:solidFill>
            <a:srgbClr val="58585A"/>
          </a:solidFill>
          <a:latin typeface="Arial" charset="0"/>
          <a:ea typeface="Osaka" pitchFamily="-92" charset="-128"/>
        </a:defRPr>
      </a:lvl5pPr>
      <a:lvl6pPr marL="457200" algn="l" rtl="0" eaLnBrk="1" fontAlgn="base" hangingPunct="1">
        <a:spcBef>
          <a:spcPct val="0"/>
        </a:spcBef>
        <a:spcAft>
          <a:spcPct val="0"/>
        </a:spcAft>
        <a:defRPr sz="2800" b="1">
          <a:solidFill>
            <a:srgbClr val="58585A"/>
          </a:solidFill>
          <a:latin typeface="Arial" charset="0"/>
          <a:ea typeface="Osaka" pitchFamily="-92" charset="-128"/>
        </a:defRPr>
      </a:lvl6pPr>
      <a:lvl7pPr marL="914400" algn="l" rtl="0" eaLnBrk="1" fontAlgn="base" hangingPunct="1">
        <a:spcBef>
          <a:spcPct val="0"/>
        </a:spcBef>
        <a:spcAft>
          <a:spcPct val="0"/>
        </a:spcAft>
        <a:defRPr sz="2800" b="1">
          <a:solidFill>
            <a:srgbClr val="58585A"/>
          </a:solidFill>
          <a:latin typeface="Arial" charset="0"/>
          <a:ea typeface="Osaka" pitchFamily="-92" charset="-128"/>
        </a:defRPr>
      </a:lvl7pPr>
      <a:lvl8pPr marL="1371600" algn="l" rtl="0" eaLnBrk="1" fontAlgn="base" hangingPunct="1">
        <a:spcBef>
          <a:spcPct val="0"/>
        </a:spcBef>
        <a:spcAft>
          <a:spcPct val="0"/>
        </a:spcAft>
        <a:defRPr sz="2800" b="1">
          <a:solidFill>
            <a:srgbClr val="58585A"/>
          </a:solidFill>
          <a:latin typeface="Arial" charset="0"/>
          <a:ea typeface="Osaka" pitchFamily="-92" charset="-128"/>
        </a:defRPr>
      </a:lvl8pPr>
      <a:lvl9pPr marL="1828800" algn="l" rtl="0" eaLnBrk="1" fontAlgn="base" hangingPunct="1">
        <a:spcBef>
          <a:spcPct val="0"/>
        </a:spcBef>
        <a:spcAft>
          <a:spcPct val="0"/>
        </a:spcAft>
        <a:defRPr sz="2800" b="1">
          <a:solidFill>
            <a:srgbClr val="58585A"/>
          </a:solidFill>
          <a:latin typeface="Arial" charset="0"/>
          <a:ea typeface="Osaka" pitchFamily="-92" charset="-128"/>
        </a:defRPr>
      </a:lvl9pPr>
    </p:titleStyle>
    <p:bodyStyle>
      <a:lvl1pPr marL="0" indent="0" algn="l" defTabSz="179388" rtl="0" eaLnBrk="1" fontAlgn="ctr" hangingPunct="1">
        <a:spcBef>
          <a:spcPts val="400"/>
        </a:spcBef>
        <a:spcAft>
          <a:spcPct val="0"/>
        </a:spcAft>
        <a:buClr>
          <a:srgbClr val="58585A"/>
        </a:buClr>
        <a:buSzPct val="150000"/>
        <a:buFont typeface="Wingdings" pitchFamily="2" charset="2"/>
        <a:buNone/>
        <a:defRPr sz="2800" b="1">
          <a:solidFill>
            <a:srgbClr val="58585A"/>
          </a:solidFill>
          <a:latin typeface="+mn-lt"/>
          <a:ea typeface="+mn-ea"/>
          <a:cs typeface="+mn-cs"/>
        </a:defRPr>
      </a:lvl1pPr>
      <a:lvl2pPr marL="708025" indent="-342900" algn="l" defTabSz="179388" rtl="0" eaLnBrk="1" fontAlgn="ctr" hangingPunct="1">
        <a:spcBef>
          <a:spcPts val="400"/>
        </a:spcBef>
        <a:spcAft>
          <a:spcPct val="0"/>
        </a:spcAft>
        <a:buClr>
          <a:srgbClr val="58585A"/>
        </a:buClr>
        <a:buSzPct val="150000"/>
        <a:buFont typeface="Arial" pitchFamily="34" charset="0"/>
        <a:buChar char="•"/>
        <a:defRPr sz="2400" b="1">
          <a:solidFill>
            <a:srgbClr val="58585A"/>
          </a:solidFill>
          <a:latin typeface="+mn-lt"/>
          <a:ea typeface="+mn-ea"/>
        </a:defRPr>
      </a:lvl2pPr>
      <a:lvl3pPr marL="1165225" indent="-354013" algn="l" defTabSz="4763" rtl="0" eaLnBrk="1" fontAlgn="ctr" hangingPunct="1">
        <a:spcBef>
          <a:spcPts val="400"/>
        </a:spcBef>
        <a:spcAft>
          <a:spcPct val="0"/>
        </a:spcAft>
        <a:buClr>
          <a:srgbClr val="58585A"/>
        </a:buClr>
        <a:buSzPct val="150000"/>
        <a:buFont typeface="Arial" pitchFamily="34" charset="0"/>
        <a:buChar char="•"/>
        <a:defRPr sz="2000" b="1">
          <a:solidFill>
            <a:srgbClr val="58585A"/>
          </a:solidFill>
          <a:latin typeface="+mn-lt"/>
          <a:ea typeface="+mn-ea"/>
        </a:defRPr>
      </a:lvl3pPr>
      <a:lvl4pPr marL="3162300" indent="-228600" algn="l" defTabSz="179388" rtl="0" eaLnBrk="1" fontAlgn="base" hangingPunct="1">
        <a:spcBef>
          <a:spcPct val="20000"/>
        </a:spcBef>
        <a:spcAft>
          <a:spcPct val="0"/>
        </a:spcAft>
        <a:buClr>
          <a:srgbClr val="5A5A5A"/>
        </a:buClr>
        <a:buSzPct val="75000"/>
        <a:buFont typeface="Wingdings" pitchFamily="2" charset="2"/>
        <a:buChar char="§"/>
        <a:defRPr sz="1500" b="1">
          <a:solidFill>
            <a:srgbClr val="58585A"/>
          </a:solidFill>
          <a:latin typeface="+mn-lt"/>
          <a:ea typeface="+mn-ea"/>
        </a:defRPr>
      </a:lvl4pPr>
      <a:lvl5pPr marL="35702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5pPr>
      <a:lvl6pPr marL="40274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6pPr>
      <a:lvl7pPr marL="44846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7pPr>
      <a:lvl8pPr marL="49418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8pPr>
      <a:lvl9pPr marL="5399088" indent="-228600" algn="l" defTabSz="179388" rtl="0" eaLnBrk="1" fontAlgn="base" hangingPunct="1">
        <a:spcBef>
          <a:spcPct val="20000"/>
        </a:spcBef>
        <a:spcAft>
          <a:spcPct val="0"/>
        </a:spcAft>
        <a:buClr>
          <a:srgbClr val="5A5A5A"/>
        </a:buClr>
        <a:buSzPct val="50000"/>
        <a:buFont typeface="Wingdings" pitchFamily="2" charset="2"/>
        <a:buChar char="§"/>
        <a:defRPr sz="1300" b="1">
          <a:solidFill>
            <a:srgbClr val="58585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66844" y="6021288"/>
            <a:ext cx="741660" cy="647446"/>
          </a:xfrm>
          <a:prstGeom prst="rect">
            <a:avLst/>
          </a:prstGeom>
        </p:spPr>
      </p:pic>
    </p:spTree>
    <p:extLst>
      <p:ext uri="{BB962C8B-B14F-4D97-AF65-F5344CB8AC3E}">
        <p14:creationId xmlns:p14="http://schemas.microsoft.com/office/powerpoint/2010/main" val="353482766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glow" dir="t"/>
            </a:scene3d>
            <a:sp3d contourW="12700">
              <a:bevelT w="25400" h="25400"/>
            </a:sp3d>
          </a:bodyPr>
          <a:lstStyle/>
          <a:p>
            <a:r>
              <a:rPr lang="en-US" dirty="0" smtClean="0"/>
              <a:t>Title size 30 to 60</a:t>
            </a:r>
            <a:endParaRPr lang="en-GB" dirty="0"/>
          </a:p>
        </p:txBody>
      </p:sp>
      <p:sp>
        <p:nvSpPr>
          <p:cNvPr id="3" name="Text Placeholder 2"/>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Click to edit Master text styles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Click to edit Master text styles</a:t>
            </a:r>
          </a:p>
          <a:p>
            <a:pPr lvl="1"/>
            <a:r>
              <a:rPr lang="en-US" dirty="0" smtClean="0"/>
              <a:t>Second level</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398840" y="6356350"/>
            <a:ext cx="98147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Arial"/>
              <a:ea typeface="+mn-ea"/>
            </a:endParaRPr>
          </a:p>
        </p:txBody>
      </p:sp>
      <p:sp>
        <p:nvSpPr>
          <p:cNvPr id="5" name="Footer Placeholder 4"/>
          <p:cNvSpPr>
            <a:spLocks noGrp="1"/>
          </p:cNvSpPr>
          <p:nvPr>
            <p:ph type="ftr" sz="quarter" idx="3"/>
          </p:nvPr>
        </p:nvSpPr>
        <p:spPr>
          <a:xfrm>
            <a:off x="1331640" y="6356350"/>
            <a:ext cx="46881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b="0">
              <a:solidFill>
                <a:prstClr val="black">
                  <a:tint val="75000"/>
                </a:prstClr>
              </a:solidFill>
              <a:latin typeface="Arial"/>
              <a:ea typeface="+mn-ea"/>
            </a:endParaRPr>
          </a:p>
        </p:txBody>
      </p:sp>
      <p:sp>
        <p:nvSpPr>
          <p:cNvPr id="6" name="Slide Number Placeholder 5"/>
          <p:cNvSpPr>
            <a:spLocks noGrp="1"/>
          </p:cNvSpPr>
          <p:nvPr>
            <p:ph type="sldNum" sz="quarter" idx="4"/>
          </p:nvPr>
        </p:nvSpPr>
        <p:spPr>
          <a:xfrm>
            <a:off x="467544" y="6356350"/>
            <a:ext cx="5760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170EB81-AE91-4F0C-9301-92B1D6D2EE86}" type="slidenum">
              <a:rPr lang="en-GB" b="0" smtClean="0">
                <a:solidFill>
                  <a:prstClr val="black">
                    <a:tint val="75000"/>
                  </a:prstClr>
                </a:solidFill>
                <a:latin typeface="Arial"/>
                <a:ea typeface="+mn-ea"/>
              </a:rPr>
              <a:pPr fontAlgn="auto">
                <a:spcBef>
                  <a:spcPts val="0"/>
                </a:spcBef>
                <a:spcAft>
                  <a:spcPts val="0"/>
                </a:spcAft>
              </a:pPr>
              <a:t>‹#›</a:t>
            </a:fld>
            <a:endParaRPr lang="en-GB" b="0">
              <a:solidFill>
                <a:prstClr val="black">
                  <a:tint val="75000"/>
                </a:prstClr>
              </a:solidFill>
              <a:latin typeface="Arial"/>
              <a:ea typeface="+mn-ea"/>
            </a:endParaRPr>
          </a:p>
        </p:txBody>
      </p:sp>
      <p:cxnSp>
        <p:nvCxnSpPr>
          <p:cNvPr id="8" name="Straight Connector 7"/>
          <p:cNvCxnSpPr/>
          <p:nvPr/>
        </p:nvCxnSpPr>
        <p:spPr>
          <a:xfrm>
            <a:off x="0" y="6104234"/>
            <a:ext cx="9144000" cy="0"/>
          </a:xfrm>
          <a:prstGeom prst="line">
            <a:avLst/>
          </a:prstGeom>
          <a:ln>
            <a:solidFill>
              <a:srgbClr val="005AA1"/>
            </a:solidFill>
          </a:ln>
        </p:spPr>
        <p:style>
          <a:lnRef idx="2">
            <a:schemeClr val="accent1"/>
          </a:lnRef>
          <a:fillRef idx="0">
            <a:schemeClr val="accent1"/>
          </a:fillRef>
          <a:effectRef idx="1">
            <a:schemeClr val="accent1"/>
          </a:effectRef>
          <a:fontRef idx="minor">
            <a:schemeClr val="tx1"/>
          </a:fontRef>
        </p:style>
      </p:cxnSp>
      <p:pic>
        <p:nvPicPr>
          <p:cNvPr id="9" name="Picture 2" descr="C:\Users\zsm\AppData\Local\Temp\notesC7A056\IEC GM 2015_Logo.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4368" y="6194094"/>
            <a:ext cx="846138" cy="57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11668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914400" rtl="0" eaLnBrk="1" latinLnBrk="0" hangingPunct="1">
        <a:spcBef>
          <a:spcPct val="0"/>
        </a:spcBef>
        <a:buNone/>
        <a:defRPr sz="4400" b="1" kern="1200" baseline="0">
          <a:ln>
            <a:noFill/>
          </a:ln>
          <a:solidFill>
            <a:schemeClr val="tx1">
              <a:lumMod val="65000"/>
              <a:lumOff val="3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b="1"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b="1"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google.com.au/url?sa=i&amp;rct=j&amp;q=&amp;esrc=s&amp;frm=1&amp;source=images&amp;cd=&amp;cad=rja&amp;docid=Dmi0Fw_cRQzxrM&amp;tbnid=mSXEfhtHyauOtM:&amp;ved=0CAUQjRw&amp;url=http://hdw.eweb4.com/out/776525.html&amp;ei=V7dbUcbDJsymkwW6moGYBw&amp;bvm=bv.44697112,d.dGI&amp;psig=AFQjCNGUnXj_Mod6O_DXI5-6STnzG6lWTw&amp;ust=1365051497313077" TargetMode="External"/><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8" Type="http://schemas.openxmlformats.org/officeDocument/2006/relationships/hyperlink" Target="http://www.iecex.com/" TargetMode="External"/><Relationship Id="rId3" Type="http://schemas.openxmlformats.org/officeDocument/2006/relationships/image" Target="../media/image1.png"/><Relationship Id="rId7" Type="http://schemas.openxmlformats.org/officeDocument/2006/relationships/hyperlink" Target="http://www.iecq.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iecee.org" TargetMode="External"/><Relationship Id="rId5" Type="http://schemas.openxmlformats.org/officeDocument/2006/relationships/hyperlink" Target="http://www.iec.ch/cab"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www.iec.ch/academ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basecamp.iec.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486400"/>
          </a:xfrm>
          <a:prstGeom prst="rect">
            <a:avLst/>
          </a:prstGeom>
          <a:solidFill>
            <a:schemeClr val="tx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smtClean="0">
              <a:ln>
                <a:noFill/>
              </a:ln>
              <a:solidFill>
                <a:srgbClr val="58585A"/>
              </a:solidFill>
              <a:effectLst/>
              <a:latin typeface="Arial" charset="0"/>
              <a:ea typeface="Osaka" pitchFamily="-92" charset="-128"/>
            </a:endParaRPr>
          </a:p>
        </p:txBody>
      </p:sp>
      <p:sp>
        <p:nvSpPr>
          <p:cNvPr id="2" name="Rectangle 1"/>
          <p:cNvSpPr/>
          <p:nvPr/>
        </p:nvSpPr>
        <p:spPr>
          <a:xfrm>
            <a:off x="0" y="5417840"/>
            <a:ext cx="9144000" cy="14401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5" descr="IEC logo RV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3848" y="5770951"/>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4"/>
          <p:cNvSpPr txBox="1">
            <a:spLocks noChangeArrowheads="1"/>
          </p:cNvSpPr>
          <p:nvPr/>
        </p:nvSpPr>
        <p:spPr bwMode="auto">
          <a:xfrm>
            <a:off x="6767944" y="5823390"/>
            <a:ext cx="2159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dirty="0" smtClean="0">
                <a:solidFill>
                  <a:srgbClr val="005AA0"/>
                </a:solidFill>
                <a:latin typeface="Arial" pitchFamily="34" charset="0"/>
              </a:rPr>
              <a:t>INTERNATIONAL </a:t>
            </a:r>
          </a:p>
          <a:p>
            <a:pPr>
              <a:lnSpc>
                <a:spcPct val="65000"/>
              </a:lnSpc>
              <a:spcBef>
                <a:spcPct val="50000"/>
              </a:spcBef>
              <a:defRPr/>
            </a:pPr>
            <a:r>
              <a:rPr lang="en-GB" sz="1400" dirty="0" smtClean="0">
                <a:solidFill>
                  <a:srgbClr val="005AA0"/>
                </a:solidFill>
                <a:latin typeface="Arial" pitchFamily="34" charset="0"/>
              </a:rPr>
              <a:t>ELECTROTECHNICAL </a:t>
            </a:r>
          </a:p>
          <a:p>
            <a:pPr>
              <a:lnSpc>
                <a:spcPct val="65000"/>
              </a:lnSpc>
              <a:spcBef>
                <a:spcPct val="50000"/>
              </a:spcBef>
              <a:defRPr/>
            </a:pPr>
            <a:r>
              <a:rPr lang="en-GB" sz="1400" dirty="0" smtClean="0">
                <a:solidFill>
                  <a:srgbClr val="005AA0"/>
                </a:solidFill>
                <a:latin typeface="Arial" pitchFamily="34" charset="0"/>
              </a:rPr>
              <a:t>COMMISSION</a:t>
            </a:r>
          </a:p>
        </p:txBody>
      </p:sp>
      <p:sp>
        <p:nvSpPr>
          <p:cNvPr id="8" name="TextBox 2"/>
          <p:cNvSpPr txBox="1"/>
          <p:nvPr/>
        </p:nvSpPr>
        <p:spPr>
          <a:xfrm>
            <a:off x="199912" y="5589240"/>
            <a:ext cx="2700000" cy="1107996"/>
          </a:xfrm>
          <a:prstGeom prst="rect">
            <a:avLst/>
          </a:prstGeom>
          <a:noFill/>
        </p:spPr>
        <p:txBody>
          <a:bodyPr wrap="square" rtlCol="0">
            <a:spAutoFit/>
          </a:bodyPr>
          <a:lstStyle/>
          <a:p>
            <a:pPr>
              <a:spcBef>
                <a:spcPts val="0"/>
              </a:spcBef>
            </a:pPr>
            <a:r>
              <a:rPr lang="en-US" sz="2200" kern="100" dirty="0" smtClean="0">
                <a:solidFill>
                  <a:schemeClr val="tx1">
                    <a:lumMod val="65000"/>
                    <a:lumOff val="35000"/>
                  </a:schemeClr>
                </a:solidFill>
                <a:ea typeface="Meiryo" pitchFamily="34" charset="-128"/>
                <a:cs typeface="Meiryo" pitchFamily="34" charset="-128"/>
              </a:rPr>
              <a:t>Shawn Paulsen</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IEC Vice-President</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CAB Chair</a:t>
            </a:r>
            <a:endParaRPr lang="en-GB" sz="2200" b="1" kern="100" dirty="0">
              <a:solidFill>
                <a:schemeClr val="tx1">
                  <a:lumMod val="65000"/>
                  <a:lumOff val="35000"/>
                </a:schemeClr>
              </a:solidFill>
              <a:ea typeface="Meiryo" pitchFamily="34" charset="-128"/>
              <a:cs typeface="Meiryo" pitchFamily="34" charset="-128"/>
            </a:endParaRPr>
          </a:p>
        </p:txBody>
      </p:sp>
      <p:sp>
        <p:nvSpPr>
          <p:cNvPr id="10" name="TextBox 3"/>
          <p:cNvSpPr txBox="1"/>
          <p:nvPr/>
        </p:nvSpPr>
        <p:spPr>
          <a:xfrm>
            <a:off x="3203848" y="5589240"/>
            <a:ext cx="2700000" cy="1015663"/>
          </a:xfrm>
          <a:prstGeom prst="rect">
            <a:avLst/>
          </a:prstGeom>
          <a:noFill/>
        </p:spPr>
        <p:txBody>
          <a:bodyPr wrap="square" rtlCol="0">
            <a:spAutoFit/>
          </a:bodyPr>
          <a:lstStyle/>
          <a:p>
            <a:pPr>
              <a:spcBef>
                <a:spcPts val="0"/>
              </a:spcBef>
            </a:pPr>
            <a:r>
              <a:rPr lang="en-US" sz="2000" b="1" kern="100" dirty="0" err="1" smtClean="0">
                <a:solidFill>
                  <a:schemeClr val="tx1">
                    <a:lumMod val="65000"/>
                    <a:lumOff val="35000"/>
                  </a:schemeClr>
                </a:solidFill>
                <a:ea typeface="Meiryo" pitchFamily="34" charset="-128"/>
                <a:cs typeface="Meiryo" pitchFamily="34" charset="-128"/>
              </a:rPr>
              <a:t>IECEx</a:t>
            </a:r>
            <a:r>
              <a:rPr lang="en-US" sz="2000" b="1" kern="100" dirty="0" smtClean="0">
                <a:solidFill>
                  <a:schemeClr val="tx1">
                    <a:lumMod val="65000"/>
                    <a:lumOff val="35000"/>
                  </a:schemeClr>
                </a:solidFill>
                <a:ea typeface="Meiryo" pitchFamily="34" charset="-128"/>
                <a:cs typeface="Meiryo" pitchFamily="34" charset="-128"/>
              </a:rPr>
              <a:t> MC Meetings</a:t>
            </a:r>
            <a:endParaRPr lang="en-US" sz="2000" b="1" kern="100" dirty="0" smtClean="0">
              <a:solidFill>
                <a:schemeClr val="tx1">
                  <a:lumMod val="65000"/>
                  <a:lumOff val="35000"/>
                </a:schemeClr>
              </a:solidFill>
              <a:ea typeface="Meiryo" pitchFamily="34" charset="-128"/>
              <a:cs typeface="Meiryo" pitchFamily="34" charset="-128"/>
            </a:endParaRPr>
          </a:p>
          <a:p>
            <a:pPr>
              <a:spcBef>
                <a:spcPts val="0"/>
              </a:spcBef>
            </a:pPr>
            <a:r>
              <a:rPr lang="en-US" sz="2000" b="1" kern="100" dirty="0" smtClean="0">
                <a:solidFill>
                  <a:schemeClr val="tx1">
                    <a:lumMod val="65000"/>
                    <a:lumOff val="35000"/>
                  </a:schemeClr>
                </a:solidFill>
                <a:ea typeface="Meiryo" pitchFamily="34" charset="-128"/>
                <a:cs typeface="Meiryo" pitchFamily="34" charset="-128"/>
              </a:rPr>
              <a:t>Sept 26</a:t>
            </a:r>
            <a:r>
              <a:rPr lang="en-US" sz="2000" b="1" kern="100" baseline="30000" dirty="0" smtClean="0">
                <a:solidFill>
                  <a:schemeClr val="tx1">
                    <a:lumMod val="65000"/>
                    <a:lumOff val="35000"/>
                  </a:schemeClr>
                </a:solidFill>
                <a:ea typeface="Meiryo" pitchFamily="34" charset="-128"/>
                <a:cs typeface="Meiryo" pitchFamily="34" charset="-128"/>
              </a:rPr>
              <a:t>th</a:t>
            </a:r>
            <a:r>
              <a:rPr lang="en-US" sz="2000" b="1" kern="100" dirty="0" smtClean="0">
                <a:solidFill>
                  <a:schemeClr val="tx1">
                    <a:lumMod val="65000"/>
                    <a:lumOff val="35000"/>
                  </a:schemeClr>
                </a:solidFill>
                <a:ea typeface="Meiryo" pitchFamily="34" charset="-128"/>
                <a:cs typeface="Meiryo" pitchFamily="34" charset="-128"/>
              </a:rPr>
              <a:t>, </a:t>
            </a:r>
            <a:r>
              <a:rPr lang="en-US" sz="2000" b="1" kern="100" dirty="0" smtClean="0">
                <a:solidFill>
                  <a:schemeClr val="tx1">
                    <a:lumMod val="65000"/>
                    <a:lumOff val="35000"/>
                  </a:schemeClr>
                </a:solidFill>
                <a:ea typeface="Meiryo" pitchFamily="34" charset="-128"/>
                <a:cs typeface="Meiryo" pitchFamily="34" charset="-128"/>
              </a:rPr>
              <a:t>2019</a:t>
            </a:r>
          </a:p>
          <a:p>
            <a:pPr>
              <a:spcBef>
                <a:spcPts val="0"/>
              </a:spcBef>
            </a:pPr>
            <a:r>
              <a:rPr lang="en-GB" sz="2000" b="1" kern="100" dirty="0" smtClean="0">
                <a:solidFill>
                  <a:schemeClr val="tx1">
                    <a:lumMod val="65000"/>
                    <a:lumOff val="35000"/>
                  </a:schemeClr>
                </a:solidFill>
                <a:ea typeface="Meiryo" pitchFamily="34" charset="-128"/>
                <a:cs typeface="Meiryo" pitchFamily="34" charset="-128"/>
              </a:rPr>
              <a:t>Dubai</a:t>
            </a:r>
            <a:endParaRPr lang="en-GB" sz="2000" b="1" kern="100" dirty="0">
              <a:solidFill>
                <a:schemeClr val="tx1">
                  <a:lumMod val="65000"/>
                  <a:lumOff val="35000"/>
                </a:schemeClr>
              </a:solidFill>
              <a:ea typeface="Meiryo" pitchFamily="34" charset="-128"/>
              <a:cs typeface="Meiryo" pitchFamily="34" charset="-128"/>
            </a:endParaRPr>
          </a:p>
        </p:txBody>
      </p:sp>
      <p:pic>
        <p:nvPicPr>
          <p:cNvPr id="9" name="Picture 3" descr="T:\MARKETING\Images and Photos\Thematic_photos\General concepts\Fotolia_24517595_M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1" t="8960" r="3738" b="3108"/>
          <a:stretch/>
        </p:blipFill>
        <p:spPr bwMode="auto">
          <a:xfrm>
            <a:off x="0" y="675854"/>
            <a:ext cx="4665785" cy="4411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00669" y="517967"/>
            <a:ext cx="5243331" cy="3416320"/>
          </a:xfrm>
          <a:prstGeom prst="rect">
            <a:avLst/>
          </a:prstGeom>
        </p:spPr>
        <p:txBody>
          <a:bodyPr wrap="square">
            <a:spAutoFit/>
          </a:bodyPr>
          <a:lstStyle/>
          <a:p>
            <a:r>
              <a:rPr lang="en-GB" sz="48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IEC Conformity</a:t>
            </a:r>
          </a:p>
          <a:p>
            <a:r>
              <a:rPr lang="en-GB" sz="4800" dirty="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a:t>
            </a:r>
            <a:r>
              <a:rPr lang="en-GB" sz="4800"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a:t>
            </a:r>
            <a:r>
              <a:rPr lang="en-GB" sz="48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Assessment</a:t>
            </a:r>
          </a:p>
          <a:p>
            <a:endParaRPr lang="en-GB" sz="16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endParaRPr>
          </a:p>
          <a:p>
            <a:r>
              <a:rPr lang="en-GB" sz="48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update for</a:t>
            </a:r>
          </a:p>
          <a:p>
            <a:r>
              <a:rPr lang="en-GB" sz="4800" dirty="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a:t>
            </a:r>
            <a:r>
              <a:rPr lang="en-GB" sz="4800"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a:t>
            </a:r>
            <a:r>
              <a:rPr lang="en-GB" sz="4800" b="1" dirty="0" err="1"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IECEx</a:t>
            </a:r>
            <a:r>
              <a:rPr lang="en-GB" sz="48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 MC</a:t>
            </a:r>
            <a:endParaRPr lang="en-GB" sz="4800" b="1" dirty="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endParaRPr>
          </a:p>
        </p:txBody>
      </p:sp>
    </p:spTree>
    <p:extLst>
      <p:ext uri="{BB962C8B-B14F-4D97-AF65-F5344CB8AC3E}">
        <p14:creationId xmlns:p14="http://schemas.microsoft.com/office/powerpoint/2010/main" val="1583624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80000"/>
            <a:ext cx="8686800" cy="647700"/>
          </a:xfrm>
          <a:prstGeom prst="rect">
            <a:avLst/>
          </a:prstGeom>
        </p:spPr>
        <p:txBody>
          <a:bodyPr/>
          <a:lstStyle/>
          <a:p>
            <a:r>
              <a:rPr lang="en-US" altLang="ja-JP" dirty="0" smtClean="0"/>
              <a:t>Major CAB Activities</a:t>
            </a:r>
            <a:endParaRPr lang="ja-JP" altLang="en-US" dirty="0"/>
          </a:p>
        </p:txBody>
      </p:sp>
      <p:sp>
        <p:nvSpPr>
          <p:cNvPr id="5" name="テキスト プレースホルダー 4"/>
          <p:cNvSpPr>
            <a:spLocks noGrp="1"/>
          </p:cNvSpPr>
          <p:nvPr>
            <p:ph type="body" idx="4294967295"/>
          </p:nvPr>
        </p:nvSpPr>
        <p:spPr>
          <a:xfrm>
            <a:off x="85725" y="884700"/>
            <a:ext cx="8686800" cy="5655930"/>
          </a:xfrm>
          <a:prstGeom prst="rect">
            <a:avLst/>
          </a:prstGeom>
        </p:spPr>
        <p:txBody>
          <a:bodyPr>
            <a:normAutofit/>
          </a:bodyPr>
          <a:lstStyle/>
          <a:p>
            <a:pPr marL="466725" lvl="1" indent="-457200">
              <a:buFont typeface="Arial" panose="020B0604020202020204" pitchFamily="34" charset="0"/>
              <a:buChar char="•"/>
            </a:pPr>
            <a:r>
              <a:rPr lang="en-US" altLang="ja-JP" sz="2800" dirty="0"/>
              <a:t>Harmonized Basic Rules (HBR) for CA Systems </a:t>
            </a:r>
          </a:p>
          <a:p>
            <a:pPr marL="914400" lvl="2" indent="-400050">
              <a:spcBef>
                <a:spcPts val="0"/>
              </a:spcBef>
              <a:spcAft>
                <a:spcPts val="1200"/>
              </a:spcAft>
            </a:pPr>
            <a:r>
              <a:rPr lang="en-US" altLang="ja-JP" sz="2400" dirty="0"/>
              <a:t>HBR </a:t>
            </a:r>
            <a:r>
              <a:rPr lang="en-US" altLang="ja-JP" sz="2400" dirty="0" smtClean="0"/>
              <a:t>ed.2.3</a:t>
            </a:r>
          </a:p>
          <a:p>
            <a:pPr marL="466725" lvl="1" indent="-457200">
              <a:spcAft>
                <a:spcPts val="1200"/>
              </a:spcAft>
              <a:buFont typeface="Arial" panose="020B0604020202020204" pitchFamily="34" charset="0"/>
              <a:buChar char="•"/>
            </a:pPr>
            <a:r>
              <a:rPr lang="en-US" altLang="ja-JP" sz="2800" dirty="0" smtClean="0"/>
              <a:t>MPIP, CAB </a:t>
            </a:r>
            <a:r>
              <a:rPr lang="en-US" altLang="ja-JP" sz="2800" dirty="0"/>
              <a:t>SWOT </a:t>
            </a:r>
            <a:r>
              <a:rPr lang="en-US" altLang="ja-JP" sz="2800" dirty="0" smtClean="0"/>
              <a:t>Analysis, CA Strategic Plan, CA Directives</a:t>
            </a:r>
          </a:p>
          <a:p>
            <a:pPr marL="466725" lvl="1" indent="-457200">
              <a:lnSpc>
                <a:spcPct val="110000"/>
              </a:lnSpc>
              <a:buFont typeface="Arial" panose="020B0604020202020204" pitchFamily="34" charset="0"/>
              <a:buChar char="•"/>
            </a:pPr>
            <a:r>
              <a:rPr lang="en-US" altLang="ja-JP" sz="2800" dirty="0" smtClean="0"/>
              <a:t>Cyber security</a:t>
            </a:r>
            <a:endParaRPr lang="en-US" altLang="ja-JP" sz="2800" dirty="0"/>
          </a:p>
          <a:p>
            <a:pPr marL="914400" lvl="2" indent="-400050">
              <a:lnSpc>
                <a:spcPct val="110000"/>
              </a:lnSpc>
              <a:spcBef>
                <a:spcPts val="0"/>
              </a:spcBef>
              <a:spcAft>
                <a:spcPts val="1200"/>
              </a:spcAft>
            </a:pPr>
            <a:r>
              <a:rPr lang="en-US" altLang="ja-JP" sz="2400" dirty="0"/>
              <a:t>UNECE </a:t>
            </a:r>
            <a:r>
              <a:rPr lang="fr-FR" dirty="0"/>
              <a:t>United Nations Common Regulatory Objective (UN CRO) Guidelines for </a:t>
            </a:r>
            <a:r>
              <a:rPr lang="fr-FR" dirty="0" err="1" smtClean="0"/>
              <a:t>Cybersecurity</a:t>
            </a:r>
            <a:endParaRPr lang="fr-FR" dirty="0" smtClean="0"/>
          </a:p>
          <a:p>
            <a:pPr marL="914400" lvl="2" indent="-400050">
              <a:lnSpc>
                <a:spcPct val="110000"/>
              </a:lnSpc>
              <a:spcBef>
                <a:spcPts val="0"/>
              </a:spcBef>
              <a:spcAft>
                <a:spcPts val="1200"/>
              </a:spcAft>
            </a:pPr>
            <a:r>
              <a:rPr lang="fr-FR" altLang="ja-JP" sz="2400" dirty="0" smtClean="0"/>
              <a:t>New </a:t>
            </a:r>
            <a:r>
              <a:rPr lang="fr-FR" altLang="ja-JP" sz="2400" dirty="0" err="1" smtClean="0"/>
              <a:t>scheme</a:t>
            </a:r>
            <a:r>
              <a:rPr lang="fr-FR" altLang="ja-JP" sz="2400" dirty="0" smtClean="0"/>
              <a:t> </a:t>
            </a:r>
            <a:r>
              <a:rPr lang="fr-FR" altLang="ja-JP" sz="2400" dirty="0" err="1" smtClean="0"/>
              <a:t>based</a:t>
            </a:r>
            <a:r>
              <a:rPr lang="fr-FR" altLang="ja-JP" sz="2400" dirty="0" smtClean="0"/>
              <a:t> on IEC 62351 for </a:t>
            </a:r>
            <a:r>
              <a:rPr lang="fr-FR" altLang="ja-JP" sz="2400" dirty="0" err="1" smtClean="0"/>
              <a:t>Energy</a:t>
            </a:r>
            <a:r>
              <a:rPr lang="fr-FR" altLang="ja-JP" sz="2400" dirty="0" smtClean="0"/>
              <a:t> </a:t>
            </a:r>
            <a:r>
              <a:rPr lang="fr-FR" altLang="ja-JP" sz="2400" dirty="0" err="1" smtClean="0"/>
              <a:t>Sector</a:t>
            </a:r>
            <a:endParaRPr lang="fr-FR" altLang="ja-JP" sz="2400" dirty="0" smtClean="0"/>
          </a:p>
          <a:p>
            <a:pPr marL="914400" lvl="2" indent="-400050">
              <a:lnSpc>
                <a:spcPct val="110000"/>
              </a:lnSpc>
              <a:spcBef>
                <a:spcPts val="0"/>
              </a:spcBef>
              <a:spcAft>
                <a:spcPts val="1200"/>
              </a:spcAft>
            </a:pPr>
            <a:r>
              <a:rPr lang="fr-FR" altLang="ja-JP" dirty="0" err="1" smtClean="0"/>
              <a:t>Outreach</a:t>
            </a:r>
            <a:r>
              <a:rPr lang="fr-FR" altLang="ja-JP" dirty="0" smtClean="0"/>
              <a:t> to </a:t>
            </a:r>
            <a:r>
              <a:rPr lang="fr-FR" altLang="ja-JP" dirty="0" err="1" smtClean="0"/>
              <a:t>NCs</a:t>
            </a:r>
            <a:endParaRPr lang="fr-FR" altLang="ja-JP" dirty="0" smtClean="0"/>
          </a:p>
          <a:p>
            <a:pPr marL="914400" lvl="2" indent="-400050">
              <a:lnSpc>
                <a:spcPct val="110000"/>
              </a:lnSpc>
              <a:spcBef>
                <a:spcPts val="0"/>
              </a:spcBef>
              <a:spcAft>
                <a:spcPts val="1200"/>
              </a:spcAft>
            </a:pPr>
            <a:r>
              <a:rPr lang="fr-FR" altLang="ja-JP" dirty="0" smtClean="0"/>
              <a:t>62443 </a:t>
            </a:r>
            <a:r>
              <a:rPr lang="fr-FR" altLang="ja-JP" dirty="0" err="1" smtClean="0"/>
              <a:t>Series</a:t>
            </a:r>
            <a:r>
              <a:rPr lang="fr-FR" altLang="ja-JP" dirty="0" smtClean="0"/>
              <a:t> as base standards</a:t>
            </a:r>
            <a:endParaRPr lang="en-US" altLang="ja-JP" sz="2400" dirty="0" smtClean="0"/>
          </a:p>
          <a:p>
            <a:pPr marL="514350" lvl="1" indent="-514350">
              <a:lnSpc>
                <a:spcPct val="110000"/>
              </a:lnSpc>
              <a:buFont typeface="Arial" panose="020B0604020202020204" pitchFamily="34" charset="0"/>
              <a:buChar char="•"/>
            </a:pPr>
            <a:r>
              <a:rPr lang="en-US" altLang="ja-JP" sz="2800" dirty="0" smtClean="0"/>
              <a:t>New CA Services Radar</a:t>
            </a:r>
            <a:endParaRPr lang="en-US" altLang="ja-JP" sz="2800" dirty="0"/>
          </a:p>
        </p:txBody>
      </p:sp>
      <p:sp>
        <p:nvSpPr>
          <p:cNvPr id="8" name="Rectangle 7"/>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189358543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80000"/>
            <a:ext cx="8686800" cy="647700"/>
          </a:xfrm>
          <a:prstGeom prst="rect">
            <a:avLst/>
          </a:prstGeom>
        </p:spPr>
        <p:txBody>
          <a:bodyPr/>
          <a:lstStyle/>
          <a:p>
            <a:r>
              <a:rPr lang="en-US" altLang="ja-JP" dirty="0" smtClean="0"/>
              <a:t>Major CAB Activities</a:t>
            </a:r>
            <a:endParaRPr lang="ja-JP" altLang="en-US" dirty="0"/>
          </a:p>
        </p:txBody>
      </p:sp>
      <p:sp>
        <p:nvSpPr>
          <p:cNvPr id="5" name="テキスト プレースホルダー 4"/>
          <p:cNvSpPr>
            <a:spLocks noGrp="1"/>
          </p:cNvSpPr>
          <p:nvPr>
            <p:ph type="body" idx="4294967295"/>
          </p:nvPr>
        </p:nvSpPr>
        <p:spPr>
          <a:xfrm>
            <a:off x="457200" y="1047927"/>
            <a:ext cx="8686800" cy="5294130"/>
          </a:xfrm>
          <a:prstGeom prst="rect">
            <a:avLst/>
          </a:prstGeom>
        </p:spPr>
        <p:txBody>
          <a:bodyPr>
            <a:normAutofit fontScale="92500" lnSpcReduction="10000"/>
          </a:bodyPr>
          <a:lstStyle/>
          <a:p>
            <a:pPr marL="466725" lvl="1" indent="-457200">
              <a:lnSpc>
                <a:spcPct val="110000"/>
              </a:lnSpc>
              <a:spcAft>
                <a:spcPts val="1800"/>
              </a:spcAft>
              <a:buFont typeface="Arial" panose="020B0604020202020204" pitchFamily="34" charset="0"/>
              <a:buChar char="•"/>
            </a:pPr>
            <a:r>
              <a:rPr lang="en-US" altLang="ja-JP" sz="2800" dirty="0" smtClean="0"/>
              <a:t>FinCom</a:t>
            </a:r>
          </a:p>
          <a:p>
            <a:pPr marL="466725" lvl="1" indent="-457200">
              <a:lnSpc>
                <a:spcPct val="110000"/>
              </a:lnSpc>
              <a:spcAft>
                <a:spcPts val="1800"/>
              </a:spcAft>
              <a:buFont typeface="Arial" panose="020B0604020202020204" pitchFamily="34" charset="0"/>
              <a:buChar char="•"/>
            </a:pPr>
            <a:r>
              <a:rPr lang="en-US" altLang="ja-JP" sz="2800" dirty="0" smtClean="0"/>
              <a:t>Lessons Learned Analysis</a:t>
            </a:r>
          </a:p>
          <a:p>
            <a:pPr marL="466725" lvl="1" indent="-457200">
              <a:lnSpc>
                <a:spcPct val="110000"/>
              </a:lnSpc>
              <a:spcAft>
                <a:spcPts val="1800"/>
              </a:spcAft>
              <a:buFont typeface="Arial" panose="020B0604020202020204" pitchFamily="34" charset="0"/>
              <a:buChar char="•"/>
            </a:pPr>
            <a:r>
              <a:rPr lang="en-US" altLang="ja-JP" sz="2800" dirty="0"/>
              <a:t>Stakeholder Survey </a:t>
            </a:r>
            <a:r>
              <a:rPr lang="en-US" altLang="ja-JP" sz="2800" dirty="0" smtClean="0"/>
              <a:t>Reports</a:t>
            </a:r>
          </a:p>
          <a:p>
            <a:pPr marL="466725" lvl="1" indent="-457200">
              <a:lnSpc>
                <a:spcPct val="110000"/>
              </a:lnSpc>
              <a:spcAft>
                <a:spcPts val="1800"/>
              </a:spcAft>
              <a:buFont typeface="Arial" panose="020B0604020202020204" pitchFamily="34" charset="0"/>
              <a:buChar char="•"/>
            </a:pPr>
            <a:r>
              <a:rPr lang="en-US" altLang="ja-JP" sz="2800" dirty="0" smtClean="0"/>
              <a:t>IEC Board Self-Assessment</a:t>
            </a:r>
            <a:endParaRPr lang="en-US" altLang="ja-JP" sz="2800" dirty="0"/>
          </a:p>
          <a:p>
            <a:pPr marL="466725" lvl="1" indent="-457200">
              <a:lnSpc>
                <a:spcPct val="110000"/>
              </a:lnSpc>
              <a:spcAft>
                <a:spcPts val="1800"/>
              </a:spcAft>
              <a:buFont typeface="Arial" panose="020B0604020202020204" pitchFamily="34" charset="0"/>
              <a:buChar char="•"/>
            </a:pPr>
            <a:r>
              <a:rPr lang="en-US" sz="2800" dirty="0" smtClean="0"/>
              <a:t>IEC/ILAC/IAF </a:t>
            </a:r>
            <a:r>
              <a:rPr lang="en-US" sz="2800" dirty="0"/>
              <a:t>Steering </a:t>
            </a:r>
            <a:r>
              <a:rPr lang="en-US" sz="2800" dirty="0" smtClean="0"/>
              <a:t>Committee</a:t>
            </a:r>
          </a:p>
          <a:p>
            <a:pPr marL="466725" lvl="1" indent="-457200">
              <a:lnSpc>
                <a:spcPct val="110000"/>
              </a:lnSpc>
              <a:spcAft>
                <a:spcPts val="1800"/>
              </a:spcAft>
              <a:buFont typeface="Arial" panose="020B0604020202020204" pitchFamily="34" charset="0"/>
              <a:buChar char="•"/>
            </a:pPr>
            <a:r>
              <a:rPr lang="en-US" sz="2800" dirty="0" smtClean="0"/>
              <a:t>IEC Regulator Forum</a:t>
            </a:r>
            <a:endParaRPr lang="en-US" sz="2800" dirty="0"/>
          </a:p>
          <a:p>
            <a:pPr marL="466725" lvl="1" indent="-457200">
              <a:lnSpc>
                <a:spcPct val="110000"/>
              </a:lnSpc>
              <a:spcBef>
                <a:spcPts val="0"/>
              </a:spcBef>
              <a:spcAft>
                <a:spcPts val="0"/>
              </a:spcAft>
              <a:buFont typeface="Arial" panose="020B0604020202020204" pitchFamily="34" charset="0"/>
              <a:buChar char="•"/>
            </a:pPr>
            <a:r>
              <a:rPr lang="en-US" altLang="ja-JP" sz="2800" dirty="0"/>
              <a:t>ACAS: Affiliate Conformity Assessment </a:t>
            </a:r>
            <a:r>
              <a:rPr lang="en-US" altLang="ja-JP" sz="2800" dirty="0" smtClean="0"/>
              <a:t>Status</a:t>
            </a:r>
          </a:p>
          <a:p>
            <a:pPr marL="857250" lvl="2" indent="-342900">
              <a:lnSpc>
                <a:spcPct val="110000"/>
              </a:lnSpc>
              <a:spcBef>
                <a:spcPts val="0"/>
              </a:spcBef>
              <a:spcAft>
                <a:spcPts val="0"/>
              </a:spcAft>
              <a:buFont typeface="Wingdings" panose="05000000000000000000" pitchFamily="2" charset="2"/>
              <a:buChar char="§"/>
            </a:pPr>
            <a:r>
              <a:rPr lang="en-US" altLang="ja-JP" dirty="0"/>
              <a:t>E-learning online </a:t>
            </a:r>
            <a:r>
              <a:rPr lang="en-US" altLang="ja-JP" dirty="0" smtClean="0"/>
              <a:t>– </a:t>
            </a:r>
            <a:r>
              <a:rPr lang="en-US" altLang="ja-JP" dirty="0"/>
              <a:t>	</a:t>
            </a:r>
            <a:r>
              <a:rPr lang="en-US" altLang="ja-JP" dirty="0" smtClean="0"/>
              <a:t>IECEE, </a:t>
            </a:r>
            <a:r>
              <a:rPr lang="en-US" altLang="ja-JP" dirty="0" err="1" smtClean="0"/>
              <a:t>IECEx</a:t>
            </a:r>
            <a:r>
              <a:rPr lang="en-US" altLang="ja-JP" dirty="0" smtClean="0"/>
              <a:t>, </a:t>
            </a:r>
            <a:r>
              <a:rPr lang="en-US" altLang="ja-JP" dirty="0"/>
              <a:t>				</a:t>
            </a:r>
            <a:r>
              <a:rPr lang="en-US" altLang="ja-JP" dirty="0" smtClean="0"/>
              <a:t>IECRE, and IECQ</a:t>
            </a:r>
          </a:p>
          <a:p>
            <a:pPr marL="857250" lvl="2" indent="-342900">
              <a:lnSpc>
                <a:spcPct val="110000"/>
              </a:lnSpc>
              <a:buFont typeface="Wingdings" panose="05000000000000000000" pitchFamily="2" charset="2"/>
              <a:buChar char="§"/>
            </a:pPr>
            <a:r>
              <a:rPr lang="en-US" altLang="ja-JP" dirty="0"/>
              <a:t>				World view of CA </a:t>
            </a:r>
            <a:r>
              <a:rPr lang="en-US" altLang="ja-JP" dirty="0" smtClean="0"/>
              <a:t>&amp; QI</a:t>
            </a:r>
            <a:endParaRPr lang="en-US" altLang="ja-JP" dirty="0"/>
          </a:p>
          <a:p>
            <a:pPr marL="9525" lvl="1" indent="0">
              <a:lnSpc>
                <a:spcPct val="110000"/>
              </a:lnSpc>
              <a:spcAft>
                <a:spcPts val="1800"/>
              </a:spcAft>
              <a:buNone/>
            </a:pPr>
            <a:endParaRPr lang="en-US" altLang="ja-JP" sz="2800" dirty="0" smtClean="0"/>
          </a:p>
        </p:txBody>
      </p:sp>
      <p:sp>
        <p:nvSpPr>
          <p:cNvPr id="8" name="Rectangle 7"/>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72396889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80000"/>
            <a:ext cx="8686800" cy="647700"/>
          </a:xfrm>
          <a:prstGeom prst="rect">
            <a:avLst/>
          </a:prstGeom>
        </p:spPr>
        <p:txBody>
          <a:bodyPr/>
          <a:lstStyle/>
          <a:p>
            <a:r>
              <a:rPr lang="en-US" altLang="ja-JP" dirty="0" smtClean="0"/>
              <a:t>Major CAB Activities</a:t>
            </a:r>
            <a:endParaRPr lang="ja-JP" altLang="en-US" dirty="0"/>
          </a:p>
        </p:txBody>
      </p:sp>
      <p:sp>
        <p:nvSpPr>
          <p:cNvPr id="5" name="テキスト プレースホルダー 4"/>
          <p:cNvSpPr>
            <a:spLocks noGrp="1"/>
          </p:cNvSpPr>
          <p:nvPr>
            <p:ph type="body" idx="4294967295"/>
          </p:nvPr>
        </p:nvSpPr>
        <p:spPr>
          <a:xfrm>
            <a:off x="457200" y="1047927"/>
            <a:ext cx="8686800" cy="5294130"/>
          </a:xfrm>
          <a:prstGeom prst="rect">
            <a:avLst/>
          </a:prstGeom>
        </p:spPr>
        <p:txBody>
          <a:bodyPr>
            <a:normAutofit/>
          </a:bodyPr>
          <a:lstStyle/>
          <a:p>
            <a:pPr marL="466725" lvl="1" indent="-457200">
              <a:lnSpc>
                <a:spcPct val="110000"/>
              </a:lnSpc>
              <a:spcAft>
                <a:spcPts val="1800"/>
              </a:spcAft>
              <a:buFont typeface="Arial" panose="020B0604020202020204" pitchFamily="34" charset="0"/>
              <a:buChar char="•"/>
            </a:pPr>
            <a:r>
              <a:rPr lang="en-US" altLang="ja-JP" sz="2800" dirty="0" smtClean="0"/>
              <a:t>Centralized Document System</a:t>
            </a:r>
          </a:p>
          <a:p>
            <a:pPr marL="466725" lvl="1" indent="-457200">
              <a:lnSpc>
                <a:spcPct val="110000"/>
              </a:lnSpc>
              <a:spcAft>
                <a:spcPts val="1800"/>
              </a:spcAft>
              <a:buFont typeface="Arial" panose="020B0604020202020204" pitchFamily="34" charset="0"/>
              <a:buChar char="•"/>
            </a:pPr>
            <a:r>
              <a:rPr lang="en-US" altLang="ja-JP" sz="2800" dirty="0" smtClean="0"/>
              <a:t>IECRE Improvement Plan</a:t>
            </a:r>
          </a:p>
          <a:p>
            <a:pPr marL="466725" lvl="1" indent="-457200">
              <a:lnSpc>
                <a:spcPct val="110000"/>
              </a:lnSpc>
              <a:spcAft>
                <a:spcPts val="1800"/>
              </a:spcAft>
              <a:buFont typeface="Arial" panose="020B0604020202020204" pitchFamily="34" charset="0"/>
              <a:buChar char="•"/>
            </a:pPr>
            <a:r>
              <a:rPr lang="en-US" altLang="ja-JP" sz="2800" dirty="0" smtClean="0"/>
              <a:t>CB Scheme for Radio</a:t>
            </a:r>
          </a:p>
          <a:p>
            <a:pPr marL="466725" lvl="1" indent="-457200">
              <a:lnSpc>
                <a:spcPct val="110000"/>
              </a:lnSpc>
              <a:spcAft>
                <a:spcPts val="1800"/>
              </a:spcAft>
              <a:buFont typeface="Arial" panose="020B0604020202020204" pitchFamily="34" charset="0"/>
              <a:buChar char="•"/>
            </a:pPr>
            <a:r>
              <a:rPr lang="en-US" altLang="ja-JP" sz="2800" dirty="0" smtClean="0"/>
              <a:t>Bilateral Agreements</a:t>
            </a:r>
            <a:endParaRPr lang="en-US" altLang="ja-JP" sz="2800" dirty="0" smtClean="0"/>
          </a:p>
          <a:p>
            <a:pPr marL="9525" lvl="1" indent="0">
              <a:lnSpc>
                <a:spcPct val="110000"/>
              </a:lnSpc>
              <a:spcAft>
                <a:spcPts val="1800"/>
              </a:spcAft>
              <a:buNone/>
            </a:pPr>
            <a:endParaRPr lang="en-US" altLang="ja-JP" sz="2800" dirty="0" smtClean="0"/>
          </a:p>
        </p:txBody>
      </p:sp>
      <p:sp>
        <p:nvSpPr>
          <p:cNvPr id="8" name="Rectangle 7"/>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18914801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57200" y="180000"/>
            <a:ext cx="8686800" cy="900000"/>
          </a:xfrm>
          <a:prstGeom prst="rect">
            <a:avLst/>
          </a:prstGeom>
        </p:spPr>
        <p:txBody>
          <a:bodyPr/>
          <a:lstStyle/>
          <a:p>
            <a:r>
              <a:rPr lang="en-US" altLang="ja-JP" dirty="0" smtClean="0"/>
              <a:t>CAB Publications</a:t>
            </a:r>
            <a:endParaRPr lang="ja-JP" altLang="en-US" dirty="0"/>
          </a:p>
        </p:txBody>
      </p:sp>
      <p:sp>
        <p:nvSpPr>
          <p:cNvPr id="5" name="テキスト プレースホルダー 4"/>
          <p:cNvSpPr>
            <a:spLocks noGrp="1"/>
          </p:cNvSpPr>
          <p:nvPr>
            <p:ph type="body" idx="4294967295"/>
          </p:nvPr>
        </p:nvSpPr>
        <p:spPr>
          <a:xfrm>
            <a:off x="457200" y="1080000"/>
            <a:ext cx="8686800" cy="5529144"/>
          </a:xfrm>
          <a:prstGeom prst="rect">
            <a:avLst/>
          </a:prstGeom>
        </p:spPr>
        <p:txBody>
          <a:bodyPr/>
          <a:lstStyle/>
          <a:p>
            <a:pPr lvl="1">
              <a:lnSpc>
                <a:spcPct val="110000"/>
              </a:lnSpc>
            </a:pPr>
            <a:r>
              <a:rPr lang="en-US" altLang="ja-JP" dirty="0" smtClean="0"/>
              <a:t>CAB Policy</a:t>
            </a:r>
          </a:p>
          <a:p>
            <a:pPr lvl="1">
              <a:lnSpc>
                <a:spcPct val="110000"/>
              </a:lnSpc>
            </a:pPr>
            <a:r>
              <a:rPr lang="en-US" altLang="ja-JP" dirty="0" smtClean="0"/>
              <a:t>Good Working Practice</a:t>
            </a:r>
          </a:p>
          <a:p>
            <a:pPr lvl="1">
              <a:lnSpc>
                <a:spcPct val="110000"/>
              </a:lnSpc>
            </a:pPr>
            <a:r>
              <a:rPr lang="en-US" altLang="ja-JP" dirty="0" smtClean="0"/>
              <a:t>Harmonized Basic Rules Ed. 2.3</a:t>
            </a:r>
          </a:p>
          <a:p>
            <a:pPr lvl="1">
              <a:lnSpc>
                <a:spcPct val="110000"/>
              </a:lnSpc>
            </a:pPr>
            <a:r>
              <a:rPr lang="en-US" altLang="ja-JP" dirty="0" smtClean="0"/>
              <a:t>Promotional Matrix</a:t>
            </a:r>
          </a:p>
          <a:p>
            <a:pPr lvl="1">
              <a:lnSpc>
                <a:spcPct val="110000"/>
              </a:lnSpc>
            </a:pPr>
            <a:r>
              <a:rPr lang="en-US" altLang="ja-JP" dirty="0" smtClean="0"/>
              <a:t>Peer Assessment Fundamentals</a:t>
            </a:r>
          </a:p>
          <a:p>
            <a:pPr lvl="1">
              <a:lnSpc>
                <a:spcPct val="110000"/>
              </a:lnSpc>
            </a:pPr>
            <a:r>
              <a:rPr lang="en-US" altLang="ja-JP" dirty="0" smtClean="0"/>
              <a:t>Risk Management Grid</a:t>
            </a:r>
          </a:p>
          <a:p>
            <a:pPr lvl="1">
              <a:lnSpc>
                <a:spcPct val="110000"/>
              </a:lnSpc>
            </a:pPr>
            <a:r>
              <a:rPr lang="en-US" altLang="ja-JP" dirty="0" smtClean="0"/>
              <a:t>Systems Approach to CA</a:t>
            </a:r>
          </a:p>
          <a:p>
            <a:pPr lvl="1">
              <a:lnSpc>
                <a:spcPct val="110000"/>
              </a:lnSpc>
            </a:pPr>
            <a:r>
              <a:rPr lang="en-US" altLang="ja-JP" dirty="0" err="1" smtClean="0"/>
              <a:t>Vademecum</a:t>
            </a:r>
            <a:endParaRPr lang="en-US" altLang="ja-JP" dirty="0" smtClean="0"/>
          </a:p>
          <a:p>
            <a:pPr lvl="1">
              <a:lnSpc>
                <a:spcPct val="110000"/>
              </a:lnSpc>
            </a:pPr>
            <a:r>
              <a:rPr lang="en-US" altLang="ja-JP" dirty="0" smtClean="0"/>
              <a:t>CABPUB Procedures</a:t>
            </a:r>
          </a:p>
        </p:txBody>
      </p:sp>
      <p:sp>
        <p:nvSpPr>
          <p:cNvPr id="8" name="Rectangle 7"/>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08958863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48035" y="1024922"/>
            <a:ext cx="8064896" cy="3990176"/>
          </a:xfrm>
        </p:spPr>
        <p:txBody>
          <a:bodyPr>
            <a:normAutofit fontScale="92500" lnSpcReduction="10000"/>
          </a:bodyPr>
          <a:lstStyle/>
          <a:p>
            <a:pPr>
              <a:spcBef>
                <a:spcPts val="3150"/>
              </a:spcBef>
            </a:pPr>
            <a:r>
              <a:rPr kumimoji="1" lang="en-US" altLang="ja-JP" sz="2700" dirty="0"/>
              <a:t>Standards &amp; Conformity Assessment  Cooperation</a:t>
            </a:r>
          </a:p>
          <a:p>
            <a:pPr marL="457200" indent="-457200">
              <a:spcBef>
                <a:spcPts val="1350"/>
              </a:spcBef>
              <a:buFont typeface="Arial" panose="020B0604020202020204" pitchFamily="34" charset="0"/>
              <a:buChar char="•"/>
            </a:pPr>
            <a:r>
              <a:rPr kumimoji="1" lang="en-US" altLang="ja-JP" sz="2700" dirty="0"/>
              <a:t>Guidance to TCs/SCs for CA when writing standards</a:t>
            </a:r>
          </a:p>
          <a:p>
            <a:pPr marL="457200" indent="-457200">
              <a:spcBef>
                <a:spcPts val="1350"/>
              </a:spcBef>
              <a:buFont typeface="Arial" panose="020B0604020202020204" pitchFamily="34" charset="0"/>
              <a:buChar char="•"/>
            </a:pPr>
            <a:r>
              <a:rPr kumimoji="1" lang="en-US" altLang="ja-JP" sz="2700" dirty="0" smtClean="0"/>
              <a:t>IEC CA Systems feedback </a:t>
            </a:r>
            <a:r>
              <a:rPr kumimoji="1" lang="en-US" altLang="ja-JP" sz="2700" dirty="0"/>
              <a:t>loop from CA to SD</a:t>
            </a:r>
          </a:p>
          <a:p>
            <a:pPr marL="457200" indent="-457200">
              <a:spcBef>
                <a:spcPts val="1350"/>
              </a:spcBef>
              <a:buFont typeface="Arial" panose="020B0604020202020204" pitchFamily="34" charset="0"/>
              <a:buChar char="•"/>
            </a:pPr>
            <a:r>
              <a:rPr kumimoji="1" lang="en-US" altLang="ja-JP" sz="2700" dirty="0"/>
              <a:t>Liaisons</a:t>
            </a:r>
          </a:p>
          <a:p>
            <a:pPr lvl="1">
              <a:spcBef>
                <a:spcPts val="1350"/>
              </a:spcBef>
            </a:pPr>
            <a:r>
              <a:rPr kumimoji="1" lang="en-US" altLang="ja-JP" sz="2325" dirty="0"/>
              <a:t>SG 11 Hot Topics &amp; CAB New CA Services Radar</a:t>
            </a:r>
          </a:p>
          <a:p>
            <a:pPr lvl="1">
              <a:spcBef>
                <a:spcPts val="1350"/>
              </a:spcBef>
            </a:pPr>
            <a:r>
              <a:rPr kumimoji="1" lang="en-US" altLang="ja-JP" sz="2325" dirty="0"/>
              <a:t>SG13 Working with Consortia</a:t>
            </a:r>
          </a:p>
          <a:p>
            <a:pPr lvl="1">
              <a:spcBef>
                <a:spcPts val="1350"/>
              </a:spcBef>
            </a:pPr>
            <a:r>
              <a:rPr kumimoji="1" lang="en-US" altLang="ja-JP" sz="2325" dirty="0"/>
              <a:t>CAB, SMB, MSB collaboration on Market Evaluation</a:t>
            </a:r>
          </a:p>
        </p:txBody>
      </p:sp>
      <p:sp>
        <p:nvSpPr>
          <p:cNvPr id="2" name="Title 1"/>
          <p:cNvSpPr>
            <a:spLocks noGrp="1"/>
          </p:cNvSpPr>
          <p:nvPr>
            <p:ph type="title"/>
          </p:nvPr>
        </p:nvSpPr>
        <p:spPr>
          <a:xfrm>
            <a:off x="486888" y="118877"/>
            <a:ext cx="8379928" cy="759897"/>
          </a:xfrm>
        </p:spPr>
        <p:txBody>
          <a:bodyPr/>
          <a:lstStyle/>
          <a:p>
            <a:r>
              <a:rPr lang="en-GB" dirty="0"/>
              <a:t>IEC Board Collaboration</a:t>
            </a:r>
          </a:p>
        </p:txBody>
      </p:sp>
      <p:sp>
        <p:nvSpPr>
          <p:cNvPr id="4" name="Rectangle 3"/>
          <p:cNvSpPr/>
          <p:nvPr/>
        </p:nvSpPr>
        <p:spPr bwMode="auto">
          <a:xfrm>
            <a:off x="465708" y="7404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82226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4842" y="14128"/>
            <a:ext cx="8518803" cy="823753"/>
          </a:xfrm>
        </p:spPr>
        <p:txBody>
          <a:bodyPr/>
          <a:lstStyle/>
          <a:p>
            <a:r>
              <a:rPr lang="en-AU" dirty="0" smtClean="0">
                <a:solidFill>
                  <a:schemeClr val="tx1">
                    <a:lumMod val="65000"/>
                    <a:lumOff val="35000"/>
                  </a:schemeClr>
                </a:solidFill>
                <a:ea typeface="ＭＳ Ｐゴシック" pitchFamily="34" charset="-128"/>
              </a:rPr>
              <a:t>IEC CA Systems - Recent Areas and Technology Fields</a:t>
            </a:r>
            <a:endParaRPr lang="en-AU" dirty="0">
              <a:solidFill>
                <a:schemeClr val="tx1">
                  <a:lumMod val="65000"/>
                  <a:lumOff val="35000"/>
                </a:schemeClr>
              </a:solidFill>
              <a:ea typeface="ＭＳ Ｐゴシック" pitchFamily="34" charset="-128"/>
            </a:endParaRPr>
          </a:p>
        </p:txBody>
      </p:sp>
      <p:pic>
        <p:nvPicPr>
          <p:cNvPr id="7" name="Picture 4" descr="http://www.wallpapersbuzz.com/image/737/b_airplane-in-the-sk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237" t="6741" b="3586"/>
          <a:stretch>
            <a:fillRect/>
          </a:stretch>
        </p:blipFill>
        <p:spPr bwMode="auto">
          <a:xfrm>
            <a:off x="6186125" y="1187940"/>
            <a:ext cx="2539064" cy="145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ED_Schmuck_2012.jpg"/>
          <p:cNvPicPr>
            <a:picLocks noChangeAspect="1"/>
          </p:cNvPicPr>
          <p:nvPr/>
        </p:nvPicPr>
        <p:blipFill rotWithShape="1">
          <a:blip r:embed="rId5" cstate="email">
            <a:extLst>
              <a:ext uri="{28A0092B-C50C-407E-A947-70E740481C1C}">
                <a14:useLocalDpi xmlns:a14="http://schemas.microsoft.com/office/drawing/2010/main"/>
              </a:ext>
            </a:extLst>
          </a:blip>
          <a:srcRect l="12641"/>
          <a:stretch/>
        </p:blipFill>
        <p:spPr>
          <a:xfrm>
            <a:off x="3455877" y="1208383"/>
            <a:ext cx="2496736" cy="147616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6923" y="5433843"/>
            <a:ext cx="2049479" cy="1424008"/>
          </a:xfrm>
          <a:prstGeom prst="rect">
            <a:avLst/>
          </a:prstGeom>
        </p:spPr>
      </p:pic>
      <p:pic>
        <p:nvPicPr>
          <p:cNvPr id="11" name="Picture 10" descr="20moller-luft"/>
          <p:cNvPicPr>
            <a:picLocks noChangeAspect="1" noChangeArrowheads="1"/>
          </p:cNvPicPr>
          <p:nvPr/>
        </p:nvPicPr>
        <p:blipFill>
          <a:blip r:embed="rId7" cstate="print">
            <a:extLst>
              <a:ext uri="{28A0092B-C50C-407E-A947-70E740481C1C}">
                <a14:useLocalDpi xmlns:a14="http://schemas.microsoft.com/office/drawing/2010/main" val="0"/>
              </a:ext>
            </a:extLst>
          </a:blip>
          <a:srcRect t="15067"/>
          <a:stretch>
            <a:fillRect/>
          </a:stretch>
        </p:blipFill>
        <p:spPr bwMode="auto">
          <a:xfrm>
            <a:off x="3936496" y="3408840"/>
            <a:ext cx="1535496" cy="18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8">
            <a:extLst>
              <a:ext uri="{28A0092B-C50C-407E-A947-70E740481C1C}">
                <a14:useLocalDpi xmlns:a14="http://schemas.microsoft.com/office/drawing/2010/main" val="0"/>
              </a:ext>
            </a:extLst>
          </a:blip>
          <a:srcRect t="3537"/>
          <a:stretch>
            <a:fillRect/>
          </a:stretch>
        </p:blipFill>
        <p:spPr bwMode="auto">
          <a:xfrm>
            <a:off x="6186124" y="3358498"/>
            <a:ext cx="2592287" cy="142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https://upload.wikimedia.org/wikipedia/commons/4/45/Giant_photovoltaic_arra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897" y="5203239"/>
            <a:ext cx="1912847" cy="129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99425" y="2788432"/>
            <a:ext cx="3219452" cy="646331"/>
          </a:xfrm>
          <a:prstGeom prst="rect">
            <a:avLst/>
          </a:prstGeom>
          <a:noFill/>
        </p:spPr>
        <p:txBody>
          <a:bodyPr wrap="square" rtlCol="0">
            <a:spAutoFit/>
          </a:bodyPr>
          <a:lstStyle/>
          <a:p>
            <a:r>
              <a:rPr lang="en-AU" sz="1800" dirty="0" smtClean="0"/>
              <a:t>Cybersecurity/Functional Safety </a:t>
            </a:r>
            <a:endParaRPr lang="en-AU" sz="1800" dirty="0"/>
          </a:p>
        </p:txBody>
      </p:sp>
      <p:sp>
        <p:nvSpPr>
          <p:cNvPr id="15" name="TextBox 14"/>
          <p:cNvSpPr txBox="1"/>
          <p:nvPr/>
        </p:nvSpPr>
        <p:spPr>
          <a:xfrm>
            <a:off x="6111748" y="2712107"/>
            <a:ext cx="3032252" cy="646331"/>
          </a:xfrm>
          <a:prstGeom prst="rect">
            <a:avLst/>
          </a:prstGeom>
          <a:noFill/>
        </p:spPr>
        <p:txBody>
          <a:bodyPr wrap="square" rtlCol="0">
            <a:spAutoFit/>
          </a:bodyPr>
          <a:lstStyle/>
          <a:p>
            <a:r>
              <a:rPr lang="en-AU" sz="1800" dirty="0" smtClean="0"/>
              <a:t>Aerospace Counterfeit Avoidance </a:t>
            </a:r>
            <a:endParaRPr lang="en-AU" sz="1800" dirty="0"/>
          </a:p>
        </p:txBody>
      </p:sp>
      <p:sp>
        <p:nvSpPr>
          <p:cNvPr id="16" name="TextBox 15"/>
          <p:cNvSpPr txBox="1"/>
          <p:nvPr/>
        </p:nvSpPr>
        <p:spPr>
          <a:xfrm>
            <a:off x="136545" y="5602784"/>
            <a:ext cx="3070571" cy="923330"/>
          </a:xfrm>
          <a:prstGeom prst="rect">
            <a:avLst/>
          </a:prstGeom>
          <a:noFill/>
        </p:spPr>
        <p:txBody>
          <a:bodyPr wrap="square" rtlCol="0">
            <a:spAutoFit/>
          </a:bodyPr>
          <a:lstStyle/>
          <a:p>
            <a:r>
              <a:rPr lang="en-AU" sz="1800" dirty="0" smtClean="0"/>
              <a:t>Mechanical Equipment, Components + Systems</a:t>
            </a:r>
          </a:p>
          <a:p>
            <a:r>
              <a:rPr lang="en-AU" sz="1800" dirty="0" smtClean="0">
                <a:solidFill>
                  <a:srgbClr val="FF0000"/>
                </a:solidFill>
              </a:rPr>
              <a:t>ISO 80079 series</a:t>
            </a:r>
            <a:endParaRPr lang="en-AU" sz="1800" dirty="0">
              <a:solidFill>
                <a:srgbClr val="FF0000"/>
              </a:solidFill>
            </a:endParaRPr>
          </a:p>
        </p:txBody>
      </p:sp>
      <p:sp>
        <p:nvSpPr>
          <p:cNvPr id="17" name="TextBox 16"/>
          <p:cNvSpPr txBox="1"/>
          <p:nvPr/>
        </p:nvSpPr>
        <p:spPr>
          <a:xfrm>
            <a:off x="3979421" y="5294264"/>
            <a:ext cx="1941848" cy="369332"/>
          </a:xfrm>
          <a:prstGeom prst="rect">
            <a:avLst/>
          </a:prstGeom>
          <a:noFill/>
        </p:spPr>
        <p:txBody>
          <a:bodyPr wrap="square" rtlCol="0">
            <a:spAutoFit/>
          </a:bodyPr>
          <a:lstStyle/>
          <a:p>
            <a:r>
              <a:rPr lang="en-AU" sz="1800" dirty="0" smtClean="0"/>
              <a:t>Wind Turbines</a:t>
            </a:r>
            <a:endParaRPr lang="en-AU" sz="1800" dirty="0"/>
          </a:p>
        </p:txBody>
      </p:sp>
      <p:sp>
        <p:nvSpPr>
          <p:cNvPr id="18" name="TextBox 17"/>
          <p:cNvSpPr txBox="1"/>
          <p:nvPr/>
        </p:nvSpPr>
        <p:spPr>
          <a:xfrm>
            <a:off x="6176898" y="4848995"/>
            <a:ext cx="2858019" cy="369332"/>
          </a:xfrm>
          <a:prstGeom prst="rect">
            <a:avLst/>
          </a:prstGeom>
          <a:noFill/>
        </p:spPr>
        <p:txBody>
          <a:bodyPr wrap="square" rtlCol="0">
            <a:spAutoFit/>
          </a:bodyPr>
          <a:lstStyle/>
          <a:p>
            <a:r>
              <a:rPr lang="en-AU" sz="1800" dirty="0" smtClean="0"/>
              <a:t>Marine Installations </a:t>
            </a:r>
            <a:endParaRPr lang="en-AU" sz="1800" dirty="0"/>
          </a:p>
        </p:txBody>
      </p:sp>
      <p:sp>
        <p:nvSpPr>
          <p:cNvPr id="19" name="TextBox 18"/>
          <p:cNvSpPr txBox="1"/>
          <p:nvPr/>
        </p:nvSpPr>
        <p:spPr>
          <a:xfrm>
            <a:off x="6549796" y="6442640"/>
            <a:ext cx="1167047" cy="369332"/>
          </a:xfrm>
          <a:prstGeom prst="rect">
            <a:avLst/>
          </a:prstGeom>
          <a:noFill/>
        </p:spPr>
        <p:txBody>
          <a:bodyPr wrap="square" rtlCol="0">
            <a:spAutoFit/>
          </a:bodyPr>
          <a:lstStyle/>
          <a:p>
            <a:r>
              <a:rPr lang="en-AU" sz="1800" dirty="0" smtClean="0"/>
              <a:t>PV Solar </a:t>
            </a:r>
            <a:endParaRPr lang="en-AU" sz="1800" dirty="0"/>
          </a:p>
        </p:txBody>
      </p:sp>
      <p:sp>
        <p:nvSpPr>
          <p:cNvPr id="20" name="TextBox 19"/>
          <p:cNvSpPr txBox="1"/>
          <p:nvPr/>
        </p:nvSpPr>
        <p:spPr>
          <a:xfrm>
            <a:off x="3318878" y="2692350"/>
            <a:ext cx="2858019" cy="369332"/>
          </a:xfrm>
          <a:prstGeom prst="rect">
            <a:avLst/>
          </a:prstGeom>
          <a:noFill/>
        </p:spPr>
        <p:txBody>
          <a:bodyPr wrap="square" rtlCol="0">
            <a:spAutoFit/>
          </a:bodyPr>
          <a:lstStyle/>
          <a:p>
            <a:r>
              <a:rPr lang="en-AU" sz="1800" dirty="0" smtClean="0"/>
              <a:t>LED Lighting + Systems</a:t>
            </a:r>
            <a:endParaRPr lang="en-AU" sz="1800" dirty="0"/>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129" y="1208383"/>
            <a:ext cx="2636006" cy="1476163"/>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244" y="3143955"/>
            <a:ext cx="3032254" cy="2022490"/>
          </a:xfrm>
          <a:prstGeom prst="rect">
            <a:avLst/>
          </a:prstGeom>
        </p:spPr>
      </p:pic>
      <p:sp>
        <p:nvSpPr>
          <p:cNvPr id="23" name="TextBox 22"/>
          <p:cNvSpPr txBox="1"/>
          <p:nvPr/>
        </p:nvSpPr>
        <p:spPr>
          <a:xfrm>
            <a:off x="5306" y="5103230"/>
            <a:ext cx="2705773" cy="369332"/>
          </a:xfrm>
          <a:prstGeom prst="rect">
            <a:avLst/>
          </a:prstGeom>
          <a:noFill/>
        </p:spPr>
        <p:txBody>
          <a:bodyPr wrap="square" rtlCol="0">
            <a:spAutoFit/>
          </a:bodyPr>
          <a:lstStyle/>
          <a:p>
            <a:r>
              <a:rPr lang="en-AU" sz="1800" dirty="0" smtClean="0"/>
              <a:t>Industrial Automation</a:t>
            </a:r>
            <a:endParaRPr lang="en-AU" sz="1800" dirty="0"/>
          </a:p>
        </p:txBody>
      </p:sp>
      <p:sp>
        <p:nvSpPr>
          <p:cNvPr id="24" name="Rectangle 23"/>
          <p:cNvSpPr/>
          <p:nvPr/>
        </p:nvSpPr>
        <p:spPr bwMode="auto">
          <a:xfrm>
            <a:off x="444842" y="1119219"/>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1215847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486400"/>
          </a:xfrm>
          <a:prstGeom prst="rect">
            <a:avLst/>
          </a:prstGeom>
          <a:solidFill>
            <a:schemeClr val="tx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800" b="1" i="0" u="none" strike="noStrike" cap="none" normalizeH="0" baseline="0" smtClean="0">
              <a:ln>
                <a:noFill/>
              </a:ln>
              <a:solidFill>
                <a:srgbClr val="58585A"/>
              </a:solidFill>
              <a:effectLst/>
              <a:latin typeface="Arial" charset="0"/>
              <a:ea typeface="Osaka" pitchFamily="-92" charset="-128"/>
            </a:endParaRPr>
          </a:p>
        </p:txBody>
      </p:sp>
      <p:sp>
        <p:nvSpPr>
          <p:cNvPr id="2" name="Rectangle 1"/>
          <p:cNvSpPr/>
          <p:nvPr/>
        </p:nvSpPr>
        <p:spPr>
          <a:xfrm>
            <a:off x="0" y="5417840"/>
            <a:ext cx="9144000" cy="14401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5" descr="IEC logo RV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03848" y="5770951"/>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4"/>
          <p:cNvSpPr txBox="1">
            <a:spLocks noChangeArrowheads="1"/>
          </p:cNvSpPr>
          <p:nvPr/>
        </p:nvSpPr>
        <p:spPr bwMode="auto">
          <a:xfrm>
            <a:off x="6767944" y="5823390"/>
            <a:ext cx="2159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0" bIns="0" anchor="ctr"/>
          <a:lstStyle>
            <a:lvl1pPr defTabSz="642938" eaLnBrk="0" hangingPunct="0">
              <a:defRPr sz="2400">
                <a:solidFill>
                  <a:schemeClr val="tx1"/>
                </a:solidFill>
                <a:latin typeface="Times" pitchFamily="18" charset="0"/>
              </a:defRPr>
            </a:lvl1pPr>
            <a:lvl2pPr defTabSz="642938" eaLnBrk="0" hangingPunct="0">
              <a:defRPr sz="2400">
                <a:solidFill>
                  <a:schemeClr val="tx1"/>
                </a:solidFill>
                <a:latin typeface="Times" pitchFamily="18" charset="0"/>
              </a:defRPr>
            </a:lvl2pPr>
            <a:lvl3pPr defTabSz="642938" eaLnBrk="0" hangingPunct="0">
              <a:defRPr sz="2400">
                <a:solidFill>
                  <a:schemeClr val="tx1"/>
                </a:solidFill>
                <a:latin typeface="Times" pitchFamily="18" charset="0"/>
              </a:defRPr>
            </a:lvl3pPr>
            <a:lvl4pPr defTabSz="642938" eaLnBrk="0" hangingPunct="0">
              <a:defRPr sz="2400">
                <a:solidFill>
                  <a:schemeClr val="tx1"/>
                </a:solidFill>
                <a:latin typeface="Times" pitchFamily="18" charset="0"/>
              </a:defRPr>
            </a:lvl4pPr>
            <a:lvl5pPr defTabSz="642938" eaLnBrk="0" hangingPunct="0">
              <a:defRPr sz="2400">
                <a:solidFill>
                  <a:schemeClr val="tx1"/>
                </a:solidFill>
                <a:latin typeface="Times" pitchFamily="18" charset="0"/>
              </a:defRPr>
            </a:lvl5pPr>
            <a:lvl6pPr defTabSz="642938" eaLnBrk="0" fontAlgn="base" hangingPunct="0">
              <a:spcBef>
                <a:spcPct val="0"/>
              </a:spcBef>
              <a:spcAft>
                <a:spcPct val="0"/>
              </a:spcAft>
              <a:defRPr sz="2400">
                <a:solidFill>
                  <a:schemeClr val="tx1"/>
                </a:solidFill>
                <a:latin typeface="Times" pitchFamily="18" charset="0"/>
              </a:defRPr>
            </a:lvl6pPr>
            <a:lvl7pPr defTabSz="642938" eaLnBrk="0" fontAlgn="base" hangingPunct="0">
              <a:spcBef>
                <a:spcPct val="0"/>
              </a:spcBef>
              <a:spcAft>
                <a:spcPct val="0"/>
              </a:spcAft>
              <a:defRPr sz="2400">
                <a:solidFill>
                  <a:schemeClr val="tx1"/>
                </a:solidFill>
                <a:latin typeface="Times" pitchFamily="18" charset="0"/>
              </a:defRPr>
            </a:lvl7pPr>
            <a:lvl8pPr defTabSz="642938" eaLnBrk="0" fontAlgn="base" hangingPunct="0">
              <a:spcBef>
                <a:spcPct val="0"/>
              </a:spcBef>
              <a:spcAft>
                <a:spcPct val="0"/>
              </a:spcAft>
              <a:defRPr sz="2400">
                <a:solidFill>
                  <a:schemeClr val="tx1"/>
                </a:solidFill>
                <a:latin typeface="Times" pitchFamily="18" charset="0"/>
              </a:defRPr>
            </a:lvl8pPr>
            <a:lvl9pPr defTabSz="642938" eaLnBrk="0" fontAlgn="base" hangingPunct="0">
              <a:spcBef>
                <a:spcPct val="0"/>
              </a:spcBef>
              <a:spcAft>
                <a:spcPct val="0"/>
              </a:spcAft>
              <a:defRPr sz="2400">
                <a:solidFill>
                  <a:schemeClr val="tx1"/>
                </a:solidFill>
                <a:latin typeface="Times" pitchFamily="18" charset="0"/>
              </a:defRPr>
            </a:lvl9pPr>
          </a:lstStyle>
          <a:p>
            <a:pPr>
              <a:lnSpc>
                <a:spcPct val="65000"/>
              </a:lnSpc>
              <a:spcBef>
                <a:spcPct val="50000"/>
              </a:spcBef>
              <a:defRPr/>
            </a:pPr>
            <a:r>
              <a:rPr lang="en-GB" sz="1400" dirty="0" smtClean="0">
                <a:solidFill>
                  <a:srgbClr val="005AA0"/>
                </a:solidFill>
                <a:latin typeface="Arial" pitchFamily="34" charset="0"/>
              </a:rPr>
              <a:t>INTERNATIONAL </a:t>
            </a:r>
          </a:p>
          <a:p>
            <a:pPr>
              <a:lnSpc>
                <a:spcPct val="65000"/>
              </a:lnSpc>
              <a:spcBef>
                <a:spcPct val="50000"/>
              </a:spcBef>
              <a:defRPr/>
            </a:pPr>
            <a:r>
              <a:rPr lang="en-GB" sz="1400" dirty="0" smtClean="0">
                <a:solidFill>
                  <a:srgbClr val="005AA0"/>
                </a:solidFill>
                <a:latin typeface="Arial" pitchFamily="34" charset="0"/>
              </a:rPr>
              <a:t>ELECTROTECHNICAL </a:t>
            </a:r>
          </a:p>
          <a:p>
            <a:pPr>
              <a:lnSpc>
                <a:spcPct val="65000"/>
              </a:lnSpc>
              <a:spcBef>
                <a:spcPct val="50000"/>
              </a:spcBef>
              <a:defRPr/>
            </a:pPr>
            <a:r>
              <a:rPr lang="en-GB" sz="1400" dirty="0" smtClean="0">
                <a:solidFill>
                  <a:srgbClr val="005AA0"/>
                </a:solidFill>
                <a:latin typeface="Arial" pitchFamily="34" charset="0"/>
              </a:rPr>
              <a:t>COMMISSION</a:t>
            </a:r>
          </a:p>
        </p:txBody>
      </p:sp>
      <p:sp>
        <p:nvSpPr>
          <p:cNvPr id="8" name="TextBox 2"/>
          <p:cNvSpPr txBox="1"/>
          <p:nvPr/>
        </p:nvSpPr>
        <p:spPr>
          <a:xfrm>
            <a:off x="199912" y="5589240"/>
            <a:ext cx="2700000" cy="1107996"/>
          </a:xfrm>
          <a:prstGeom prst="rect">
            <a:avLst/>
          </a:prstGeom>
          <a:noFill/>
        </p:spPr>
        <p:txBody>
          <a:bodyPr wrap="square" rtlCol="0">
            <a:spAutoFit/>
          </a:bodyPr>
          <a:lstStyle/>
          <a:p>
            <a:pPr>
              <a:spcBef>
                <a:spcPts val="0"/>
              </a:spcBef>
            </a:pPr>
            <a:r>
              <a:rPr lang="en-US" sz="2200" kern="100" dirty="0" smtClean="0">
                <a:solidFill>
                  <a:schemeClr val="tx1">
                    <a:lumMod val="65000"/>
                    <a:lumOff val="35000"/>
                  </a:schemeClr>
                </a:solidFill>
                <a:ea typeface="Meiryo" pitchFamily="34" charset="-128"/>
                <a:cs typeface="Meiryo" pitchFamily="34" charset="-128"/>
              </a:rPr>
              <a:t>Shawn Paulsen</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IEC Vice-President</a:t>
            </a:r>
          </a:p>
          <a:p>
            <a:pPr>
              <a:spcBef>
                <a:spcPts val="0"/>
              </a:spcBef>
            </a:pPr>
            <a:r>
              <a:rPr lang="en-US" sz="2200" b="1" kern="100" dirty="0" smtClean="0">
                <a:solidFill>
                  <a:schemeClr val="tx1">
                    <a:lumMod val="65000"/>
                    <a:lumOff val="35000"/>
                  </a:schemeClr>
                </a:solidFill>
                <a:ea typeface="Meiryo" pitchFamily="34" charset="-128"/>
                <a:cs typeface="Meiryo" pitchFamily="34" charset="-128"/>
              </a:rPr>
              <a:t>CAB Chair</a:t>
            </a:r>
            <a:endParaRPr lang="en-GB" sz="2200" b="1" kern="100" dirty="0">
              <a:solidFill>
                <a:schemeClr val="tx1">
                  <a:lumMod val="65000"/>
                  <a:lumOff val="35000"/>
                </a:schemeClr>
              </a:solidFill>
              <a:ea typeface="Meiryo" pitchFamily="34" charset="-128"/>
              <a:cs typeface="Meiryo" pitchFamily="34" charset="-128"/>
            </a:endParaRPr>
          </a:p>
        </p:txBody>
      </p:sp>
      <p:sp>
        <p:nvSpPr>
          <p:cNvPr id="10" name="TextBox 3"/>
          <p:cNvSpPr txBox="1"/>
          <p:nvPr/>
        </p:nvSpPr>
        <p:spPr>
          <a:xfrm>
            <a:off x="3203848" y="5589240"/>
            <a:ext cx="2700000" cy="1015663"/>
          </a:xfrm>
          <a:prstGeom prst="rect">
            <a:avLst/>
          </a:prstGeom>
          <a:noFill/>
        </p:spPr>
        <p:txBody>
          <a:bodyPr wrap="square" rtlCol="0">
            <a:spAutoFit/>
          </a:bodyPr>
          <a:lstStyle/>
          <a:p>
            <a:pPr>
              <a:spcBef>
                <a:spcPts val="0"/>
              </a:spcBef>
            </a:pPr>
            <a:r>
              <a:rPr lang="en-US" sz="2000" b="1" kern="100" dirty="0" err="1" smtClean="0">
                <a:solidFill>
                  <a:schemeClr val="tx1">
                    <a:lumMod val="65000"/>
                    <a:lumOff val="35000"/>
                  </a:schemeClr>
                </a:solidFill>
                <a:ea typeface="Meiryo" pitchFamily="34" charset="-128"/>
                <a:cs typeface="Meiryo" pitchFamily="34" charset="-128"/>
              </a:rPr>
              <a:t>IECEx</a:t>
            </a:r>
            <a:r>
              <a:rPr lang="en-US" sz="2000" b="1" kern="100" dirty="0" smtClean="0">
                <a:solidFill>
                  <a:schemeClr val="tx1">
                    <a:lumMod val="65000"/>
                    <a:lumOff val="35000"/>
                  </a:schemeClr>
                </a:solidFill>
                <a:ea typeface="Meiryo" pitchFamily="34" charset="-128"/>
                <a:cs typeface="Meiryo" pitchFamily="34" charset="-128"/>
              </a:rPr>
              <a:t> MC </a:t>
            </a:r>
            <a:r>
              <a:rPr lang="en-US" sz="2000" b="1" kern="100" dirty="0" err="1" smtClean="0">
                <a:solidFill>
                  <a:schemeClr val="tx1">
                    <a:lumMod val="65000"/>
                    <a:lumOff val="35000"/>
                  </a:schemeClr>
                </a:solidFill>
                <a:ea typeface="Meiryo" pitchFamily="34" charset="-128"/>
                <a:cs typeface="Meiryo" pitchFamily="34" charset="-128"/>
              </a:rPr>
              <a:t>Meetngs</a:t>
            </a:r>
            <a:endParaRPr lang="en-US" sz="2000" b="1" kern="100" dirty="0" smtClean="0">
              <a:solidFill>
                <a:schemeClr val="tx1">
                  <a:lumMod val="65000"/>
                  <a:lumOff val="35000"/>
                </a:schemeClr>
              </a:solidFill>
              <a:ea typeface="Meiryo" pitchFamily="34" charset="-128"/>
              <a:cs typeface="Meiryo" pitchFamily="34" charset="-128"/>
            </a:endParaRPr>
          </a:p>
          <a:p>
            <a:pPr>
              <a:spcBef>
                <a:spcPts val="0"/>
              </a:spcBef>
            </a:pPr>
            <a:r>
              <a:rPr lang="en-US" sz="2000" b="1" kern="100" dirty="0" smtClean="0">
                <a:solidFill>
                  <a:schemeClr val="tx1">
                    <a:lumMod val="65000"/>
                    <a:lumOff val="35000"/>
                  </a:schemeClr>
                </a:solidFill>
                <a:ea typeface="Meiryo" pitchFamily="34" charset="-128"/>
                <a:cs typeface="Meiryo" pitchFamily="34" charset="-128"/>
              </a:rPr>
              <a:t>Sept. 26</a:t>
            </a:r>
            <a:r>
              <a:rPr lang="en-US" sz="2000" b="1" kern="100" baseline="30000" dirty="0" smtClean="0">
                <a:solidFill>
                  <a:schemeClr val="tx1">
                    <a:lumMod val="65000"/>
                    <a:lumOff val="35000"/>
                  </a:schemeClr>
                </a:solidFill>
                <a:ea typeface="Meiryo" pitchFamily="34" charset="-128"/>
                <a:cs typeface="Meiryo" pitchFamily="34" charset="-128"/>
              </a:rPr>
              <a:t>th</a:t>
            </a:r>
            <a:r>
              <a:rPr lang="en-US" sz="2000" b="1" kern="100" dirty="0" smtClean="0">
                <a:solidFill>
                  <a:schemeClr val="tx1">
                    <a:lumMod val="65000"/>
                    <a:lumOff val="35000"/>
                  </a:schemeClr>
                </a:solidFill>
                <a:ea typeface="Meiryo" pitchFamily="34" charset="-128"/>
                <a:cs typeface="Meiryo" pitchFamily="34" charset="-128"/>
              </a:rPr>
              <a:t>, </a:t>
            </a:r>
            <a:r>
              <a:rPr lang="en-US" sz="2000" b="1" kern="100" dirty="0" smtClean="0">
                <a:solidFill>
                  <a:schemeClr val="tx1">
                    <a:lumMod val="65000"/>
                    <a:lumOff val="35000"/>
                  </a:schemeClr>
                </a:solidFill>
                <a:ea typeface="Meiryo" pitchFamily="34" charset="-128"/>
                <a:cs typeface="Meiryo" pitchFamily="34" charset="-128"/>
              </a:rPr>
              <a:t>2019</a:t>
            </a:r>
          </a:p>
          <a:p>
            <a:pPr>
              <a:spcBef>
                <a:spcPts val="0"/>
              </a:spcBef>
            </a:pPr>
            <a:r>
              <a:rPr lang="en-GB" sz="2000" b="1" kern="100" dirty="0" smtClean="0">
                <a:solidFill>
                  <a:schemeClr val="tx1">
                    <a:lumMod val="65000"/>
                    <a:lumOff val="35000"/>
                  </a:schemeClr>
                </a:solidFill>
                <a:ea typeface="Meiryo" pitchFamily="34" charset="-128"/>
                <a:cs typeface="Meiryo" pitchFamily="34" charset="-128"/>
              </a:rPr>
              <a:t>Dubai</a:t>
            </a:r>
            <a:endParaRPr lang="en-GB" sz="2000" b="1" kern="100" dirty="0">
              <a:solidFill>
                <a:schemeClr val="tx1">
                  <a:lumMod val="65000"/>
                  <a:lumOff val="35000"/>
                </a:schemeClr>
              </a:solidFill>
              <a:ea typeface="Meiryo" pitchFamily="34" charset="-128"/>
              <a:cs typeface="Meiryo" pitchFamily="34" charset="-128"/>
            </a:endParaRPr>
          </a:p>
        </p:txBody>
      </p:sp>
      <p:pic>
        <p:nvPicPr>
          <p:cNvPr id="9" name="Picture 3" descr="T:\MARKETING\Images and Photos\Thematic_photos\General concepts\Fotolia_24517595_M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71" t="8960" r="3738" b="3108"/>
          <a:stretch/>
        </p:blipFill>
        <p:spPr bwMode="auto">
          <a:xfrm>
            <a:off x="0" y="675854"/>
            <a:ext cx="4665785" cy="4411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851" y="517967"/>
            <a:ext cx="4595149" cy="1569660"/>
          </a:xfrm>
          <a:prstGeom prst="rect">
            <a:avLst/>
          </a:prstGeom>
        </p:spPr>
        <p:txBody>
          <a:bodyPr wrap="square">
            <a:spAutoFit/>
          </a:bodyPr>
          <a:lstStyle/>
          <a:p>
            <a:r>
              <a:rPr lang="en-GB" sz="4800" b="1" dirty="0" smtClean="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rPr>
              <a:t>Thank you for your attention</a:t>
            </a:r>
            <a:endParaRPr lang="en-GB" sz="4800" b="1" dirty="0">
              <a:ln w="11430">
                <a:solidFill>
                  <a:schemeClr val="tx2"/>
                </a:solidFill>
              </a:ln>
              <a:gradFill flip="none" rotWithShape="1">
                <a:gsLst>
                  <a:gs pos="0">
                    <a:srgbClr val="FFFF00"/>
                  </a:gs>
                  <a:gs pos="49000">
                    <a:srgbClr val="FFFF00"/>
                  </a:gs>
                  <a:gs pos="73000">
                    <a:srgbClr val="FFC000"/>
                  </a:gs>
                </a:gsLst>
                <a:lin ang="2700000" scaled="1"/>
                <a:tileRect/>
              </a:gradFill>
              <a:latin typeface="Arial" pitchFamily="34" charset="0"/>
              <a:cs typeface="Arial" pitchFamily="34" charset="0"/>
            </a:endParaRPr>
          </a:p>
        </p:txBody>
      </p:sp>
      <p:sp>
        <p:nvSpPr>
          <p:cNvPr id="11" name="正方形/長方形 3"/>
          <p:cNvSpPr/>
          <p:nvPr/>
        </p:nvSpPr>
        <p:spPr>
          <a:xfrm>
            <a:off x="4049486" y="3404636"/>
            <a:ext cx="5187710" cy="1902059"/>
          </a:xfrm>
          <a:prstGeom prst="rect">
            <a:avLst/>
          </a:prstGeom>
        </p:spPr>
        <p:txBody>
          <a:bodyPr wrap="square">
            <a:spAutoFit/>
          </a:bodyPr>
          <a:lstStyle/>
          <a:p>
            <a:pPr>
              <a:lnSpc>
                <a:spcPct val="90000"/>
              </a:lnSpc>
            </a:pPr>
            <a:r>
              <a:rPr lang="en-GB" altLang="ja-JP" sz="2400" dirty="0" smtClean="0">
                <a:solidFill>
                  <a:schemeClr val="bg1"/>
                </a:solidFill>
              </a:rPr>
              <a:t>IEC CAB website </a:t>
            </a:r>
            <a:r>
              <a:rPr lang="en-GB" altLang="ja-JP" sz="2400" dirty="0" smtClean="0">
                <a:solidFill>
                  <a:schemeClr val="bg1"/>
                </a:solidFill>
                <a:hlinkClick r:id="rId5"/>
              </a:rPr>
              <a:t>www.iec.ch/cab</a:t>
            </a:r>
            <a:endParaRPr lang="en-GB" altLang="ja-JP" sz="2400" dirty="0" smtClean="0">
              <a:solidFill>
                <a:schemeClr val="bg1"/>
              </a:solidFill>
            </a:endParaRPr>
          </a:p>
          <a:p>
            <a:r>
              <a:rPr lang="en-GB" altLang="ja-JP" sz="2400" dirty="0" smtClean="0">
                <a:solidFill>
                  <a:srgbClr val="FFFFFF"/>
                </a:solidFill>
              </a:rPr>
              <a:t>IECEE website </a:t>
            </a:r>
            <a:r>
              <a:rPr lang="en-GB" altLang="ja-JP" sz="2400" u="sng" dirty="0">
                <a:solidFill>
                  <a:srgbClr val="FFFF00"/>
                </a:solidFill>
                <a:hlinkClick r:id="rId6"/>
              </a:rPr>
              <a:t>www.iecee.org</a:t>
            </a:r>
            <a:r>
              <a:rPr lang="ja-JP" altLang="ja-JP" sz="2400" dirty="0">
                <a:solidFill>
                  <a:srgbClr val="FFFFFF"/>
                </a:solidFill>
              </a:rPr>
              <a:t> </a:t>
            </a:r>
            <a:endParaRPr lang="en-US" altLang="ja-JP" sz="2400" dirty="0">
              <a:solidFill>
                <a:srgbClr val="FFFFFF"/>
              </a:solidFill>
            </a:endParaRPr>
          </a:p>
          <a:p>
            <a:r>
              <a:rPr lang="en-GB" altLang="ja-JP" sz="2400" dirty="0">
                <a:solidFill>
                  <a:srgbClr val="FFFFFF"/>
                </a:solidFill>
              </a:rPr>
              <a:t>IECQ </a:t>
            </a:r>
            <a:r>
              <a:rPr lang="en-GB" altLang="ja-JP" sz="2400" dirty="0" smtClean="0">
                <a:solidFill>
                  <a:srgbClr val="FFFFFF"/>
                </a:solidFill>
              </a:rPr>
              <a:t>  website </a:t>
            </a:r>
            <a:r>
              <a:rPr lang="en-GB" altLang="ja-JP" sz="2400" u="sng" dirty="0">
                <a:solidFill>
                  <a:srgbClr val="FFFFFF"/>
                </a:solidFill>
                <a:hlinkClick r:id="rId7"/>
              </a:rPr>
              <a:t>www.iecq.org</a:t>
            </a:r>
            <a:r>
              <a:rPr lang="ja-JP" altLang="ja-JP" sz="2400" dirty="0">
                <a:solidFill>
                  <a:srgbClr val="FFFFFF"/>
                </a:solidFill>
              </a:rPr>
              <a:t> </a:t>
            </a:r>
            <a:endParaRPr lang="en-US" altLang="ja-JP" sz="2400" dirty="0" smtClean="0">
              <a:solidFill>
                <a:srgbClr val="FFFFFF"/>
              </a:solidFill>
            </a:endParaRPr>
          </a:p>
          <a:p>
            <a:r>
              <a:rPr lang="en-GB" altLang="ja-JP" sz="2400" dirty="0">
                <a:solidFill>
                  <a:srgbClr val="FFFFFF"/>
                </a:solidFill>
              </a:rPr>
              <a:t>IECEx </a:t>
            </a:r>
            <a:r>
              <a:rPr lang="en-GB" altLang="ja-JP" sz="2400" dirty="0" smtClean="0">
                <a:solidFill>
                  <a:srgbClr val="FFFFFF"/>
                </a:solidFill>
              </a:rPr>
              <a:t> website </a:t>
            </a:r>
            <a:r>
              <a:rPr lang="en-GB" altLang="ja-JP" sz="2400" u="sng" dirty="0" smtClean="0">
                <a:solidFill>
                  <a:srgbClr val="FFFFFF"/>
                </a:solidFill>
                <a:hlinkClick r:id="rId8"/>
              </a:rPr>
              <a:t>www.iecex.com</a:t>
            </a:r>
            <a:r>
              <a:rPr lang="ja-JP" altLang="ja-JP" sz="2400" dirty="0">
                <a:solidFill>
                  <a:srgbClr val="FFFFFF"/>
                </a:solidFill>
              </a:rPr>
              <a:t>　</a:t>
            </a:r>
            <a:r>
              <a:rPr lang="ja-JP" altLang="ja-JP" sz="2400" dirty="0" smtClean="0">
                <a:solidFill>
                  <a:srgbClr val="FFFFFF"/>
                </a:solidFill>
              </a:rPr>
              <a:t> </a:t>
            </a:r>
            <a:endParaRPr lang="en-US" altLang="ja-JP" sz="2400" dirty="0">
              <a:solidFill>
                <a:srgbClr val="FFFFFF"/>
              </a:solidFill>
            </a:endParaRPr>
          </a:p>
          <a:p>
            <a:r>
              <a:rPr lang="en-GB" altLang="ja-JP" sz="2400" dirty="0">
                <a:solidFill>
                  <a:srgbClr val="FFFFFF"/>
                </a:solidFill>
              </a:rPr>
              <a:t>IECRE website </a:t>
            </a:r>
            <a:r>
              <a:rPr lang="en-GB" altLang="ja-JP" sz="2400" u="sng" dirty="0" smtClean="0">
                <a:solidFill>
                  <a:srgbClr val="6699FF"/>
                </a:solidFill>
                <a:hlinkClick r:id="rId6"/>
              </a:rPr>
              <a:t>www.iecre.org</a:t>
            </a:r>
            <a:endParaRPr lang="ja-JP" altLang="ja-JP" sz="2400" dirty="0">
              <a:solidFill>
                <a:srgbClr val="6699FF"/>
              </a:solidFill>
            </a:endParaRPr>
          </a:p>
        </p:txBody>
      </p:sp>
    </p:spTree>
    <p:extLst>
      <p:ext uri="{BB962C8B-B14F-4D97-AF65-F5344CB8AC3E}">
        <p14:creationId xmlns:p14="http://schemas.microsoft.com/office/powerpoint/2010/main" val="171570159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elisanet.fi/arigrafix/images/roman_co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50381" y="2348881"/>
            <a:ext cx="2563416" cy="24785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8333" y="1816659"/>
            <a:ext cx="7605464" cy="438582"/>
          </a:xfrm>
          <a:prstGeom prst="rect">
            <a:avLst/>
          </a:prstGeom>
          <a:noFill/>
        </p:spPr>
        <p:txBody>
          <a:bodyPr wrap="square" rtlCol="0">
            <a:spAutoFit/>
          </a:bodyPr>
          <a:lstStyle/>
          <a:p>
            <a:pPr marL="342900" indent="-342900">
              <a:buFont typeface="Arial" panose="020B0604020202020204" pitchFamily="34" charset="0"/>
              <a:buChar char="•"/>
            </a:pPr>
            <a:r>
              <a:rPr lang="en-US" sz="2250" dirty="0">
                <a:solidFill>
                  <a:schemeClr val="tx1">
                    <a:lumMod val="65000"/>
                    <a:lumOff val="35000"/>
                  </a:schemeClr>
                </a:solidFill>
              </a:rPr>
              <a:t>Using standards = CA</a:t>
            </a:r>
            <a:endParaRPr lang="en-US" dirty="0">
              <a:solidFill>
                <a:schemeClr val="tx1">
                  <a:lumMod val="65000"/>
                  <a:lumOff val="35000"/>
                </a:schemeClr>
              </a:solidFill>
              <a:sym typeface="Wingdings" panose="05000000000000000000" pitchFamily="2" charset="2"/>
            </a:endParaRPr>
          </a:p>
        </p:txBody>
      </p:sp>
      <p:sp>
        <p:nvSpPr>
          <p:cNvPr id="16" name="TextBox 15"/>
          <p:cNvSpPr txBox="1"/>
          <p:nvPr/>
        </p:nvSpPr>
        <p:spPr>
          <a:xfrm>
            <a:off x="395537" y="2456892"/>
            <a:ext cx="7570795" cy="784830"/>
          </a:xfrm>
          <a:prstGeom prst="rect">
            <a:avLst/>
          </a:prstGeom>
          <a:noFill/>
        </p:spPr>
        <p:txBody>
          <a:bodyPr wrap="square" rtlCol="0">
            <a:spAutoFit/>
          </a:bodyPr>
          <a:lstStyle/>
          <a:p>
            <a:pPr marL="342900" indent="-342900">
              <a:buFont typeface="Arial" panose="020B0604020202020204" pitchFamily="34" charset="0"/>
              <a:buChar char="•"/>
            </a:pPr>
            <a:r>
              <a:rPr lang="en-US" sz="2250" dirty="0">
                <a:solidFill>
                  <a:schemeClr val="tx1">
                    <a:lumMod val="65000"/>
                    <a:lumOff val="35000"/>
                  </a:schemeClr>
                </a:solidFill>
              </a:rPr>
              <a:t>Standards and CA</a:t>
            </a:r>
            <a:br>
              <a:rPr lang="en-US" sz="2250" dirty="0">
                <a:solidFill>
                  <a:schemeClr val="tx1">
                    <a:lumMod val="65000"/>
                    <a:lumOff val="35000"/>
                  </a:schemeClr>
                </a:solidFill>
              </a:rPr>
            </a:br>
            <a:r>
              <a:rPr lang="en-US" sz="2250" dirty="0">
                <a:solidFill>
                  <a:schemeClr val="tx1">
                    <a:lumMod val="65000"/>
                    <a:lumOff val="35000"/>
                  </a:schemeClr>
                </a:solidFill>
              </a:rPr>
              <a:t>are like two sides of a coin…</a:t>
            </a:r>
            <a:endParaRPr lang="en-US" dirty="0">
              <a:solidFill>
                <a:schemeClr val="tx1">
                  <a:lumMod val="65000"/>
                  <a:lumOff val="35000"/>
                </a:schemeClr>
              </a:solidFill>
              <a:sym typeface="Wingdings" panose="05000000000000000000" pitchFamily="2" charset="2"/>
            </a:endParaRPr>
          </a:p>
        </p:txBody>
      </p:sp>
      <p:sp>
        <p:nvSpPr>
          <p:cNvPr id="17" name="TextBox 16"/>
          <p:cNvSpPr txBox="1"/>
          <p:nvPr/>
        </p:nvSpPr>
        <p:spPr>
          <a:xfrm>
            <a:off x="827584" y="3429000"/>
            <a:ext cx="7173416" cy="784830"/>
          </a:xfrm>
          <a:prstGeom prst="rect">
            <a:avLst/>
          </a:prstGeom>
          <a:noFill/>
        </p:spPr>
        <p:txBody>
          <a:bodyPr wrap="square" rtlCol="0">
            <a:spAutoFit/>
          </a:bodyPr>
          <a:lstStyle/>
          <a:p>
            <a:r>
              <a:rPr lang="en-US" sz="2250" dirty="0">
                <a:solidFill>
                  <a:schemeClr val="tx1">
                    <a:lumMod val="65000"/>
                    <a:lumOff val="35000"/>
                  </a:schemeClr>
                </a:solidFill>
              </a:rPr>
              <a:t>    …together they bring </a:t>
            </a:r>
            <a:br>
              <a:rPr lang="en-US" sz="2250" dirty="0">
                <a:solidFill>
                  <a:schemeClr val="tx1">
                    <a:lumMod val="65000"/>
                    <a:lumOff val="35000"/>
                  </a:schemeClr>
                </a:solidFill>
              </a:rPr>
            </a:br>
            <a:r>
              <a:rPr lang="en-US" sz="2250" dirty="0">
                <a:solidFill>
                  <a:schemeClr val="tx1">
                    <a:lumMod val="65000"/>
                    <a:lumOff val="35000"/>
                  </a:schemeClr>
                </a:solidFill>
              </a:rPr>
              <a:t>    maximum value</a:t>
            </a:r>
            <a:endParaRPr lang="en-US" dirty="0">
              <a:solidFill>
                <a:schemeClr val="tx1">
                  <a:lumMod val="65000"/>
                  <a:lumOff val="35000"/>
                </a:schemeClr>
              </a:solidFill>
              <a:sym typeface="Wingdings" panose="05000000000000000000" pitchFamily="2" charset="2"/>
            </a:endParaRPr>
          </a:p>
        </p:txBody>
      </p:sp>
      <p:sp>
        <p:nvSpPr>
          <p:cNvPr id="18" name="TextBox 17"/>
          <p:cNvSpPr txBox="1"/>
          <p:nvPr/>
        </p:nvSpPr>
        <p:spPr>
          <a:xfrm>
            <a:off x="408333" y="4401108"/>
            <a:ext cx="7605464" cy="438582"/>
          </a:xfrm>
          <a:prstGeom prst="rect">
            <a:avLst/>
          </a:prstGeom>
          <a:noFill/>
        </p:spPr>
        <p:txBody>
          <a:bodyPr wrap="square" rtlCol="0">
            <a:spAutoFit/>
          </a:bodyPr>
          <a:lstStyle/>
          <a:p>
            <a:pPr marL="342900" indent="-342900">
              <a:buFont typeface="Arial" panose="020B0604020202020204" pitchFamily="34" charset="0"/>
              <a:buChar char="•"/>
            </a:pPr>
            <a:r>
              <a:rPr lang="en-US" sz="2250" dirty="0">
                <a:solidFill>
                  <a:schemeClr val="tx1">
                    <a:lumMod val="65000"/>
                    <a:lumOff val="35000"/>
                  </a:schemeClr>
                </a:solidFill>
              </a:rPr>
              <a:t>Standards  +  CA   =   Value</a:t>
            </a:r>
            <a:endParaRPr lang="en-US" dirty="0">
              <a:solidFill>
                <a:schemeClr val="tx1">
                  <a:lumMod val="65000"/>
                  <a:lumOff val="35000"/>
                </a:schemeClr>
              </a:solidFill>
              <a:sym typeface="Wingdings" panose="05000000000000000000" pitchFamily="2" charset="2"/>
            </a:endParaRPr>
          </a:p>
        </p:txBody>
      </p:sp>
      <p:sp>
        <p:nvSpPr>
          <p:cNvPr id="20" name="タイトル 1"/>
          <p:cNvSpPr txBox="1">
            <a:spLocks/>
          </p:cNvSpPr>
          <p:nvPr/>
        </p:nvSpPr>
        <p:spPr>
          <a:xfrm>
            <a:off x="514350" y="61883"/>
            <a:ext cx="7541324" cy="682677"/>
          </a:xfrm>
          <a:prstGeom prst="rect">
            <a:avLst/>
          </a:prstGeom>
        </p:spPr>
        <p:txBody>
          <a:bodyPr/>
          <a:lstStyle>
            <a:lvl1pPr marL="0" indent="0" eaLnBrk="1" hangingPunct="1">
              <a:tabLst/>
              <a:defRPr lang="en-GB" sz="3600" cap="none" spc="0" dirty="0" smtClean="0">
                <a:ln w="11430"/>
                <a:solidFill>
                  <a:schemeClr val="bg2">
                    <a:lumMod val="75000"/>
                  </a:schemeClr>
                </a:solidFill>
                <a:effectLst>
                  <a:outerShdw blurRad="80000" dist="40000" dir="5040000" algn="tl">
                    <a:srgbClr val="000000">
                      <a:alpha val="30000"/>
                    </a:srgbClr>
                  </a:outerShdw>
                </a:effectLst>
                <a:latin typeface="Arial" pitchFamily="34" charset="0"/>
                <a:ea typeface="+mn-ea"/>
                <a:cs typeface="Arial" pitchFamily="34" charset="0"/>
              </a:defRPr>
            </a:lvl1pPr>
            <a:lvl2pPr eaLnBrk="1" hangingPunct="1">
              <a:defRPr sz="2800"/>
            </a:lvl2pPr>
            <a:lvl3pPr eaLnBrk="1" hangingPunct="1">
              <a:defRPr sz="2800"/>
            </a:lvl3pPr>
            <a:lvl4pPr eaLnBrk="1" hangingPunct="1">
              <a:defRPr sz="2800"/>
            </a:lvl4pPr>
            <a:lvl5pPr eaLnBrk="1" hangingPunct="1">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dirty="0">
                <a:solidFill>
                  <a:schemeClr val="tx1">
                    <a:lumMod val="65000"/>
                    <a:lumOff val="35000"/>
                  </a:schemeClr>
                </a:solidFill>
                <a:effectLst>
                  <a:outerShdw blurRad="38100" dist="38100" dir="2700000" algn="tl">
                    <a:srgbClr val="000000">
                      <a:alpha val="43137"/>
                    </a:srgbClr>
                  </a:outerShdw>
                </a:effectLst>
              </a:rPr>
              <a:t>IEC Value Creation</a:t>
            </a:r>
            <a:endParaRPr lang="en-GB" dirty="0">
              <a:solidFill>
                <a:schemeClr val="tx1">
                  <a:lumMod val="65000"/>
                  <a:lumOff val="35000"/>
                </a:schemeClr>
              </a:solidFill>
              <a:effectLst>
                <a:outerShdw blurRad="38100" dist="38100" dir="2700000" algn="tl">
                  <a:srgbClr val="000000">
                    <a:alpha val="43137"/>
                  </a:srgbClr>
                </a:outerShdw>
              </a:effectLst>
            </a:endParaRPr>
          </a:p>
        </p:txBody>
      </p:sp>
      <p:sp>
        <p:nvSpPr>
          <p:cNvPr id="9" name="Rectangle 8"/>
          <p:cNvSpPr/>
          <p:nvPr/>
        </p:nvSpPr>
        <p:spPr bwMode="auto">
          <a:xfrm>
            <a:off x="514350" y="657273"/>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0232271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G:\MARKETING\Images and Photos\Thematic_photos\General concepts\4306316_x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86580"/>
            <a:ext cx="9144001"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p:nvPr>
        </p:nvSpPr>
        <p:spPr>
          <a:xfrm>
            <a:off x="4194212" y="1484784"/>
            <a:ext cx="4842284" cy="2376264"/>
          </a:xfrm>
        </p:spPr>
        <p:txBody>
          <a:bodyPr>
            <a:normAutofit fontScale="92500" lnSpcReduction="20000"/>
          </a:bodyPr>
          <a:lstStyle/>
          <a:p>
            <a:pPr algn="r"/>
            <a:r>
              <a:rPr lang="en-GB" sz="4400" dirty="0">
                <a:solidFill>
                  <a:schemeClr val="bg1"/>
                </a:solidFill>
                <a:latin typeface="+mj-lt"/>
              </a:rPr>
              <a:t>Vision:</a:t>
            </a:r>
          </a:p>
          <a:p>
            <a:pPr algn="r"/>
            <a:r>
              <a:rPr lang="en-GB" sz="4400" dirty="0">
                <a:ln w="11430">
                  <a:solidFill>
                    <a:schemeClr val="tx2"/>
                  </a:solidFill>
                </a:ln>
                <a:solidFill>
                  <a:srgbClr val="FFC000"/>
                </a:solidFill>
                <a:latin typeface="+mj-lt"/>
                <a:cs typeface="Arial" pitchFamily="34" charset="0"/>
              </a:rPr>
              <a:t>IEC everywhere </a:t>
            </a:r>
            <a:r>
              <a:rPr lang="en-GB" sz="4400" dirty="0">
                <a:solidFill>
                  <a:schemeClr val="bg1"/>
                </a:solidFill>
                <a:latin typeface="+mj-lt"/>
              </a:rPr>
              <a:t>for a safer, more efficient world.</a:t>
            </a:r>
          </a:p>
          <a:p>
            <a:endParaRPr lang="en-GB" sz="5400" dirty="0">
              <a:solidFill>
                <a:schemeClr val="bg1"/>
              </a:solidFill>
            </a:endParaRPr>
          </a:p>
        </p:txBody>
      </p:sp>
    </p:spTree>
    <p:extLst>
      <p:ext uri="{BB962C8B-B14F-4D97-AF65-F5344CB8AC3E}">
        <p14:creationId xmlns:p14="http://schemas.microsoft.com/office/powerpoint/2010/main" val="35567862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744" y="2637088"/>
            <a:ext cx="2350004" cy="1584000"/>
          </a:xfrm>
          <a:prstGeom prst="rect">
            <a:avLst/>
          </a:prstGeom>
        </p:spPr>
      </p:pic>
      <p:sp>
        <p:nvSpPr>
          <p:cNvPr id="3" name="Title 2"/>
          <p:cNvSpPr>
            <a:spLocks noGrp="1"/>
          </p:cNvSpPr>
          <p:nvPr>
            <p:ph type="title"/>
          </p:nvPr>
        </p:nvSpPr>
        <p:spPr>
          <a:xfrm>
            <a:off x="535586" y="203935"/>
            <a:ext cx="8255256" cy="577503"/>
          </a:xfrm>
        </p:spPr>
        <p:txBody>
          <a:bodyPr/>
          <a:lstStyle/>
          <a:p>
            <a:r>
              <a:rPr lang="en-GB" dirty="0" smtClean="0"/>
              <a:t>IEC family: 171 countries</a:t>
            </a:r>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7" y="4437288"/>
            <a:ext cx="2501951" cy="1584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7018" y="2637088"/>
            <a:ext cx="2128281" cy="1584000"/>
          </a:xfrm>
          <a:prstGeom prst="rect">
            <a:avLst/>
          </a:prstGeom>
        </p:spPr>
      </p:pic>
      <p:sp>
        <p:nvSpPr>
          <p:cNvPr id="10" name="Rectangle 9"/>
          <p:cNvSpPr/>
          <p:nvPr/>
        </p:nvSpPr>
        <p:spPr>
          <a:xfrm>
            <a:off x="424997" y="2780928"/>
            <a:ext cx="2403936" cy="400110"/>
          </a:xfrm>
          <a:prstGeom prst="rect">
            <a:avLst/>
          </a:prstGeom>
        </p:spPr>
        <p:txBody>
          <a:bodyPr wrap="square">
            <a:spAutoFit/>
          </a:bodyPr>
          <a:lstStyle/>
          <a:p>
            <a:pPr>
              <a:spcBef>
                <a:spcPts val="600"/>
              </a:spcBef>
            </a:pPr>
            <a:r>
              <a:rPr lang="en-GB" sz="2000" dirty="0">
                <a:solidFill>
                  <a:prstClr val="black">
                    <a:lumMod val="65000"/>
                    <a:lumOff val="35000"/>
                  </a:prstClr>
                </a:solidFill>
              </a:rPr>
              <a:t>New members</a:t>
            </a:r>
          </a:p>
        </p:txBody>
      </p:sp>
      <p:sp>
        <p:nvSpPr>
          <p:cNvPr id="11" name="Rectangle 10"/>
          <p:cNvSpPr/>
          <p:nvPr/>
        </p:nvSpPr>
        <p:spPr>
          <a:xfrm>
            <a:off x="467544" y="4613066"/>
            <a:ext cx="2880320" cy="400110"/>
          </a:xfrm>
          <a:prstGeom prst="rect">
            <a:avLst/>
          </a:prstGeom>
        </p:spPr>
        <p:txBody>
          <a:bodyPr wrap="square">
            <a:spAutoFit/>
          </a:bodyPr>
          <a:lstStyle/>
          <a:p>
            <a:pPr>
              <a:spcBef>
                <a:spcPts val="600"/>
              </a:spcBef>
            </a:pPr>
            <a:r>
              <a:rPr lang="en-GB" sz="2000" dirty="0">
                <a:solidFill>
                  <a:prstClr val="black">
                    <a:lumMod val="65000"/>
                    <a:lumOff val="35000"/>
                  </a:prstClr>
                </a:solidFill>
              </a:rPr>
              <a:t>New affiliate country </a:t>
            </a:r>
          </a:p>
        </p:txBody>
      </p:sp>
      <p:sp>
        <p:nvSpPr>
          <p:cNvPr id="12" name="TextBox 11"/>
          <p:cNvSpPr txBox="1"/>
          <p:nvPr/>
        </p:nvSpPr>
        <p:spPr>
          <a:xfrm>
            <a:off x="449468" y="1772816"/>
            <a:ext cx="5418676" cy="523220"/>
          </a:xfrm>
          <a:prstGeom prst="rect">
            <a:avLst/>
          </a:prstGeom>
          <a:noFill/>
        </p:spPr>
        <p:txBody>
          <a:bodyPr wrap="square" rtlCol="0">
            <a:spAutoFit/>
          </a:bodyPr>
          <a:lstStyle/>
          <a:p>
            <a:r>
              <a:rPr lang="en-GB" sz="2800" dirty="0"/>
              <a:t>86 Members           85 Affiliates</a:t>
            </a:r>
            <a:endParaRPr lang="en-US" sz="2800" dirty="0"/>
          </a:p>
        </p:txBody>
      </p:sp>
      <p:sp>
        <p:nvSpPr>
          <p:cNvPr id="13" name="Rectangle 12"/>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744560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r>
              <a:rPr lang="en-GB" dirty="0"/>
              <a:t>Market and societal relevance</a:t>
            </a:r>
          </a:p>
          <a:p>
            <a:r>
              <a:rPr lang="en-GB" dirty="0"/>
              <a:t>Sustainable business model</a:t>
            </a:r>
          </a:p>
          <a:p>
            <a:r>
              <a:rPr lang="en-GB" dirty="0"/>
              <a:t>Flexible organization</a:t>
            </a:r>
          </a:p>
          <a:p>
            <a:r>
              <a:rPr lang="en-GB" dirty="0"/>
              <a:t>Agile operations</a:t>
            </a:r>
          </a:p>
          <a:p>
            <a:pPr marL="0" indent="0">
              <a:buNone/>
            </a:pPr>
            <a:endParaRPr lang="en-GB" dirty="0"/>
          </a:p>
          <a:p>
            <a:pPr marL="361950" lvl="1" indent="0">
              <a:buNone/>
            </a:pPr>
            <a:endParaRPr lang="en-GB" dirty="0"/>
          </a:p>
          <a:p>
            <a:endParaRPr lang="en-GB" dirty="0"/>
          </a:p>
        </p:txBody>
      </p:sp>
      <p:pic>
        <p:nvPicPr>
          <p:cNvPr id="8" name="Content Placeholder 7"/>
          <p:cNvPicPr>
            <a:picLocks noGrp="1" noChangeAspect="1"/>
          </p:cNvPicPr>
          <p:nvPr>
            <p:ph sz="half" idx="15"/>
          </p:nvPr>
        </p:nvPicPr>
        <p:blipFill>
          <a:blip r:embed="rId3" cstate="print">
            <a:extLst>
              <a:ext uri="{28A0092B-C50C-407E-A947-70E740481C1C}">
                <a14:useLocalDpi xmlns:a14="http://schemas.microsoft.com/office/drawing/2010/main" val="0"/>
              </a:ext>
            </a:extLst>
          </a:blip>
          <a:stretch>
            <a:fillRect/>
          </a:stretch>
        </p:blipFill>
        <p:spPr>
          <a:xfrm>
            <a:off x="4643438" y="2294875"/>
            <a:ext cx="4500562" cy="2320895"/>
          </a:xfrm>
        </p:spPr>
      </p:pic>
      <p:sp>
        <p:nvSpPr>
          <p:cNvPr id="4" name="Title 3"/>
          <p:cNvSpPr>
            <a:spLocks noGrp="1"/>
          </p:cNvSpPr>
          <p:nvPr>
            <p:ph type="title"/>
          </p:nvPr>
        </p:nvSpPr>
        <p:spPr>
          <a:xfrm>
            <a:off x="442800" y="187202"/>
            <a:ext cx="8280000" cy="703448"/>
          </a:xfrm>
        </p:spPr>
        <p:txBody>
          <a:bodyPr/>
          <a:lstStyle/>
          <a:p>
            <a:r>
              <a:rPr lang="en-GB" dirty="0"/>
              <a:t>Strategic objectives</a:t>
            </a:r>
          </a:p>
        </p:txBody>
      </p:sp>
      <p:sp>
        <p:nvSpPr>
          <p:cNvPr id="5" name="Rectangle 4"/>
          <p:cNvSpPr/>
          <p:nvPr/>
        </p:nvSpPr>
        <p:spPr bwMode="auto">
          <a:xfrm>
            <a:off x="442800" y="845888"/>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1329170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662" y="1160749"/>
            <a:ext cx="7521887" cy="4518110"/>
          </a:xfrm>
          <a:prstGeom prst="rect">
            <a:avLst/>
          </a:prstGeom>
        </p:spPr>
      </p:pic>
      <p:grpSp>
        <p:nvGrpSpPr>
          <p:cNvPr id="17" name="Group 16"/>
          <p:cNvGrpSpPr/>
          <p:nvPr/>
        </p:nvGrpSpPr>
        <p:grpSpPr>
          <a:xfrm>
            <a:off x="1907704" y="1997385"/>
            <a:ext cx="6336704" cy="3619314"/>
            <a:chOff x="2273266" y="1796363"/>
            <a:chExt cx="6336704" cy="4825752"/>
          </a:xfrm>
        </p:grpSpPr>
        <p:pic>
          <p:nvPicPr>
            <p:cNvPr id="5"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20830" y="3345143"/>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IEC logo RVB"/>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74414" y="1809835"/>
              <a:ext cx="330988" cy="3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5434" y="1809835"/>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0990" y="1813007"/>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3158" y="1796363"/>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08662" y="3308531"/>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60990" y="3345143"/>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3158" y="3345143"/>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3266" y="6297471"/>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5326" y="4820699"/>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3266" y="4820699"/>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IEC logo RV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5326" y="6260859"/>
              <a:ext cx="324644" cy="3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42800" y="187202"/>
            <a:ext cx="8280000" cy="539018"/>
          </a:xfrm>
        </p:spPr>
        <p:txBody>
          <a:bodyPr/>
          <a:lstStyle/>
          <a:p>
            <a:r>
              <a:rPr lang="en-US" dirty="0" smtClean="0">
                <a:effectLst>
                  <a:outerShdw blurRad="38100" dist="38100" dir="2700000" algn="tl">
                    <a:srgbClr val="000000">
                      <a:alpha val="43137"/>
                    </a:srgbClr>
                  </a:outerShdw>
                </a:effectLst>
              </a:rPr>
              <a:t>IEC and the UN SDGs</a:t>
            </a:r>
            <a:endParaRPr lang="en-US" dirty="0">
              <a:effectLst>
                <a:outerShdw blurRad="38100" dist="38100" dir="2700000" algn="tl">
                  <a:srgbClr val="000000">
                    <a:alpha val="43137"/>
                  </a:srgbClr>
                </a:outerShdw>
              </a:effectLst>
            </a:endParaRPr>
          </a:p>
        </p:txBody>
      </p:sp>
      <p:sp>
        <p:nvSpPr>
          <p:cNvPr id="4" name="Text Placeholder 3"/>
          <p:cNvSpPr>
            <a:spLocks noGrp="1"/>
          </p:cNvSpPr>
          <p:nvPr>
            <p:ph type="body" sz="quarter" idx="13"/>
          </p:nvPr>
        </p:nvSpPr>
        <p:spPr/>
        <p:txBody>
          <a:bodyPr/>
          <a:lstStyle/>
          <a:p>
            <a:r>
              <a:rPr lang="en-US" dirty="0" smtClean="0"/>
              <a:t> </a:t>
            </a:r>
            <a:endParaRPr lang="en-US" dirty="0"/>
          </a:p>
        </p:txBody>
      </p:sp>
      <p:sp>
        <p:nvSpPr>
          <p:cNvPr id="18" name="Rectangle 17"/>
          <p:cNvSpPr/>
          <p:nvPr/>
        </p:nvSpPr>
        <p:spPr bwMode="auto">
          <a:xfrm>
            <a:off x="442800" y="84419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270033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タイトル 1"/>
          <p:cNvSpPr txBox="1">
            <a:spLocks/>
          </p:cNvSpPr>
          <p:nvPr/>
        </p:nvSpPr>
        <p:spPr>
          <a:xfrm>
            <a:off x="442800" y="11875"/>
            <a:ext cx="7575004" cy="684788"/>
          </a:xfrm>
          <a:prstGeom prst="rect">
            <a:avLst/>
          </a:prstGeom>
        </p:spPr>
        <p:txBody>
          <a:bodyPr/>
          <a:lstStyle>
            <a:lvl1pPr marL="0" indent="0" eaLnBrk="1" hangingPunct="1">
              <a:tabLst/>
              <a:defRPr lang="en-GB" sz="3600" cap="none" spc="0" dirty="0" smtClean="0">
                <a:ln w="11430"/>
                <a:solidFill>
                  <a:schemeClr val="bg2">
                    <a:lumMod val="75000"/>
                  </a:schemeClr>
                </a:solidFill>
                <a:effectLst>
                  <a:outerShdw blurRad="80000" dist="40000" dir="5040000" algn="tl">
                    <a:srgbClr val="000000">
                      <a:alpha val="30000"/>
                    </a:srgbClr>
                  </a:outerShdw>
                </a:effectLst>
                <a:latin typeface="Arial" pitchFamily="34" charset="0"/>
                <a:ea typeface="+mn-ea"/>
                <a:cs typeface="Arial" pitchFamily="34" charset="0"/>
              </a:defRPr>
            </a:lvl1pPr>
            <a:lvl2pPr eaLnBrk="1" hangingPunct="1">
              <a:defRPr sz="2800"/>
            </a:lvl2pPr>
            <a:lvl3pPr eaLnBrk="1" hangingPunct="1">
              <a:defRPr sz="2800"/>
            </a:lvl3pPr>
            <a:lvl4pPr eaLnBrk="1" hangingPunct="1">
              <a:defRPr sz="2800"/>
            </a:lvl4pPr>
            <a:lvl5pPr eaLnBrk="1" hangingPunct="1">
              <a:defRPr sz="2800"/>
            </a:lvl5pPr>
            <a:lvl6pPr marL="457200" fontAlgn="base">
              <a:spcBef>
                <a:spcPct val="0"/>
              </a:spcBef>
              <a:spcAft>
                <a:spcPct val="0"/>
              </a:spcAft>
              <a:defRPr sz="2800"/>
            </a:lvl6pPr>
            <a:lvl7pPr marL="914400" fontAlgn="base">
              <a:spcBef>
                <a:spcPct val="0"/>
              </a:spcBef>
              <a:spcAft>
                <a:spcPct val="0"/>
              </a:spcAft>
              <a:defRPr sz="2800"/>
            </a:lvl7pPr>
            <a:lvl8pPr marL="1371600" fontAlgn="base">
              <a:spcBef>
                <a:spcPct val="0"/>
              </a:spcBef>
              <a:spcAft>
                <a:spcPct val="0"/>
              </a:spcAft>
              <a:defRPr sz="2800"/>
            </a:lvl8pPr>
            <a:lvl9pPr marL="1828800" fontAlgn="base">
              <a:spcBef>
                <a:spcPct val="0"/>
              </a:spcBef>
              <a:spcAft>
                <a:spcPct val="0"/>
              </a:spcAft>
              <a:defRPr sz="2800"/>
            </a:lvl9pPr>
          </a:lstStyle>
          <a:p>
            <a:r>
              <a:rPr lang="en-US" dirty="0">
                <a:solidFill>
                  <a:schemeClr val="tx1">
                    <a:lumMod val="65000"/>
                    <a:lumOff val="35000"/>
                  </a:schemeClr>
                </a:solidFill>
                <a:effectLst>
                  <a:outerShdw blurRad="38100" dist="38100" dir="2700000" algn="tl">
                    <a:srgbClr val="000000">
                      <a:alpha val="43137"/>
                    </a:srgbClr>
                  </a:outerShdw>
                </a:effectLst>
              </a:rPr>
              <a:t>IEC Academy &amp; Basecamp</a:t>
            </a:r>
            <a:endParaRPr lang="en-GB" dirty="0">
              <a:solidFill>
                <a:schemeClr val="tx1">
                  <a:lumMod val="65000"/>
                  <a:lumOff val="35000"/>
                </a:schemeClr>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p:txBody>
          <a:bodyPr/>
          <a:lstStyle/>
          <a:p>
            <a:pPr marL="0" indent="0">
              <a:buNone/>
            </a:pPr>
            <a:r>
              <a:rPr lang="en-US" dirty="0" smtClean="0"/>
              <a:t> </a:t>
            </a:r>
            <a:endParaRPr lang="en-US" dirty="0"/>
          </a:p>
        </p:txBody>
      </p:sp>
      <p:sp>
        <p:nvSpPr>
          <p:cNvPr id="7" name="Content Placeholder 6"/>
          <p:cNvSpPr>
            <a:spLocks noGrp="1"/>
          </p:cNvSpPr>
          <p:nvPr>
            <p:ph sz="half" idx="15"/>
          </p:nvPr>
        </p:nvSpPr>
        <p:spPr>
          <a:xfrm>
            <a:off x="268324" y="5339474"/>
            <a:ext cx="8048092" cy="416588"/>
          </a:xfrm>
        </p:spPr>
        <p:txBody>
          <a:bodyPr>
            <a:normAutofit fontScale="85000" lnSpcReduction="20000"/>
          </a:bodyPr>
          <a:lstStyle/>
          <a:p>
            <a:r>
              <a:rPr lang="en-US" dirty="0" smtClean="0">
                <a:hlinkClick r:id="rId3"/>
              </a:rPr>
              <a:t>http://www.iec.ch/academy/</a:t>
            </a:r>
            <a:r>
              <a:rPr lang="en-US" dirty="0"/>
              <a:t>   </a:t>
            </a:r>
            <a:r>
              <a:rPr lang="en-US" dirty="0" smtClean="0"/>
              <a:t> </a:t>
            </a:r>
            <a:r>
              <a:rPr lang="en-US" dirty="0" smtClean="0">
                <a:hlinkClick r:id="rId4"/>
              </a:rPr>
              <a:t>https</a:t>
            </a:r>
            <a:r>
              <a:rPr lang="en-US" dirty="0">
                <a:hlinkClick r:id="rId4"/>
              </a:rPr>
              <a:t>://basecamp.iec.ch</a:t>
            </a:r>
            <a:r>
              <a:rPr lang="en-US" dirty="0" smtClean="0">
                <a:hlinkClick r:id="rId4"/>
              </a:rPr>
              <a:t>/</a:t>
            </a:r>
            <a:endParaRPr lang="en-US" dirty="0" smtClean="0"/>
          </a:p>
          <a:p>
            <a:endParaRPr lang="en-US" dirty="0" smtClean="0"/>
          </a:p>
          <a:p>
            <a:endParaRPr lang="en-US" dirty="0"/>
          </a:p>
        </p:txBody>
      </p:sp>
      <p:pic>
        <p:nvPicPr>
          <p:cNvPr id="4" name="Picture 3"/>
          <p:cNvPicPr>
            <a:picLocks noChangeAspect="1"/>
          </p:cNvPicPr>
          <p:nvPr/>
        </p:nvPicPr>
        <p:blipFill>
          <a:blip r:embed="rId5"/>
          <a:stretch>
            <a:fillRect/>
          </a:stretch>
        </p:blipFill>
        <p:spPr>
          <a:xfrm>
            <a:off x="268324" y="1610821"/>
            <a:ext cx="4242476" cy="3599577"/>
          </a:xfrm>
          <a:prstGeom prst="rect">
            <a:avLst/>
          </a:prstGeom>
        </p:spPr>
      </p:pic>
      <p:pic>
        <p:nvPicPr>
          <p:cNvPr id="2" name="Picture 1"/>
          <p:cNvPicPr>
            <a:picLocks noChangeAspect="1"/>
          </p:cNvPicPr>
          <p:nvPr/>
        </p:nvPicPr>
        <p:blipFill>
          <a:blip r:embed="rId6"/>
          <a:stretch>
            <a:fillRect/>
          </a:stretch>
        </p:blipFill>
        <p:spPr>
          <a:xfrm>
            <a:off x="4609619" y="1615518"/>
            <a:ext cx="4091581" cy="3593772"/>
          </a:xfrm>
          <a:prstGeom prst="rect">
            <a:avLst/>
          </a:prstGeom>
        </p:spPr>
      </p:pic>
      <p:sp>
        <p:nvSpPr>
          <p:cNvPr id="8" name="Rectangle 7"/>
          <p:cNvSpPr/>
          <p:nvPr/>
        </p:nvSpPr>
        <p:spPr bwMode="auto">
          <a:xfrm>
            <a:off x="442800" y="713326"/>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3510299471"/>
      </p:ext>
    </p:extLst>
  </p:cSld>
  <p:clrMapOvr>
    <a:masterClrMapping/>
  </p:clrMapOvr>
  <mc:AlternateContent xmlns:mc="http://schemas.openxmlformats.org/markup-compatibility/2006">
    <mc:Choice xmlns:p14="http://schemas.microsoft.com/office/powerpoint/2010/main" Requires="p14">
      <p:transition spd="slow" p14:dur="1500">
        <p:wipe dir="r"/>
      </p:transition>
    </mc:Choice>
    <mc:Fallback>
      <p:transition spd="slow">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1"/>
          <p:cNvGrpSpPr>
            <a:grpSpLocks/>
          </p:cNvGrpSpPr>
          <p:nvPr/>
        </p:nvGrpSpPr>
        <p:grpSpPr bwMode="auto">
          <a:xfrm>
            <a:off x="798513" y="1285875"/>
            <a:ext cx="7326312" cy="5449888"/>
            <a:chOff x="1431925" y="1285577"/>
            <a:chExt cx="6280150" cy="5311775"/>
          </a:xfrm>
        </p:grpSpPr>
        <p:sp>
          <p:nvSpPr>
            <p:cNvPr id="5" name="AutoShape 92"/>
            <p:cNvSpPr>
              <a:spLocks noChangeArrowheads="1"/>
            </p:cNvSpPr>
            <p:nvPr/>
          </p:nvSpPr>
          <p:spPr bwMode="auto">
            <a:xfrm>
              <a:off x="2834922" y="1285577"/>
              <a:ext cx="3434691" cy="1601424"/>
            </a:xfrm>
            <a:prstGeom prst="roundRect">
              <a:avLst>
                <a:gd name="adj" fmla="val 2773"/>
              </a:avLst>
            </a:prstGeom>
            <a:solidFill>
              <a:srgbClr val="1D66B4"/>
            </a:solidFill>
            <a:ln w="952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400" dirty="0">
                  <a:solidFill>
                    <a:prstClr val="white"/>
                  </a:solidFill>
                </a:rPr>
                <a:t>   COUNCIL </a:t>
              </a:r>
              <a:r>
                <a:rPr lang="en-US" sz="1300" dirty="0">
                  <a:solidFill>
                    <a:prstClr val="white"/>
                  </a:solidFill>
                </a:rPr>
                <a:t>(C)</a:t>
              </a:r>
              <a:r>
                <a:rPr lang="en-US" sz="1400" dirty="0">
                  <a:solidFill>
                    <a:prstClr val="white"/>
                  </a:solidFill>
                </a:rPr>
                <a:t/>
              </a:r>
              <a:br>
                <a:rPr lang="en-US" sz="1400" dirty="0">
                  <a:solidFill>
                    <a:prstClr val="white"/>
                  </a:solidFill>
                </a:rPr>
              </a:br>
              <a:r>
                <a:rPr lang="en-US" sz="1100" b="0" dirty="0">
                  <a:solidFill>
                    <a:prstClr val="white"/>
                  </a:solidFill>
                </a:rPr>
                <a:t>    (Full Member National Committees)</a:t>
              </a:r>
              <a:r>
                <a:rPr lang="en-US" sz="1100" b="0" dirty="0">
                  <a:solidFill>
                    <a:prstClr val="black"/>
                  </a:solidFill>
                </a:rPr>
                <a:t/>
              </a:r>
              <a:br>
                <a:rPr lang="en-US" sz="1100" b="0" dirty="0">
                  <a:solidFill>
                    <a:prstClr val="black"/>
                  </a:solidFill>
                </a:rPr>
              </a:br>
              <a:r>
                <a:rPr lang="en-US" sz="1800" dirty="0"/>
                <a:t/>
              </a:r>
              <a:br>
                <a:rPr lang="en-US" sz="1800" dirty="0"/>
              </a:br>
              <a:r>
                <a:rPr lang="en-US" sz="1800" dirty="0"/>
                <a:t> </a:t>
              </a:r>
              <a:br>
                <a:rPr lang="en-US" sz="1800" dirty="0"/>
              </a:br>
              <a:r>
                <a:rPr lang="en-US" sz="1800" dirty="0"/>
                <a:t/>
              </a:r>
              <a:br>
                <a:rPr lang="en-US" sz="1800" dirty="0"/>
              </a:br>
              <a:endParaRPr lang="en-US" sz="1800" dirty="0"/>
            </a:p>
          </p:txBody>
        </p:sp>
        <p:sp>
          <p:nvSpPr>
            <p:cNvPr id="8200" name="Line 86"/>
            <p:cNvSpPr>
              <a:spLocks noChangeShapeType="1"/>
            </p:cNvSpPr>
            <p:nvPr/>
          </p:nvSpPr>
          <p:spPr bwMode="auto">
            <a:xfrm>
              <a:off x="5876925" y="2798464"/>
              <a:ext cx="0" cy="30480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01" name="Line 20"/>
            <p:cNvSpPr>
              <a:spLocks noChangeShapeType="1"/>
            </p:cNvSpPr>
            <p:nvPr/>
          </p:nvSpPr>
          <p:spPr bwMode="auto">
            <a:xfrm>
              <a:off x="3132138" y="2790527"/>
              <a:ext cx="0" cy="30480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02" name="Line 21"/>
            <p:cNvSpPr>
              <a:spLocks noChangeShapeType="1"/>
            </p:cNvSpPr>
            <p:nvPr/>
          </p:nvSpPr>
          <p:spPr bwMode="auto">
            <a:xfrm>
              <a:off x="4505325" y="2790527"/>
              <a:ext cx="0" cy="30480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9" name="AutoShape 8"/>
            <p:cNvSpPr>
              <a:spLocks noChangeArrowheads="1"/>
            </p:cNvSpPr>
            <p:nvPr/>
          </p:nvSpPr>
          <p:spPr bwMode="auto">
            <a:xfrm>
              <a:off x="2941066" y="1868898"/>
              <a:ext cx="3192467" cy="1011914"/>
            </a:xfrm>
            <a:prstGeom prst="roundRect">
              <a:avLst>
                <a:gd name="adj" fmla="val 3699"/>
              </a:avLst>
            </a:prstGeom>
            <a:solidFill>
              <a:srgbClr val="78B4D2"/>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54000" rIns="0" bIns="0"/>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400" dirty="0">
                  <a:solidFill>
                    <a:srgbClr val="191B44"/>
                  </a:solidFill>
                </a:rPr>
                <a:t>COUNCIL BOARD </a:t>
              </a:r>
              <a:r>
                <a:rPr lang="en-US" sz="1300" dirty="0">
                  <a:solidFill>
                    <a:srgbClr val="191B44"/>
                  </a:solidFill>
                </a:rPr>
                <a:t>(CB)</a:t>
              </a:r>
            </a:p>
            <a:p>
              <a:pPr algn="ctr">
                <a:defRPr/>
              </a:pPr>
              <a:endParaRPr lang="en-US" sz="1300" dirty="0">
                <a:solidFill>
                  <a:srgbClr val="191B44"/>
                </a:solidFill>
              </a:endParaRPr>
            </a:p>
            <a:p>
              <a:pPr algn="ctr">
                <a:defRPr/>
              </a:pPr>
              <a:endParaRPr lang="en-US" sz="1600" dirty="0">
                <a:solidFill>
                  <a:srgbClr val="191B44"/>
                </a:solidFill>
              </a:endParaRPr>
            </a:p>
            <a:p>
              <a:pPr algn="ctr">
                <a:defRPr/>
              </a:pPr>
              <a:endParaRPr lang="en-US" sz="1600" dirty="0">
                <a:solidFill>
                  <a:srgbClr val="191B44"/>
                </a:solidFill>
              </a:endParaRPr>
            </a:p>
          </p:txBody>
        </p:sp>
        <p:sp>
          <p:nvSpPr>
            <p:cNvPr id="8204" name="Line 23"/>
            <p:cNvSpPr>
              <a:spLocks noChangeShapeType="1"/>
            </p:cNvSpPr>
            <p:nvPr/>
          </p:nvSpPr>
          <p:spPr bwMode="auto">
            <a:xfrm>
              <a:off x="5857875" y="2485727"/>
              <a:ext cx="9144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11" name="AutoShape 11"/>
            <p:cNvSpPr>
              <a:spLocks noChangeArrowheads="1"/>
            </p:cNvSpPr>
            <p:nvPr/>
          </p:nvSpPr>
          <p:spPr bwMode="auto">
            <a:xfrm>
              <a:off x="6423386" y="2237148"/>
              <a:ext cx="1238340" cy="632833"/>
            </a:xfrm>
            <a:prstGeom prst="roundRect">
              <a:avLst>
                <a:gd name="adj" fmla="val 5264"/>
              </a:avLst>
            </a:prstGeom>
            <a:solidFill>
              <a:srgbClr val="2D337F"/>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a:solidFill>
                    <a:prstClr val="white"/>
                  </a:solidFill>
                </a:rPr>
                <a:t>CENTRAL </a:t>
              </a:r>
              <a:br>
                <a:rPr lang="en-US" sz="1200" dirty="0">
                  <a:solidFill>
                    <a:prstClr val="white"/>
                  </a:solidFill>
                </a:rPr>
              </a:br>
              <a:r>
                <a:rPr lang="en-US" sz="1200" dirty="0">
                  <a:solidFill>
                    <a:prstClr val="white"/>
                  </a:solidFill>
                </a:rPr>
                <a:t>OFFICE</a:t>
              </a:r>
              <a:br>
                <a:rPr lang="en-US" sz="1200" dirty="0">
                  <a:solidFill>
                    <a:prstClr val="white"/>
                  </a:solidFill>
                </a:rPr>
              </a:br>
              <a:r>
                <a:rPr lang="en-US" sz="1100" b="0" dirty="0">
                  <a:solidFill>
                    <a:prstClr val="white"/>
                  </a:solidFill>
                </a:rPr>
                <a:t>(The Executive)</a:t>
              </a:r>
              <a:endParaRPr lang="en-US" sz="1200" b="0" dirty="0">
                <a:solidFill>
                  <a:prstClr val="white"/>
                </a:solidFill>
              </a:endParaRPr>
            </a:p>
          </p:txBody>
        </p:sp>
        <p:sp>
          <p:nvSpPr>
            <p:cNvPr id="8206" name="Line 25"/>
            <p:cNvSpPr>
              <a:spLocks noChangeShapeType="1"/>
            </p:cNvSpPr>
            <p:nvPr/>
          </p:nvSpPr>
          <p:spPr bwMode="auto">
            <a:xfrm>
              <a:off x="1612900" y="5870277"/>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07" name="Line 26"/>
            <p:cNvSpPr>
              <a:spLocks noChangeShapeType="1"/>
            </p:cNvSpPr>
            <p:nvPr/>
          </p:nvSpPr>
          <p:spPr bwMode="auto">
            <a:xfrm>
              <a:off x="1612900" y="4846339"/>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08" name="Line 27"/>
            <p:cNvSpPr>
              <a:spLocks noChangeShapeType="1"/>
            </p:cNvSpPr>
            <p:nvPr/>
          </p:nvSpPr>
          <p:spPr bwMode="auto">
            <a:xfrm>
              <a:off x="1612900" y="5357514"/>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09" name="Line 24"/>
            <p:cNvSpPr>
              <a:spLocks noChangeShapeType="1"/>
            </p:cNvSpPr>
            <p:nvPr/>
          </p:nvSpPr>
          <p:spPr bwMode="auto">
            <a:xfrm>
              <a:off x="1612900" y="3979564"/>
              <a:ext cx="0" cy="2432050"/>
            </a:xfrm>
            <a:custGeom>
              <a:avLst/>
              <a:gdLst>
                <a:gd name="T0" fmla="*/ 0 h 12607"/>
                <a:gd name="T1" fmla="*/ 2147483647 h 12607"/>
                <a:gd name="T2" fmla="*/ 0 60000 65536"/>
                <a:gd name="T3" fmla="*/ 0 60000 65536"/>
              </a:gdLst>
              <a:ahLst/>
              <a:cxnLst>
                <a:cxn ang="T2">
                  <a:pos x="0" y="T0"/>
                </a:cxn>
                <a:cxn ang="T3">
                  <a:pos x="0" y="T1"/>
                </a:cxn>
              </a:cxnLst>
              <a:rect l="0" t="0" r="r" b="b"/>
              <a:pathLst>
                <a:path h="12607">
                  <a:moveTo>
                    <a:pt x="0" y="0"/>
                  </a:moveTo>
                  <a:cubicBezTo>
                    <a:pt x="3333" y="3333"/>
                    <a:pt x="-14763" y="9274"/>
                    <a:pt x="-11430" y="12607"/>
                  </a:cubicBezTo>
                </a:path>
              </a:pathLst>
            </a:custGeom>
            <a:noFill/>
            <a:ln w="38100">
              <a:solidFill>
                <a:srgbClr val="C0C0C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16" name="AutoShape 12"/>
            <p:cNvSpPr>
              <a:spLocks noChangeArrowheads="1"/>
            </p:cNvSpPr>
            <p:nvPr/>
          </p:nvSpPr>
          <p:spPr bwMode="auto">
            <a:xfrm>
              <a:off x="1431925" y="3094335"/>
              <a:ext cx="1823489" cy="1398731"/>
            </a:xfrm>
            <a:prstGeom prst="roundRect">
              <a:avLst>
                <a:gd name="adj" fmla="val 3176"/>
              </a:avLst>
            </a:prstGeom>
            <a:solidFill>
              <a:srgbClr val="78B4D2"/>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0" bIns="9144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spcBef>
                  <a:spcPts val="100"/>
                </a:spcBef>
                <a:defRPr/>
              </a:pPr>
              <a:r>
                <a:rPr lang="en-US" sz="1300" dirty="0" smtClean="0">
                  <a:solidFill>
                    <a:srgbClr val="191B44"/>
                  </a:solidFill>
                </a:rPr>
                <a:t>SMB (STANDARDIZATION </a:t>
              </a:r>
              <a:r>
                <a:rPr lang="en-US" sz="1300" dirty="0">
                  <a:solidFill>
                    <a:srgbClr val="191B44"/>
                  </a:solidFill>
                </a:rPr>
                <a:t>MANAGEMENT </a:t>
              </a:r>
              <a:br>
                <a:rPr lang="en-US" sz="1300" dirty="0">
                  <a:solidFill>
                    <a:srgbClr val="191B44"/>
                  </a:solidFill>
                </a:rPr>
              </a:br>
              <a:r>
                <a:rPr lang="en-US" sz="1300" dirty="0" smtClean="0">
                  <a:solidFill>
                    <a:srgbClr val="191B44"/>
                  </a:solidFill>
                </a:rPr>
                <a:t>BOARD)</a:t>
              </a:r>
              <a:endParaRPr lang="en-US" sz="1200" dirty="0">
                <a:solidFill>
                  <a:srgbClr val="191B44"/>
                </a:solidFill>
              </a:endParaRPr>
            </a:p>
            <a:p>
              <a:pPr>
                <a:spcBef>
                  <a:spcPts val="100"/>
                </a:spcBef>
                <a:defRPr/>
              </a:pPr>
              <a:r>
                <a:rPr lang="en-US" sz="1100" b="0" dirty="0">
                  <a:solidFill>
                    <a:srgbClr val="191B44"/>
                  </a:solidFill>
                </a:rPr>
                <a:t>Management of </a:t>
              </a:r>
              <a:br>
                <a:rPr lang="en-US" sz="1100" b="0" dirty="0">
                  <a:solidFill>
                    <a:srgbClr val="191B44"/>
                  </a:solidFill>
                </a:rPr>
              </a:br>
              <a:r>
                <a:rPr lang="en-US" sz="1100" b="0" dirty="0">
                  <a:solidFill>
                    <a:srgbClr val="191B44"/>
                  </a:solidFill>
                </a:rPr>
                <a:t>International Standards </a:t>
              </a:r>
              <a:br>
                <a:rPr lang="en-US" sz="1100" b="0" dirty="0">
                  <a:solidFill>
                    <a:srgbClr val="191B44"/>
                  </a:solidFill>
                </a:rPr>
              </a:br>
              <a:r>
                <a:rPr lang="en-US" sz="1100" b="0" dirty="0">
                  <a:solidFill>
                    <a:srgbClr val="191B44"/>
                  </a:solidFill>
                </a:rPr>
                <a:t>work</a:t>
              </a:r>
            </a:p>
          </p:txBody>
        </p:sp>
        <p:sp>
          <p:nvSpPr>
            <p:cNvPr id="17" name="AutoShape 14"/>
            <p:cNvSpPr>
              <a:spLocks noChangeArrowheads="1"/>
            </p:cNvSpPr>
            <p:nvPr/>
          </p:nvSpPr>
          <p:spPr bwMode="auto">
            <a:xfrm>
              <a:off x="1758520" y="4630773"/>
              <a:ext cx="1627532" cy="431689"/>
            </a:xfrm>
            <a:prstGeom prst="roundRect">
              <a:avLst>
                <a:gd name="adj" fmla="val 9560"/>
              </a:avLst>
            </a:prstGeom>
            <a:solidFill>
              <a:srgbClr val="DBDBFF">
                <a:alpha val="80000"/>
              </a:srgbClr>
            </a:solidFill>
            <a:ln w="3175" algn="ctr">
              <a:solidFill>
                <a:schemeClr val="accent2">
                  <a:lumMod val="75000"/>
                  <a:lumOff val="25000"/>
                </a:schemeClr>
              </a:solidFill>
              <a:round/>
              <a:headEnd/>
              <a:tailEnd/>
            </a:ln>
            <a:effectLs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Technical </a:t>
              </a:r>
              <a:br>
                <a:rPr lang="en-US" sz="1200">
                  <a:solidFill>
                    <a:srgbClr val="191B44"/>
                  </a:solidFill>
                </a:rPr>
              </a:br>
              <a:r>
                <a:rPr lang="en-US" sz="1200">
                  <a:solidFill>
                    <a:srgbClr val="191B44"/>
                  </a:solidFill>
                </a:rPr>
                <a:t>Committees</a:t>
              </a:r>
            </a:p>
          </p:txBody>
        </p:sp>
        <p:sp>
          <p:nvSpPr>
            <p:cNvPr id="18" name="AutoShape 16"/>
            <p:cNvSpPr>
              <a:spLocks noChangeArrowheads="1"/>
            </p:cNvSpPr>
            <p:nvPr/>
          </p:nvSpPr>
          <p:spPr bwMode="auto">
            <a:xfrm>
              <a:off x="1758520" y="5655065"/>
              <a:ext cx="1627532" cy="431689"/>
            </a:xfrm>
            <a:prstGeom prst="roundRect">
              <a:avLst>
                <a:gd name="adj" fmla="val 9926"/>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Strategic Groups</a:t>
              </a:r>
            </a:p>
          </p:txBody>
        </p:sp>
        <p:sp>
          <p:nvSpPr>
            <p:cNvPr id="8213" name="Line 72"/>
            <p:cNvSpPr>
              <a:spLocks noChangeShapeType="1"/>
            </p:cNvSpPr>
            <p:nvPr/>
          </p:nvSpPr>
          <p:spPr bwMode="auto">
            <a:xfrm>
              <a:off x="5942013" y="4846339"/>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14" name="Line 28"/>
            <p:cNvSpPr>
              <a:spLocks noChangeShapeType="1"/>
            </p:cNvSpPr>
            <p:nvPr/>
          </p:nvSpPr>
          <p:spPr bwMode="auto">
            <a:xfrm>
              <a:off x="5942013" y="5657848"/>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15" name="Line 31"/>
            <p:cNvSpPr>
              <a:spLocks noChangeShapeType="1"/>
            </p:cNvSpPr>
            <p:nvPr/>
          </p:nvSpPr>
          <p:spPr bwMode="auto">
            <a:xfrm>
              <a:off x="5942013" y="6114382"/>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22" name="AutoShape 17"/>
            <p:cNvSpPr>
              <a:spLocks noChangeArrowheads="1"/>
            </p:cNvSpPr>
            <p:nvPr/>
          </p:nvSpPr>
          <p:spPr bwMode="auto">
            <a:xfrm>
              <a:off x="6084543" y="4630773"/>
              <a:ext cx="1627532" cy="431689"/>
            </a:xfrm>
            <a:prstGeom prst="roundRect">
              <a:avLst>
                <a:gd name="adj" fmla="val 9926"/>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CAB Working</a:t>
              </a:r>
              <a:br>
                <a:rPr lang="en-US" sz="1200">
                  <a:solidFill>
                    <a:srgbClr val="191B44"/>
                  </a:solidFill>
                </a:rPr>
              </a:br>
              <a:r>
                <a:rPr lang="en-US" sz="1200">
                  <a:solidFill>
                    <a:srgbClr val="191B44"/>
                  </a:solidFill>
                </a:rPr>
                <a:t>Groups</a:t>
              </a:r>
            </a:p>
          </p:txBody>
        </p:sp>
        <p:sp>
          <p:nvSpPr>
            <p:cNvPr id="23" name="AutoShape 18"/>
            <p:cNvSpPr>
              <a:spLocks noChangeArrowheads="1"/>
            </p:cNvSpPr>
            <p:nvPr/>
          </p:nvSpPr>
          <p:spPr bwMode="auto">
            <a:xfrm>
              <a:off x="6084543" y="5141372"/>
              <a:ext cx="1627532" cy="297218"/>
            </a:xfrm>
            <a:prstGeom prst="roundRect">
              <a:avLst>
                <a:gd name="adj" fmla="val 9560"/>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a:solidFill>
                    <a:srgbClr val="191B44"/>
                  </a:solidFill>
                </a:rPr>
                <a:t>IECEE</a:t>
              </a:r>
            </a:p>
          </p:txBody>
        </p:sp>
        <p:sp>
          <p:nvSpPr>
            <p:cNvPr id="24" name="AutoShape 19"/>
            <p:cNvSpPr>
              <a:spLocks noChangeArrowheads="1"/>
            </p:cNvSpPr>
            <p:nvPr/>
          </p:nvSpPr>
          <p:spPr bwMode="auto">
            <a:xfrm>
              <a:off x="6084543" y="5520976"/>
              <a:ext cx="1627532" cy="318018"/>
            </a:xfrm>
            <a:prstGeom prst="roundRect">
              <a:avLst>
                <a:gd name="adj" fmla="val 9560"/>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IECEx</a:t>
              </a:r>
            </a:p>
          </p:txBody>
        </p:sp>
        <p:sp>
          <p:nvSpPr>
            <p:cNvPr id="8219" name="Line 29"/>
            <p:cNvSpPr>
              <a:spLocks noChangeShapeType="1"/>
            </p:cNvSpPr>
            <p:nvPr/>
          </p:nvSpPr>
          <p:spPr bwMode="auto">
            <a:xfrm>
              <a:off x="5919893" y="4493066"/>
              <a:ext cx="0" cy="196850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20" name="Line 73"/>
            <p:cNvSpPr>
              <a:spLocks noChangeShapeType="1"/>
            </p:cNvSpPr>
            <p:nvPr/>
          </p:nvSpPr>
          <p:spPr bwMode="auto">
            <a:xfrm>
              <a:off x="3778250" y="4846339"/>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8221" name="Line 79"/>
            <p:cNvSpPr>
              <a:spLocks noChangeShapeType="1"/>
            </p:cNvSpPr>
            <p:nvPr/>
          </p:nvSpPr>
          <p:spPr bwMode="auto">
            <a:xfrm>
              <a:off x="3781425" y="4481214"/>
              <a:ext cx="0" cy="358775"/>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28" name="AutoShape 76"/>
            <p:cNvSpPr>
              <a:spLocks noChangeArrowheads="1"/>
            </p:cNvSpPr>
            <p:nvPr/>
          </p:nvSpPr>
          <p:spPr bwMode="auto">
            <a:xfrm>
              <a:off x="3920851" y="4630773"/>
              <a:ext cx="1627532" cy="431689"/>
            </a:xfrm>
            <a:prstGeom prst="roundRect">
              <a:avLst>
                <a:gd name="adj" fmla="val 9560"/>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a:solidFill>
                    <a:srgbClr val="191B44"/>
                  </a:solidFill>
                </a:rPr>
                <a:t>Special Working Groups</a:t>
              </a:r>
            </a:p>
          </p:txBody>
        </p:sp>
        <p:sp>
          <p:nvSpPr>
            <p:cNvPr id="29" name="AutoShape 15"/>
            <p:cNvSpPr>
              <a:spLocks noChangeArrowheads="1"/>
            </p:cNvSpPr>
            <p:nvPr/>
          </p:nvSpPr>
          <p:spPr bwMode="auto">
            <a:xfrm>
              <a:off x="1758520" y="5141371"/>
              <a:ext cx="1627532" cy="431689"/>
            </a:xfrm>
            <a:prstGeom prst="roundRect">
              <a:avLst>
                <a:gd name="adj" fmla="val 8824"/>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a:solidFill>
                    <a:srgbClr val="191B44"/>
                  </a:solidFill>
                </a:rPr>
                <a:t>Technical Advisory Committees</a:t>
              </a:r>
            </a:p>
          </p:txBody>
        </p:sp>
        <p:sp>
          <p:nvSpPr>
            <p:cNvPr id="30" name="AutoShape 89"/>
            <p:cNvSpPr>
              <a:spLocks noChangeArrowheads="1"/>
            </p:cNvSpPr>
            <p:nvPr/>
          </p:nvSpPr>
          <p:spPr bwMode="auto">
            <a:xfrm>
              <a:off x="3594256" y="3094335"/>
              <a:ext cx="1823489" cy="1398731"/>
            </a:xfrm>
            <a:prstGeom prst="roundRect">
              <a:avLst>
                <a:gd name="adj" fmla="val 3176"/>
              </a:avLst>
            </a:prstGeom>
            <a:solidFill>
              <a:srgbClr val="78B4D2"/>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0" bIns="9144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300" dirty="0" smtClean="0">
                  <a:solidFill>
                    <a:srgbClr val="191B44"/>
                  </a:solidFill>
                </a:rPr>
                <a:t>MSB (MARKET </a:t>
              </a:r>
              <a:r>
                <a:rPr lang="en-US" sz="1300" dirty="0">
                  <a:solidFill>
                    <a:srgbClr val="191B44"/>
                  </a:solidFill>
                </a:rPr>
                <a:t/>
              </a:r>
              <a:br>
                <a:rPr lang="en-US" sz="1300" dirty="0">
                  <a:solidFill>
                    <a:srgbClr val="191B44"/>
                  </a:solidFill>
                </a:rPr>
              </a:br>
              <a:r>
                <a:rPr lang="en-US" sz="1300" dirty="0">
                  <a:solidFill>
                    <a:srgbClr val="191B44"/>
                  </a:solidFill>
                </a:rPr>
                <a:t>STRATEGY </a:t>
              </a:r>
              <a:br>
                <a:rPr lang="en-US" sz="1300" dirty="0">
                  <a:solidFill>
                    <a:srgbClr val="191B44"/>
                  </a:solidFill>
                </a:rPr>
              </a:br>
              <a:r>
                <a:rPr lang="en-US" sz="1300" dirty="0" smtClean="0">
                  <a:solidFill>
                    <a:srgbClr val="191B44"/>
                  </a:solidFill>
                </a:rPr>
                <a:t>BOARD)</a:t>
              </a:r>
              <a:endParaRPr lang="en-US" sz="1300" dirty="0">
                <a:solidFill>
                  <a:srgbClr val="191B44"/>
                </a:solidFill>
              </a:endParaRPr>
            </a:p>
            <a:p>
              <a:pPr>
                <a:defRPr/>
              </a:pPr>
              <a:r>
                <a:rPr lang="en-US" sz="1100" b="0" dirty="0">
                  <a:solidFill>
                    <a:srgbClr val="191B44"/>
                  </a:solidFill>
                </a:rPr>
                <a:t>Technology watch / </a:t>
              </a:r>
              <a:br>
                <a:rPr lang="en-US" sz="1100" b="0" dirty="0">
                  <a:solidFill>
                    <a:srgbClr val="191B44"/>
                  </a:solidFill>
                </a:rPr>
              </a:br>
              <a:r>
                <a:rPr lang="en-US" sz="1100" b="0" dirty="0">
                  <a:solidFill>
                    <a:srgbClr val="191B44"/>
                  </a:solidFill>
                </a:rPr>
                <a:t>market priorities</a:t>
              </a:r>
              <a:br>
                <a:rPr lang="en-US" sz="1100" b="0" dirty="0">
                  <a:solidFill>
                    <a:srgbClr val="191B44"/>
                  </a:solidFill>
                </a:rPr>
              </a:br>
              <a:endParaRPr lang="en-US" sz="1100" b="0" dirty="0">
                <a:solidFill>
                  <a:srgbClr val="191B44"/>
                </a:solidFill>
              </a:endParaRPr>
            </a:p>
          </p:txBody>
        </p:sp>
        <p:sp>
          <p:nvSpPr>
            <p:cNvPr id="31" name="AutoShape 90"/>
            <p:cNvSpPr>
              <a:spLocks noChangeArrowheads="1"/>
            </p:cNvSpPr>
            <p:nvPr/>
          </p:nvSpPr>
          <p:spPr bwMode="auto">
            <a:xfrm>
              <a:off x="5757948" y="3094335"/>
              <a:ext cx="1823489" cy="1398731"/>
            </a:xfrm>
            <a:prstGeom prst="roundRect">
              <a:avLst>
                <a:gd name="adj" fmla="val 3065"/>
              </a:avLst>
            </a:prstGeom>
            <a:solidFill>
              <a:srgbClr val="78B4D2"/>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rIns="0" bIns="9144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300" dirty="0" smtClean="0">
                  <a:solidFill>
                    <a:srgbClr val="191B44"/>
                  </a:solidFill>
                </a:rPr>
                <a:t>CAB (CONFORMITY </a:t>
              </a:r>
              <a:r>
                <a:rPr lang="en-US" sz="1300" dirty="0">
                  <a:solidFill>
                    <a:srgbClr val="191B44"/>
                  </a:solidFill>
                </a:rPr>
                <a:t>ASSESSMENT </a:t>
              </a:r>
              <a:br>
                <a:rPr lang="en-US" sz="1300" dirty="0">
                  <a:solidFill>
                    <a:srgbClr val="191B44"/>
                  </a:solidFill>
                </a:rPr>
              </a:br>
              <a:r>
                <a:rPr lang="en-US" sz="1300" dirty="0" smtClean="0">
                  <a:solidFill>
                    <a:srgbClr val="191B44"/>
                  </a:solidFill>
                </a:rPr>
                <a:t>BOARD)</a:t>
              </a:r>
              <a:endParaRPr lang="en-US" sz="1200" dirty="0">
                <a:solidFill>
                  <a:srgbClr val="191B44"/>
                </a:solidFill>
              </a:endParaRPr>
            </a:p>
            <a:p>
              <a:pPr>
                <a:defRPr/>
              </a:pPr>
              <a:r>
                <a:rPr lang="en-US" sz="1100" b="0" dirty="0">
                  <a:solidFill>
                    <a:srgbClr val="191B44"/>
                  </a:solidFill>
                </a:rPr>
                <a:t>Management of conformity assessment policies, activities and systems</a:t>
              </a:r>
            </a:p>
          </p:txBody>
        </p:sp>
        <p:sp>
          <p:nvSpPr>
            <p:cNvPr id="32" name="AutoShape 9"/>
            <p:cNvSpPr>
              <a:spLocks noChangeArrowheads="1"/>
            </p:cNvSpPr>
            <p:nvPr/>
          </p:nvSpPr>
          <p:spPr bwMode="auto">
            <a:xfrm>
              <a:off x="3039044" y="2195371"/>
              <a:ext cx="2995149" cy="580226"/>
            </a:xfrm>
            <a:prstGeom prst="roundRect">
              <a:avLst>
                <a:gd name="adj" fmla="val 5708"/>
              </a:avLst>
            </a:prstGeom>
            <a:solidFill>
              <a:srgbClr val="2D337F"/>
            </a:solidFill>
            <a:ln w="12700"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spAutoFit/>
            </a:bodyP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400" dirty="0">
                  <a:solidFill>
                    <a:prstClr val="white"/>
                  </a:solidFill>
                </a:rPr>
                <a:t>EXECUTIVE COMMITTEE </a:t>
              </a:r>
              <a:r>
                <a:rPr lang="en-US" sz="1300" dirty="0">
                  <a:solidFill>
                    <a:prstClr val="white"/>
                  </a:solidFill>
                </a:rPr>
                <a:t>(EXCO)</a:t>
              </a:r>
              <a:r>
                <a:rPr lang="en-US" sz="1400" dirty="0">
                  <a:solidFill>
                    <a:prstClr val="white"/>
                  </a:solidFill>
                </a:rPr>
                <a:t> </a:t>
              </a:r>
              <a:r>
                <a:rPr lang="en-US" sz="1100" b="0" dirty="0">
                  <a:solidFill>
                    <a:prstClr val="white"/>
                  </a:solidFill>
                </a:rPr>
                <a:t>(IEC Officers)</a:t>
              </a:r>
            </a:p>
          </p:txBody>
        </p:sp>
        <p:sp>
          <p:nvSpPr>
            <p:cNvPr id="33" name="AutoShape 95"/>
            <p:cNvSpPr>
              <a:spLocks noChangeArrowheads="1"/>
            </p:cNvSpPr>
            <p:nvPr/>
          </p:nvSpPr>
          <p:spPr bwMode="auto">
            <a:xfrm>
              <a:off x="1482275" y="2220127"/>
              <a:ext cx="1236979" cy="646758"/>
            </a:xfrm>
            <a:prstGeom prst="roundRect">
              <a:avLst>
                <a:gd name="adj" fmla="val 5898"/>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a:solidFill>
                    <a:srgbClr val="191B44"/>
                  </a:solidFill>
                </a:rPr>
                <a:t>Management Advisory Committees</a:t>
              </a:r>
            </a:p>
          </p:txBody>
        </p:sp>
        <p:sp>
          <p:nvSpPr>
            <p:cNvPr id="8228" name="Line 104"/>
            <p:cNvSpPr>
              <a:spLocks noChangeShapeType="1"/>
            </p:cNvSpPr>
            <p:nvPr/>
          </p:nvSpPr>
          <p:spPr bwMode="auto">
            <a:xfrm>
              <a:off x="5919893" y="6461567"/>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35" name="AutoShape 102"/>
            <p:cNvSpPr>
              <a:spLocks noChangeArrowheads="1"/>
            </p:cNvSpPr>
            <p:nvPr/>
          </p:nvSpPr>
          <p:spPr bwMode="auto">
            <a:xfrm>
              <a:off x="6074980" y="5958083"/>
              <a:ext cx="1627532" cy="312598"/>
            </a:xfrm>
            <a:prstGeom prst="roundRect">
              <a:avLst>
                <a:gd name="adj" fmla="val 9560"/>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IECQ</a:t>
              </a:r>
            </a:p>
          </p:txBody>
        </p:sp>
        <p:sp>
          <p:nvSpPr>
            <p:cNvPr id="8230" name="Line 25"/>
            <p:cNvSpPr>
              <a:spLocks noChangeShapeType="1"/>
            </p:cNvSpPr>
            <p:nvPr/>
          </p:nvSpPr>
          <p:spPr bwMode="auto">
            <a:xfrm>
              <a:off x="1612900" y="6381452"/>
              <a:ext cx="228600" cy="0"/>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37" name="AutoShape 16"/>
            <p:cNvSpPr>
              <a:spLocks noChangeArrowheads="1"/>
            </p:cNvSpPr>
            <p:nvPr/>
          </p:nvSpPr>
          <p:spPr bwMode="auto">
            <a:xfrm>
              <a:off x="1758520" y="6165663"/>
              <a:ext cx="1627532" cy="431689"/>
            </a:xfrm>
            <a:prstGeom prst="roundRect">
              <a:avLst>
                <a:gd name="adj" fmla="val 9926"/>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a:solidFill>
                    <a:srgbClr val="191B44"/>
                  </a:solidFill>
                </a:rPr>
                <a:t>Systems Work</a:t>
              </a:r>
            </a:p>
          </p:txBody>
        </p:sp>
      </p:grpSp>
      <p:sp>
        <p:nvSpPr>
          <p:cNvPr id="38" name="Rounded Rectangle 37"/>
          <p:cNvSpPr/>
          <p:nvPr/>
        </p:nvSpPr>
        <p:spPr>
          <a:xfrm>
            <a:off x="812800" y="3140075"/>
            <a:ext cx="2133600" cy="1436688"/>
          </a:xfrm>
          <a:prstGeom prst="roundRect">
            <a:avLst>
              <a:gd name="adj" fmla="val 793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39" name="Rounded Rectangle 38"/>
          <p:cNvSpPr/>
          <p:nvPr/>
        </p:nvSpPr>
        <p:spPr>
          <a:xfrm>
            <a:off x="5842012" y="3134806"/>
            <a:ext cx="2133600" cy="1447800"/>
          </a:xfrm>
          <a:prstGeom prst="roundRect">
            <a:avLst>
              <a:gd name="adj" fmla="val 793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b="0">
              <a:solidFill>
                <a:prstClr val="white"/>
              </a:solidFill>
            </a:endParaRPr>
          </a:p>
        </p:txBody>
      </p:sp>
      <p:sp>
        <p:nvSpPr>
          <p:cNvPr id="40" name="TextBox 39"/>
          <p:cNvSpPr txBox="1"/>
          <p:nvPr/>
        </p:nvSpPr>
        <p:spPr>
          <a:xfrm>
            <a:off x="457859" y="251055"/>
            <a:ext cx="8686141" cy="646331"/>
          </a:xfrm>
          <a:prstGeom prst="rect">
            <a:avLst/>
          </a:prstGeom>
          <a:noFill/>
        </p:spPr>
        <p:txBody>
          <a:bodyPr wrap="square" rtlCol="0">
            <a:spAutoFit/>
          </a:bodyPr>
          <a:lstStyle/>
          <a:p>
            <a:pPr fontAlgn="auto">
              <a:spcBef>
                <a:spcPts val="0"/>
              </a:spcBef>
              <a:spcAft>
                <a:spcPts val="0"/>
              </a:spcAft>
            </a:pPr>
            <a:r>
              <a:rPr lang="en-US" altLang="ja-JP" sz="3600" dirty="0">
                <a:ln w="11430"/>
                <a:solidFill>
                  <a:schemeClr val="tx1">
                    <a:lumMod val="65000"/>
                    <a:lumOff val="35000"/>
                  </a:schemeClr>
                </a:solidFill>
                <a:effectLst>
                  <a:outerShdw blurRad="38100" dist="38100" dir="2700000" algn="tl">
                    <a:srgbClr val="000000">
                      <a:alpha val="43137"/>
                    </a:srgbClr>
                  </a:outerShdw>
                </a:effectLst>
                <a:latin typeface="Arial" pitchFamily="34" charset="0"/>
                <a:ea typeface="+mn-ea"/>
                <a:cs typeface="Arial" pitchFamily="34" charset="0"/>
              </a:rPr>
              <a:t>IEC Structure</a:t>
            </a:r>
            <a:endParaRPr lang="ja-JP" altLang="en-US" sz="3600" dirty="0">
              <a:ln w="11430"/>
              <a:solidFill>
                <a:schemeClr val="tx1">
                  <a:lumMod val="65000"/>
                  <a:lumOff val="35000"/>
                </a:schemeClr>
              </a:solidFill>
              <a:effectLst>
                <a:outerShdw blurRad="38100" dist="38100" dir="2700000" algn="tl">
                  <a:srgbClr val="000000">
                    <a:alpha val="43137"/>
                  </a:srgbClr>
                </a:outerShdw>
              </a:effectLst>
              <a:latin typeface="Arial" pitchFamily="34" charset="0"/>
              <a:ea typeface="+mn-ea"/>
              <a:cs typeface="Arial" pitchFamily="34" charset="0"/>
            </a:endParaRPr>
          </a:p>
        </p:txBody>
      </p:sp>
      <p:grpSp>
        <p:nvGrpSpPr>
          <p:cNvPr id="41" name="Group 40"/>
          <p:cNvGrpSpPr/>
          <p:nvPr/>
        </p:nvGrpSpPr>
        <p:grpSpPr>
          <a:xfrm>
            <a:off x="8304213" y="6072188"/>
            <a:ext cx="790575" cy="684212"/>
            <a:chOff x="8304213" y="6072188"/>
            <a:chExt cx="790575" cy="684212"/>
          </a:xfrm>
        </p:grpSpPr>
        <p:sp>
          <p:nvSpPr>
            <p:cNvPr id="42" name="Rectangle 41"/>
            <p:cNvSpPr/>
            <p:nvPr/>
          </p:nvSpPr>
          <p:spPr>
            <a:xfrm>
              <a:off x="8304213" y="6072188"/>
              <a:ext cx="790575" cy="68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0">
                <a:solidFill>
                  <a:prstClr val="white"/>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0751" y="6095262"/>
              <a:ext cx="741660" cy="647446"/>
            </a:xfrm>
            <a:prstGeom prst="rect">
              <a:avLst/>
            </a:prstGeom>
          </p:spPr>
        </p:pic>
      </p:grpSp>
      <p:sp>
        <p:nvSpPr>
          <p:cNvPr id="44" name="AutoShape 102"/>
          <p:cNvSpPr>
            <a:spLocks noChangeArrowheads="1"/>
          </p:cNvSpPr>
          <p:nvPr/>
        </p:nvSpPr>
        <p:spPr bwMode="auto">
          <a:xfrm>
            <a:off x="6226175" y="6483781"/>
            <a:ext cx="1898650" cy="320726"/>
          </a:xfrm>
          <a:prstGeom prst="roundRect">
            <a:avLst>
              <a:gd name="adj" fmla="val 9560"/>
            </a:avLst>
          </a:prstGeom>
          <a:solidFill>
            <a:srgbClr val="DBDBFF"/>
          </a:solidFill>
          <a:ln w="3175" algn="ctr">
            <a:solidFill>
              <a:schemeClr val="accent2">
                <a:lumMod val="75000"/>
                <a:lumOff val="25000"/>
                <a:alpha val="8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nchor="ctr"/>
          <a:lstStyle>
            <a:defPPr>
              <a:defRPr lang="en-US"/>
            </a:defPPr>
            <a:lvl1pPr algn="l" rtl="0" fontAlgn="base">
              <a:spcBef>
                <a:spcPct val="0"/>
              </a:spcBef>
              <a:spcAft>
                <a:spcPct val="0"/>
              </a:spcAft>
              <a:defRPr sz="8500" b="1" kern="1200">
                <a:solidFill>
                  <a:srgbClr val="58585A"/>
                </a:solidFill>
                <a:latin typeface="Arial" charset="0"/>
                <a:ea typeface="Osaka" pitchFamily="-92" charset="-128"/>
                <a:cs typeface="+mn-cs"/>
              </a:defRPr>
            </a:lvl1pPr>
            <a:lvl2pPr marL="457200" algn="l" rtl="0" fontAlgn="base">
              <a:spcBef>
                <a:spcPct val="0"/>
              </a:spcBef>
              <a:spcAft>
                <a:spcPct val="0"/>
              </a:spcAft>
              <a:defRPr sz="8500" b="1" kern="1200">
                <a:solidFill>
                  <a:srgbClr val="58585A"/>
                </a:solidFill>
                <a:latin typeface="Arial" charset="0"/>
                <a:ea typeface="Osaka" pitchFamily="-92" charset="-128"/>
                <a:cs typeface="+mn-cs"/>
              </a:defRPr>
            </a:lvl2pPr>
            <a:lvl3pPr marL="914400" algn="l" rtl="0" fontAlgn="base">
              <a:spcBef>
                <a:spcPct val="0"/>
              </a:spcBef>
              <a:spcAft>
                <a:spcPct val="0"/>
              </a:spcAft>
              <a:defRPr sz="8500" b="1" kern="1200">
                <a:solidFill>
                  <a:srgbClr val="58585A"/>
                </a:solidFill>
                <a:latin typeface="Arial" charset="0"/>
                <a:ea typeface="Osaka" pitchFamily="-92" charset="-128"/>
                <a:cs typeface="+mn-cs"/>
              </a:defRPr>
            </a:lvl3pPr>
            <a:lvl4pPr marL="1371600" algn="l" rtl="0" fontAlgn="base">
              <a:spcBef>
                <a:spcPct val="0"/>
              </a:spcBef>
              <a:spcAft>
                <a:spcPct val="0"/>
              </a:spcAft>
              <a:defRPr sz="8500" b="1" kern="1200">
                <a:solidFill>
                  <a:srgbClr val="58585A"/>
                </a:solidFill>
                <a:latin typeface="Arial" charset="0"/>
                <a:ea typeface="Osaka" pitchFamily="-92" charset="-128"/>
                <a:cs typeface="+mn-cs"/>
              </a:defRPr>
            </a:lvl4pPr>
            <a:lvl5pPr marL="1828800" algn="l" rtl="0" fontAlgn="base">
              <a:spcBef>
                <a:spcPct val="0"/>
              </a:spcBef>
              <a:spcAft>
                <a:spcPct val="0"/>
              </a:spcAft>
              <a:defRPr sz="8500" b="1" kern="1200">
                <a:solidFill>
                  <a:srgbClr val="58585A"/>
                </a:solidFill>
                <a:latin typeface="Arial" charset="0"/>
                <a:ea typeface="Osaka" pitchFamily="-92" charset="-128"/>
                <a:cs typeface="+mn-cs"/>
              </a:defRPr>
            </a:lvl5pPr>
            <a:lvl6pPr marL="2286000" algn="l" defTabSz="914400" rtl="0" eaLnBrk="1" latinLnBrk="0" hangingPunct="1">
              <a:defRPr sz="8500" b="1" kern="1200">
                <a:solidFill>
                  <a:srgbClr val="58585A"/>
                </a:solidFill>
                <a:latin typeface="Arial" charset="0"/>
                <a:ea typeface="Osaka" pitchFamily="-92" charset="-128"/>
                <a:cs typeface="+mn-cs"/>
              </a:defRPr>
            </a:lvl6pPr>
            <a:lvl7pPr marL="2743200" algn="l" defTabSz="914400" rtl="0" eaLnBrk="1" latinLnBrk="0" hangingPunct="1">
              <a:defRPr sz="8500" b="1" kern="1200">
                <a:solidFill>
                  <a:srgbClr val="58585A"/>
                </a:solidFill>
                <a:latin typeface="Arial" charset="0"/>
                <a:ea typeface="Osaka" pitchFamily="-92" charset="-128"/>
                <a:cs typeface="+mn-cs"/>
              </a:defRPr>
            </a:lvl7pPr>
            <a:lvl8pPr marL="3200400" algn="l" defTabSz="914400" rtl="0" eaLnBrk="1" latinLnBrk="0" hangingPunct="1">
              <a:defRPr sz="8500" b="1" kern="1200">
                <a:solidFill>
                  <a:srgbClr val="58585A"/>
                </a:solidFill>
                <a:latin typeface="Arial" charset="0"/>
                <a:ea typeface="Osaka" pitchFamily="-92" charset="-128"/>
                <a:cs typeface="+mn-cs"/>
              </a:defRPr>
            </a:lvl8pPr>
            <a:lvl9pPr marL="3657600" algn="l" defTabSz="914400" rtl="0" eaLnBrk="1" latinLnBrk="0" hangingPunct="1">
              <a:defRPr sz="8500" b="1" kern="1200">
                <a:solidFill>
                  <a:srgbClr val="58585A"/>
                </a:solidFill>
                <a:latin typeface="Arial" charset="0"/>
                <a:ea typeface="Osaka" pitchFamily="-92" charset="-128"/>
                <a:cs typeface="+mn-cs"/>
              </a:defRPr>
            </a:lvl9pPr>
          </a:lstStyle>
          <a:p>
            <a:pPr>
              <a:defRPr/>
            </a:pPr>
            <a:r>
              <a:rPr lang="en-US" sz="1200" dirty="0" smtClean="0">
                <a:solidFill>
                  <a:srgbClr val="191B44"/>
                </a:solidFill>
              </a:rPr>
              <a:t>IECRE</a:t>
            </a:r>
            <a:endParaRPr lang="en-US" sz="1200" dirty="0">
              <a:solidFill>
                <a:srgbClr val="191B44"/>
              </a:solidFill>
            </a:endParaRPr>
          </a:p>
        </p:txBody>
      </p:sp>
      <p:sp>
        <p:nvSpPr>
          <p:cNvPr id="46" name="Line 28"/>
          <p:cNvSpPr>
            <a:spLocks noChangeShapeType="1"/>
          </p:cNvSpPr>
          <p:nvPr/>
        </p:nvSpPr>
        <p:spPr bwMode="auto">
          <a:xfrm flipV="1">
            <a:off x="6026648" y="5382134"/>
            <a:ext cx="199528" cy="12774"/>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fontAlgn="auto">
              <a:spcBef>
                <a:spcPts val="0"/>
              </a:spcBef>
              <a:spcAft>
                <a:spcPts val="0"/>
              </a:spcAft>
            </a:pPr>
            <a:endParaRPr lang="en-GB" sz="1800" b="0">
              <a:solidFill>
                <a:prstClr val="black"/>
              </a:solidFill>
              <a:latin typeface="Arial"/>
              <a:ea typeface="+mn-ea"/>
            </a:endParaRPr>
          </a:p>
        </p:txBody>
      </p:sp>
      <p:sp>
        <p:nvSpPr>
          <p:cNvPr id="45" name="Rectangle 44"/>
          <p:cNvSpPr/>
          <p:nvPr/>
        </p:nvSpPr>
        <p:spPr bwMode="auto">
          <a:xfrm>
            <a:off x="457859" y="858859"/>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1197809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9219"/>
                                        </p:tgtEl>
                                        <p:attrNameLst>
                                          <p:attrName>style.visibility</p:attrName>
                                        </p:attrNameLst>
                                      </p:cBhvr>
                                      <p:to>
                                        <p:strVal val="visible"/>
                                      </p:to>
                                    </p:set>
                                    <p:animEffect transition="in" filter="fade">
                                      <p:cBhvr>
                                        <p:cTn id="11" dur="1000"/>
                                        <p:tgtEl>
                                          <p:spTgt spid="9219"/>
                                        </p:tgtEl>
                                      </p:cBhvr>
                                    </p:animEffect>
                                  </p:childTnLst>
                                </p:cTn>
                              </p:par>
                            </p:childTnLst>
                          </p:cTn>
                        </p:par>
                        <p:par>
                          <p:cTn id="12" fill="hold" nodeType="afterGroup">
                            <p:stCondLst>
                              <p:cond delay="2500"/>
                            </p:stCondLst>
                            <p:childTnLst>
                              <p:par>
                                <p:cTn id="13" presetID="2" presetClass="entr" presetSubtype="9"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0-#ppt_w/2"/>
                                          </p:val>
                                        </p:tav>
                                        <p:tav tm="100000">
                                          <p:val>
                                            <p:strVal val="#ppt_x"/>
                                          </p:val>
                                        </p:tav>
                                      </p:tavLst>
                                    </p:anim>
                                    <p:anim calcmode="lin" valueType="num">
                                      <p:cBhvr additive="base">
                                        <p:cTn id="16" dur="1000" fill="hold"/>
                                        <p:tgtEl>
                                          <p:spTgt spid="38"/>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3500"/>
                            </p:stCondLst>
                            <p:childTnLst>
                              <p:par>
                                <p:cTn id="18" presetID="2" presetClass="entr" presetSubtype="9"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2000" fill="hold"/>
                                        <p:tgtEl>
                                          <p:spTgt spid="39"/>
                                        </p:tgtEl>
                                        <p:attrNameLst>
                                          <p:attrName>ppt_x</p:attrName>
                                        </p:attrNameLst>
                                      </p:cBhvr>
                                      <p:tavLst>
                                        <p:tav tm="0">
                                          <p:val>
                                            <p:strVal val="0-#ppt_w/2"/>
                                          </p:val>
                                        </p:tav>
                                        <p:tav tm="100000">
                                          <p:val>
                                            <p:strVal val="#ppt_x"/>
                                          </p:val>
                                        </p:tav>
                                      </p:tavLst>
                                    </p:anim>
                                    <p:anim calcmode="lin" valueType="num">
                                      <p:cBhvr additive="base">
                                        <p:cTn id="21" dur="2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4294967295"/>
          </p:nvPr>
        </p:nvSpPr>
        <p:spPr>
          <a:xfrm>
            <a:off x="457200" y="1028700"/>
            <a:ext cx="8686800" cy="5488716"/>
          </a:xfrm>
          <a:prstGeom prst="rect">
            <a:avLst/>
          </a:prstGeom>
        </p:spPr>
        <p:txBody>
          <a:bodyPr>
            <a:normAutofit lnSpcReduction="10000"/>
          </a:bodyPr>
          <a:lstStyle/>
          <a:p>
            <a:pPr>
              <a:lnSpc>
                <a:spcPct val="120000"/>
              </a:lnSpc>
            </a:pPr>
            <a:r>
              <a:rPr lang="en-GB" altLang="ja-JP" dirty="0" smtClean="0"/>
              <a:t>IEC CAB</a:t>
            </a:r>
          </a:p>
          <a:p>
            <a:pPr lvl="1">
              <a:lnSpc>
                <a:spcPct val="120000"/>
              </a:lnSpc>
            </a:pPr>
            <a:r>
              <a:rPr lang="en-GB" altLang="ja-JP" dirty="0" smtClean="0"/>
              <a:t>IEC’s policy-making board</a:t>
            </a:r>
          </a:p>
          <a:p>
            <a:pPr lvl="1">
              <a:lnSpc>
                <a:spcPct val="120000"/>
              </a:lnSpc>
            </a:pPr>
            <a:r>
              <a:rPr lang="en-GB" altLang="ja-JP" dirty="0" smtClean="0"/>
              <a:t>All aspects of IEC’s CA activities</a:t>
            </a:r>
          </a:p>
          <a:p>
            <a:pPr lvl="1">
              <a:lnSpc>
                <a:spcPct val="120000"/>
              </a:lnSpc>
            </a:pPr>
            <a:r>
              <a:rPr lang="en-GB" altLang="ja-JP" dirty="0" smtClean="0"/>
              <a:t>Oversight of the IEC CA Systems: </a:t>
            </a:r>
            <a:r>
              <a:rPr lang="en-GB" altLang="ja-JP" dirty="0"/>
              <a:t/>
            </a:r>
            <a:br>
              <a:rPr lang="en-GB" altLang="ja-JP" dirty="0"/>
            </a:br>
            <a:r>
              <a:rPr lang="en-GB" altLang="ja-JP" dirty="0" smtClean="0"/>
              <a:t>IECEE, IECEx, IECQ, </a:t>
            </a:r>
            <a:r>
              <a:rPr lang="en-US" altLang="ja-JP" dirty="0" smtClean="0"/>
              <a:t>IECRE</a:t>
            </a:r>
          </a:p>
          <a:p>
            <a:pPr>
              <a:lnSpc>
                <a:spcPct val="120000"/>
              </a:lnSpc>
            </a:pPr>
            <a:r>
              <a:rPr lang="en-US" altLang="ja-JP" dirty="0" smtClean="0"/>
              <a:t>CAB Working Groups</a:t>
            </a:r>
          </a:p>
          <a:p>
            <a:pPr lvl="1">
              <a:lnSpc>
                <a:spcPct val="120000"/>
              </a:lnSpc>
            </a:pPr>
            <a:r>
              <a:rPr lang="en-US" altLang="ja-JP" dirty="0" smtClean="0"/>
              <a:t>WGs 10, 11, 14, 17, 18</a:t>
            </a:r>
          </a:p>
          <a:p>
            <a:pPr>
              <a:lnSpc>
                <a:spcPct val="120000"/>
              </a:lnSpc>
            </a:pPr>
            <a:r>
              <a:rPr lang="en-GB" altLang="ja-JP" dirty="0" smtClean="0"/>
              <a:t>High Value Cooperation with International Bodies</a:t>
            </a:r>
          </a:p>
          <a:p>
            <a:pPr lvl="1">
              <a:lnSpc>
                <a:spcPct val="120000"/>
              </a:lnSpc>
            </a:pPr>
            <a:r>
              <a:rPr lang="en-GB" altLang="ja-JP" dirty="0" smtClean="0"/>
              <a:t>ISO/CASCO</a:t>
            </a:r>
            <a:r>
              <a:rPr lang="en-US" altLang="ja-JP" dirty="0" smtClean="0"/>
              <a:t> – Development of CASCO Toolbox</a:t>
            </a:r>
            <a:endParaRPr lang="en-GB" altLang="ja-JP" dirty="0" smtClean="0"/>
          </a:p>
          <a:p>
            <a:pPr lvl="1">
              <a:lnSpc>
                <a:spcPct val="120000"/>
              </a:lnSpc>
            </a:pPr>
            <a:r>
              <a:rPr lang="en-GB" altLang="ja-JP" dirty="0" smtClean="0"/>
              <a:t>IAF and ILAC – Cooperation with Accreditors</a:t>
            </a:r>
          </a:p>
          <a:p>
            <a:pPr lvl="1">
              <a:lnSpc>
                <a:spcPct val="120000"/>
              </a:lnSpc>
            </a:pPr>
            <a:r>
              <a:rPr lang="en-GB" altLang="ja-JP" dirty="0" smtClean="0"/>
              <a:t>ITU, UNECE, OMIL, WTO, and so on</a:t>
            </a:r>
            <a:endParaRPr lang="en-GB" altLang="ja-JP" dirty="0"/>
          </a:p>
        </p:txBody>
      </p:sp>
      <p:sp>
        <p:nvSpPr>
          <p:cNvPr id="2" name="タイトル 1"/>
          <p:cNvSpPr>
            <a:spLocks noGrp="1"/>
          </p:cNvSpPr>
          <p:nvPr>
            <p:ph type="title" idx="4294967295"/>
          </p:nvPr>
        </p:nvSpPr>
        <p:spPr>
          <a:xfrm>
            <a:off x="457200" y="180000"/>
            <a:ext cx="8686800" cy="848700"/>
          </a:xfrm>
          <a:prstGeom prst="rect">
            <a:avLst/>
          </a:prstGeom>
        </p:spPr>
        <p:txBody>
          <a:bodyPr/>
          <a:lstStyle/>
          <a:p>
            <a:r>
              <a:rPr lang="en-US" altLang="ja-JP" dirty="0" smtClean="0"/>
              <a:t>IEC Conformity Assessment Board</a:t>
            </a:r>
            <a:endParaRPr lang="ja-JP" altLang="en-US" dirty="0"/>
          </a:p>
        </p:txBody>
      </p:sp>
      <p:sp>
        <p:nvSpPr>
          <p:cNvPr id="7" name="Rectangle 6"/>
          <p:cNvSpPr/>
          <p:nvPr/>
        </p:nvSpPr>
        <p:spPr bwMode="auto">
          <a:xfrm>
            <a:off x="514350" y="838200"/>
            <a:ext cx="7829550" cy="36000"/>
          </a:xfrm>
          <a:prstGeom prst="rect">
            <a:avLst/>
          </a:prstGeom>
          <a:gradFill flip="none" rotWithShape="1">
            <a:gsLst>
              <a:gs pos="2000">
                <a:schemeClr val="tx1">
                  <a:lumMod val="65000"/>
                  <a:lumOff val="35000"/>
                </a:schemeClr>
              </a:gs>
              <a:gs pos="100000">
                <a:srgbClr val="187DC6"/>
              </a:gs>
            </a:gsLst>
            <a:lin ang="0" scaled="1"/>
            <a:tileRect/>
          </a:gradFill>
          <a:ln>
            <a:noFill/>
          </a:ln>
          <a:effectLst/>
          <a:extLst/>
        </p:spPr>
        <p:txBody>
          <a:bodyPr vert="horz" wrap="square" lIns="0" tIns="0" rIns="0" bIns="0" numCol="1" rtlCol="0" anchor="t" anchorCtr="0" compatLnSpc="1">
            <a:prstTxWarp prst="textNoShape">
              <a:avLst/>
            </a:prstTxWarp>
            <a:spAutoFit/>
          </a:bodyPr>
          <a:lstStyle/>
          <a:p>
            <a:endParaRPr lang="en-GB"/>
          </a:p>
        </p:txBody>
      </p:sp>
    </p:spTree>
    <p:extLst>
      <p:ext uri="{BB962C8B-B14F-4D97-AF65-F5344CB8AC3E}">
        <p14:creationId xmlns:p14="http://schemas.microsoft.com/office/powerpoint/2010/main" val="167744680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xmlns:p14="http://schemas.microsoft.com/office/powerpoint/2010/main" spd="slow">
        <p:wipe dir="r"/>
      </p:transition>
    </mc:Fallback>
  </mc:AlternateContent>
  <p:timing>
    <p:tnLst>
      <p:par>
        <p:cTn id="1" dur="indefinite" restart="never" nodeType="tmRoot"/>
      </p:par>
    </p:tnLst>
  </p:timing>
</p:sld>
</file>

<file path=ppt/theme/theme1.xml><?xml version="1.0" encoding="utf-8"?>
<a:theme xmlns:a="http://schemas.openxmlformats.org/drawingml/2006/main" name="smart_grid1">
  <a:themeElements>
    <a:clrScheme name="iec_white_wind_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ec_white_wind_energy">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800" b="1" i="0" u="none" strike="noStrike" cap="none" normalizeH="0" baseline="0" smtClean="0">
            <a:ln>
              <a:noFill/>
            </a:ln>
            <a:solidFill>
              <a:srgbClr val="58585A"/>
            </a:solidFill>
            <a:effectLst/>
            <a:latin typeface="Arial" charset="0"/>
            <a:ea typeface="Osaka" pitchFamily="-9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800" b="1" i="0" u="none" strike="noStrike" cap="none" normalizeH="0" baseline="0" smtClean="0">
            <a:ln>
              <a:noFill/>
            </a:ln>
            <a:solidFill>
              <a:srgbClr val="58585A"/>
            </a:solidFill>
            <a:effectLst/>
            <a:latin typeface="Arial" charset="0"/>
            <a:ea typeface="Osaka" pitchFamily="-92" charset="-128"/>
          </a:defRPr>
        </a:defPPr>
      </a:lstStyle>
    </a:lnDef>
    <a:txDef>
      <a:spPr>
        <a:noFill/>
      </a:spPr>
      <a:bodyPr>
        <a:spAutoFit/>
      </a:bodyPr>
      <a:lstStyle>
        <a:defPPr>
          <a:spcBef>
            <a:spcPts val="0"/>
          </a:spcBef>
          <a:defRPr sz="2200" kern="100" dirty="0">
            <a:latin typeface="Arial" pitchFamily="34" charset="0"/>
            <a:cs typeface="Arial" pitchFamily="34" charset="0"/>
          </a:defRPr>
        </a:defPPr>
      </a:lstStyle>
    </a:txDef>
  </a:objectDefaults>
  <a:extraClrSchemeLst>
    <a:extraClrScheme>
      <a:clrScheme name="iec_white_wind_e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ec_white_wind_e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ec_white_wind_e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ec_white_wind_e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ec_white_wind_e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ec_white_wind_e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ec_white_wind_energ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ec_white_wind_e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ec_white_wind_e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ec_white_wind_e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ec_white_wind_e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ec_white_wind_e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IEC_Optical_fibers_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M_Minsk2015_template_2015092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25146</TotalTime>
  <Words>2042</Words>
  <Application>Microsoft Office PowerPoint</Application>
  <PresentationFormat>On-screen Show (4:3)</PresentationFormat>
  <Paragraphs>288</Paragraphs>
  <Slides>16</Slides>
  <Notes>16</Notes>
  <HiddenSlides>6</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9" baseType="lpstr">
      <vt:lpstr>Meiryo</vt:lpstr>
      <vt:lpstr>ＭＳ Ｐゴシック</vt:lpstr>
      <vt:lpstr>Osaka</vt:lpstr>
      <vt:lpstr>Arial</vt:lpstr>
      <vt:lpstr>Calibri</vt:lpstr>
      <vt:lpstr>Symbol</vt:lpstr>
      <vt:lpstr>Times</vt:lpstr>
      <vt:lpstr>Times New Roman</vt:lpstr>
      <vt:lpstr>Wingdings</vt:lpstr>
      <vt:lpstr>smart_grid1</vt:lpstr>
      <vt:lpstr>Presentation_IEC_Optical_fibers_2016</vt:lpstr>
      <vt:lpstr>1_GM_Minsk2015_template_20150929</vt:lpstr>
      <vt:lpstr>Photo Editor Photo</vt:lpstr>
      <vt:lpstr>PowerPoint Presentation</vt:lpstr>
      <vt:lpstr>PowerPoint Presentation</vt:lpstr>
      <vt:lpstr>PowerPoint Presentation</vt:lpstr>
      <vt:lpstr>IEC family: 171 countries</vt:lpstr>
      <vt:lpstr>Strategic objectives</vt:lpstr>
      <vt:lpstr>IEC and the UN SDGs</vt:lpstr>
      <vt:lpstr>PowerPoint Presentation</vt:lpstr>
      <vt:lpstr>PowerPoint Presentation</vt:lpstr>
      <vt:lpstr>IEC Conformity Assessment Board</vt:lpstr>
      <vt:lpstr>Major CAB Activities</vt:lpstr>
      <vt:lpstr>Major CAB Activities</vt:lpstr>
      <vt:lpstr>Major CAB Activities</vt:lpstr>
      <vt:lpstr>CAB Publications</vt:lpstr>
      <vt:lpstr>IEC Board Collaboration</vt:lpstr>
      <vt:lpstr>IEC CA Systems - Recent Areas and Technology Fields</vt:lpstr>
      <vt:lpstr>PowerPoint Presentation</vt:lpstr>
    </vt:vector>
  </TitlesOfParts>
  <Company>International Electrotechnical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Claire Marchand</dc:creator>
  <cp:lastModifiedBy>Shawn Paulsen</cp:lastModifiedBy>
  <cp:revision>331</cp:revision>
  <cp:lastPrinted>2014-09-11T15:30:28Z</cp:lastPrinted>
  <dcterms:created xsi:type="dcterms:W3CDTF">2012-08-08T14:26:55Z</dcterms:created>
  <dcterms:modified xsi:type="dcterms:W3CDTF">2019-09-25T12:59:49Z</dcterms:modified>
</cp:coreProperties>
</file>