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
  </p:notesMasterIdLst>
  <p:handoutMasterIdLst>
    <p:handoutMasterId r:id="rId16"/>
  </p:handoutMasterIdLst>
  <p:sldIdLst>
    <p:sldId id="426" r:id="rId2"/>
    <p:sldId id="417" r:id="rId3"/>
    <p:sldId id="424" r:id="rId4"/>
    <p:sldId id="419" r:id="rId5"/>
    <p:sldId id="418" r:id="rId6"/>
    <p:sldId id="423" r:id="rId7"/>
    <p:sldId id="422" r:id="rId8"/>
    <p:sldId id="421" r:id="rId9"/>
    <p:sldId id="425" r:id="rId10"/>
    <p:sldId id="399" r:id="rId11"/>
    <p:sldId id="414" r:id="rId12"/>
    <p:sldId id="415" r:id="rId13"/>
    <p:sldId id="427" r:id="rId1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3399FF"/>
    <a:srgbClr val="6699FF"/>
    <a:srgbClr val="FF3300"/>
    <a:srgbClr val="0066FF"/>
    <a:srgbClr val="3366FF"/>
    <a:srgbClr val="0000FF"/>
    <a:srgbClr val="99CCFF"/>
    <a:srgbClr val="CCEC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4943" autoAdjust="0"/>
  </p:normalViewPr>
  <p:slideViewPr>
    <p:cSldViewPr>
      <p:cViewPr varScale="1">
        <p:scale>
          <a:sx n="69" d="100"/>
          <a:sy n="69" d="100"/>
        </p:scale>
        <p:origin x="-11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84"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L01_VOL_A3_SERVER\VOL_A3\3\3-5\Proficiency_Testing\Auswertung%20Ergebnisse\Auswertung-PTP\Auswertung%20Programm%20i\Einzelner%20Stromkreis\Zusammenfassung%20der%20Stromkreises%20Phase%20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L01_VOL_A3_SERVER\VOL_A3\3\3-5\Proficiency_Testing\Auswertung%20Ergebnisse\Auswertung-PTP\Auswertung%20Programm%20i\Einzelner%20Stromkreis\Zusammenfassung%20der%20Stromkreises%20Phase%20II%2014-06-2012.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pPr>
            <a:r>
              <a:rPr lang="en-US" dirty="0"/>
              <a:t>Assigned values with standard </a:t>
            </a:r>
            <a:r>
              <a:rPr lang="en-US" dirty="0" smtClean="0"/>
              <a:t>deviation of </a:t>
            </a:r>
            <a:r>
              <a:rPr lang="en-US" dirty="0"/>
              <a:t>Phase I and Phase II</a:t>
            </a:r>
          </a:p>
        </c:rich>
      </c:tx>
    </c:title>
    <c:plotArea>
      <c:layout/>
      <c:lineChart>
        <c:grouping val="standard"/>
        <c:ser>
          <c:idx val="0"/>
          <c:order val="0"/>
          <c:tx>
            <c:v>Assigned values of Phase I</c:v>
          </c:tx>
          <c:spPr>
            <a:ln>
              <a:noFill/>
            </a:ln>
          </c:spPr>
          <c:dLbls>
            <c:dLbl>
              <c:idx val="9"/>
              <c:layout>
                <c:manualLayout>
                  <c:x val="-4.6375828188330866E-2"/>
                  <c:y val="-2.8814063077841189E-3"/>
                </c:manualLayout>
              </c:layout>
              <c:dLblPos val="r"/>
              <c:showVal val="1"/>
            </c:dLbl>
            <c:txPr>
              <a:bodyPr/>
              <a:lstStyle/>
              <a:p>
                <a:pPr>
                  <a:defRPr b="1">
                    <a:solidFill>
                      <a:srgbClr val="0070C0"/>
                    </a:solidFill>
                  </a:defRPr>
                </a:pPr>
                <a:endParaRPr lang="de-DE"/>
              </a:p>
            </c:txPr>
            <c:dLblPos val="l"/>
            <c:showVal val="1"/>
          </c:dLbls>
          <c:errBars>
            <c:errDir val="y"/>
            <c:errBarType val="both"/>
            <c:errValType val="cust"/>
            <c:plus>
              <c:numRef>
                <c:f>'Assigned value'!$C$2:$C$13</c:f>
                <c:numCache>
                  <c:formatCode>General</c:formatCode>
                  <c:ptCount val="12"/>
                  <c:pt idx="0">
                    <c:v>435</c:v>
                  </c:pt>
                  <c:pt idx="1">
                    <c:v>462</c:v>
                  </c:pt>
                  <c:pt idx="2">
                    <c:v>370</c:v>
                  </c:pt>
                  <c:pt idx="3">
                    <c:v>255</c:v>
                  </c:pt>
                  <c:pt idx="4">
                    <c:v>349</c:v>
                  </c:pt>
                  <c:pt idx="5">
                    <c:v>368</c:v>
                  </c:pt>
                  <c:pt idx="6">
                    <c:v>282</c:v>
                  </c:pt>
                  <c:pt idx="7">
                    <c:v>127</c:v>
                  </c:pt>
                  <c:pt idx="8">
                    <c:v>330</c:v>
                  </c:pt>
                  <c:pt idx="9">
                    <c:v>351</c:v>
                  </c:pt>
                  <c:pt idx="10">
                    <c:v>178</c:v>
                  </c:pt>
                  <c:pt idx="11">
                    <c:v>230</c:v>
                  </c:pt>
                </c:numCache>
              </c:numRef>
            </c:plus>
            <c:minus>
              <c:numRef>
                <c:f>'Assigned value'!$C$2:$C$13</c:f>
                <c:numCache>
                  <c:formatCode>General</c:formatCode>
                  <c:ptCount val="12"/>
                  <c:pt idx="0">
                    <c:v>435</c:v>
                  </c:pt>
                  <c:pt idx="1">
                    <c:v>462</c:v>
                  </c:pt>
                  <c:pt idx="2">
                    <c:v>370</c:v>
                  </c:pt>
                  <c:pt idx="3">
                    <c:v>255</c:v>
                  </c:pt>
                  <c:pt idx="4">
                    <c:v>349</c:v>
                  </c:pt>
                  <c:pt idx="5">
                    <c:v>368</c:v>
                  </c:pt>
                  <c:pt idx="6">
                    <c:v>282</c:v>
                  </c:pt>
                  <c:pt idx="7">
                    <c:v>127</c:v>
                  </c:pt>
                  <c:pt idx="8">
                    <c:v>330</c:v>
                  </c:pt>
                  <c:pt idx="9">
                    <c:v>351</c:v>
                  </c:pt>
                  <c:pt idx="10">
                    <c:v>178</c:v>
                  </c:pt>
                  <c:pt idx="11">
                    <c:v>230</c:v>
                  </c:pt>
                </c:numCache>
              </c:numRef>
            </c:minus>
            <c:spPr>
              <a:ln>
                <a:solidFill>
                  <a:schemeClr val="accent1"/>
                </a:solidFill>
              </a:ln>
            </c:spPr>
          </c:errBars>
          <c:cat>
            <c:strRef>
              <c:f>'Assigned value'!$A$2:$A$13</c:f>
              <c:strCache>
                <c:ptCount val="12"/>
                <c:pt idx="0">
                  <c:v>C1</c:v>
                </c:pt>
                <c:pt idx="1">
                  <c:v>C2</c:v>
                </c:pt>
                <c:pt idx="2">
                  <c:v>C3</c:v>
                </c:pt>
                <c:pt idx="3">
                  <c:v>C4</c:v>
                </c:pt>
                <c:pt idx="4">
                  <c:v>C5</c:v>
                </c:pt>
                <c:pt idx="5">
                  <c:v>C6</c:v>
                </c:pt>
                <c:pt idx="6">
                  <c:v>C7</c:v>
                </c:pt>
                <c:pt idx="7">
                  <c:v>C8</c:v>
                </c:pt>
                <c:pt idx="8">
                  <c:v>C9</c:v>
                </c:pt>
                <c:pt idx="9">
                  <c:v>C10</c:v>
                </c:pt>
                <c:pt idx="10">
                  <c:v>C11</c:v>
                </c:pt>
                <c:pt idx="11">
                  <c:v>C12</c:v>
                </c:pt>
              </c:strCache>
            </c:strRef>
          </c:cat>
          <c:val>
            <c:numRef>
              <c:f>'Assigned value'!$B$2:$B$13</c:f>
              <c:numCache>
                <c:formatCode>0</c:formatCode>
                <c:ptCount val="12"/>
                <c:pt idx="0">
                  <c:v>514</c:v>
                </c:pt>
                <c:pt idx="1">
                  <c:v>673</c:v>
                </c:pt>
                <c:pt idx="2">
                  <c:v>314</c:v>
                </c:pt>
                <c:pt idx="3">
                  <c:v>409</c:v>
                </c:pt>
                <c:pt idx="4">
                  <c:v>473</c:v>
                </c:pt>
                <c:pt idx="5">
                  <c:v>388</c:v>
                </c:pt>
                <c:pt idx="6">
                  <c:v>226</c:v>
                </c:pt>
                <c:pt idx="7">
                  <c:v>98</c:v>
                </c:pt>
                <c:pt idx="8">
                  <c:v>314</c:v>
                </c:pt>
                <c:pt idx="9">
                  <c:v>274</c:v>
                </c:pt>
                <c:pt idx="10">
                  <c:v>166</c:v>
                </c:pt>
                <c:pt idx="11">
                  <c:v>278</c:v>
                </c:pt>
              </c:numCache>
            </c:numRef>
          </c:val>
        </c:ser>
        <c:ser>
          <c:idx val="1"/>
          <c:order val="1"/>
          <c:tx>
            <c:v>Assigned values of Phase II</c:v>
          </c:tx>
          <c:spPr>
            <a:ln w="28575">
              <a:noFill/>
            </a:ln>
          </c:spPr>
          <c:marker>
            <c:symbol val="square"/>
            <c:size val="7"/>
          </c:marker>
          <c:dLbls>
            <c:txPr>
              <a:bodyPr/>
              <a:lstStyle/>
              <a:p>
                <a:pPr>
                  <a:defRPr b="1">
                    <a:solidFill>
                      <a:srgbClr val="FF3300"/>
                    </a:solidFill>
                  </a:defRPr>
                </a:pPr>
                <a:endParaRPr lang="de-DE"/>
              </a:p>
            </c:txPr>
            <c:dLblPos val="r"/>
            <c:showVal val="1"/>
          </c:dLbls>
          <c:errBars>
            <c:errDir val="y"/>
            <c:errBarType val="both"/>
            <c:errValType val="cust"/>
            <c:plus>
              <c:numRef>
                <c:f>'Assigned value'!$C$28:$C$39</c:f>
                <c:numCache>
                  <c:formatCode>General</c:formatCode>
                  <c:ptCount val="12"/>
                  <c:pt idx="0">
                    <c:v>337</c:v>
                  </c:pt>
                  <c:pt idx="1">
                    <c:v>370</c:v>
                  </c:pt>
                  <c:pt idx="2">
                    <c:v>314</c:v>
                  </c:pt>
                  <c:pt idx="3">
                    <c:v>236</c:v>
                  </c:pt>
                  <c:pt idx="4">
                    <c:v>289</c:v>
                  </c:pt>
                  <c:pt idx="5">
                    <c:v>259</c:v>
                  </c:pt>
                  <c:pt idx="6">
                    <c:v>213</c:v>
                  </c:pt>
                  <c:pt idx="7">
                    <c:v>119</c:v>
                  </c:pt>
                  <c:pt idx="8">
                    <c:v>278</c:v>
                  </c:pt>
                  <c:pt idx="9">
                    <c:v>265</c:v>
                  </c:pt>
                  <c:pt idx="10">
                    <c:v>127</c:v>
                  </c:pt>
                  <c:pt idx="11">
                    <c:v>167</c:v>
                  </c:pt>
                </c:numCache>
              </c:numRef>
            </c:plus>
            <c:minus>
              <c:numRef>
                <c:f>'Assigned value'!$C$28:$C$39</c:f>
                <c:numCache>
                  <c:formatCode>General</c:formatCode>
                  <c:ptCount val="12"/>
                  <c:pt idx="0">
                    <c:v>337</c:v>
                  </c:pt>
                  <c:pt idx="1">
                    <c:v>370</c:v>
                  </c:pt>
                  <c:pt idx="2">
                    <c:v>314</c:v>
                  </c:pt>
                  <c:pt idx="3">
                    <c:v>236</c:v>
                  </c:pt>
                  <c:pt idx="4">
                    <c:v>289</c:v>
                  </c:pt>
                  <c:pt idx="5">
                    <c:v>259</c:v>
                  </c:pt>
                  <c:pt idx="6">
                    <c:v>213</c:v>
                  </c:pt>
                  <c:pt idx="7">
                    <c:v>119</c:v>
                  </c:pt>
                  <c:pt idx="8">
                    <c:v>278</c:v>
                  </c:pt>
                  <c:pt idx="9">
                    <c:v>265</c:v>
                  </c:pt>
                  <c:pt idx="10">
                    <c:v>127</c:v>
                  </c:pt>
                  <c:pt idx="11">
                    <c:v>167</c:v>
                  </c:pt>
                </c:numCache>
              </c:numRef>
            </c:minus>
            <c:spPr>
              <a:ln>
                <a:solidFill>
                  <a:schemeClr val="accent2"/>
                </a:solidFill>
              </a:ln>
            </c:spPr>
          </c:errBars>
          <c:cat>
            <c:strRef>
              <c:f>'Assigned value'!$A$2:$A$13</c:f>
              <c:strCache>
                <c:ptCount val="12"/>
                <c:pt idx="0">
                  <c:v>C1</c:v>
                </c:pt>
                <c:pt idx="1">
                  <c:v>C2</c:v>
                </c:pt>
                <c:pt idx="2">
                  <c:v>C3</c:v>
                </c:pt>
                <c:pt idx="3">
                  <c:v>C4</c:v>
                </c:pt>
                <c:pt idx="4">
                  <c:v>C5</c:v>
                </c:pt>
                <c:pt idx="5">
                  <c:v>C6</c:v>
                </c:pt>
                <c:pt idx="6">
                  <c:v>C7</c:v>
                </c:pt>
                <c:pt idx="7">
                  <c:v>C8</c:v>
                </c:pt>
                <c:pt idx="8">
                  <c:v>C9</c:v>
                </c:pt>
                <c:pt idx="9">
                  <c:v>C10</c:v>
                </c:pt>
                <c:pt idx="10">
                  <c:v>C11</c:v>
                </c:pt>
                <c:pt idx="11">
                  <c:v>C12</c:v>
                </c:pt>
              </c:strCache>
            </c:strRef>
          </c:cat>
          <c:val>
            <c:numRef>
              <c:f>'Assigned value'!$B$28:$B$39</c:f>
              <c:numCache>
                <c:formatCode>0</c:formatCode>
                <c:ptCount val="12"/>
                <c:pt idx="0">
                  <c:v>456</c:v>
                </c:pt>
                <c:pt idx="1">
                  <c:v>623</c:v>
                </c:pt>
                <c:pt idx="2">
                  <c:v>256</c:v>
                </c:pt>
                <c:pt idx="3">
                  <c:v>407</c:v>
                </c:pt>
                <c:pt idx="4">
                  <c:v>381</c:v>
                </c:pt>
                <c:pt idx="5">
                  <c:v>329</c:v>
                </c:pt>
                <c:pt idx="6">
                  <c:v>165</c:v>
                </c:pt>
                <c:pt idx="7">
                  <c:v>105</c:v>
                </c:pt>
                <c:pt idx="8">
                  <c:v>286</c:v>
                </c:pt>
                <c:pt idx="9">
                  <c:v>239</c:v>
                </c:pt>
                <c:pt idx="10">
                  <c:v>131</c:v>
                </c:pt>
                <c:pt idx="11">
                  <c:v>253</c:v>
                </c:pt>
              </c:numCache>
            </c:numRef>
          </c:val>
        </c:ser>
        <c:marker val="1"/>
        <c:axId val="66338816"/>
        <c:axId val="66340736"/>
      </c:lineChart>
      <c:catAx>
        <c:axId val="66338816"/>
        <c:scaling>
          <c:orientation val="minMax"/>
        </c:scaling>
        <c:axPos val="b"/>
        <c:majorGridlines/>
        <c:title>
          <c:tx>
            <c:rich>
              <a:bodyPr/>
              <a:lstStyle/>
              <a:p>
                <a:pPr>
                  <a:defRPr/>
                </a:pPr>
                <a:r>
                  <a:rPr lang="de-DE" sz="1400" dirty="0" smtClean="0"/>
                  <a:t>Circuit</a:t>
                </a:r>
                <a:endParaRPr lang="de-DE" sz="1400" dirty="0"/>
              </a:p>
            </c:rich>
          </c:tx>
        </c:title>
        <c:tickLblPos val="nextTo"/>
        <c:txPr>
          <a:bodyPr/>
          <a:lstStyle/>
          <a:p>
            <a:pPr>
              <a:defRPr b="1"/>
            </a:pPr>
            <a:endParaRPr lang="de-DE"/>
          </a:p>
        </c:txPr>
        <c:crossAx val="66340736"/>
        <c:crosses val="autoZero"/>
        <c:auto val="1"/>
        <c:lblAlgn val="ctr"/>
        <c:lblOffset val="100"/>
      </c:catAx>
      <c:valAx>
        <c:axId val="66340736"/>
        <c:scaling>
          <c:orientation val="minMax"/>
          <c:min val="0"/>
        </c:scaling>
        <c:axPos val="l"/>
        <c:majorGridlines/>
        <c:title>
          <c:tx>
            <c:rich>
              <a:bodyPr rot="-5400000" vert="horz"/>
              <a:lstStyle/>
              <a:p>
                <a:pPr>
                  <a:defRPr sz="1400"/>
                </a:pPr>
                <a:r>
                  <a:rPr lang="de-DE" sz="1400" dirty="0" err="1" smtClean="0"/>
                  <a:t>Number</a:t>
                </a:r>
                <a:r>
                  <a:rPr lang="de-DE" sz="1400" dirty="0" smtClean="0"/>
                  <a:t> </a:t>
                </a:r>
                <a:r>
                  <a:rPr lang="de-DE" sz="1400" dirty="0" err="1" smtClean="0"/>
                  <a:t>of</a:t>
                </a:r>
                <a:r>
                  <a:rPr lang="de-DE" sz="1400" dirty="0" smtClean="0"/>
                  <a:t> </a:t>
                </a:r>
                <a:r>
                  <a:rPr lang="de-DE" sz="1400" dirty="0" err="1" smtClean="0"/>
                  <a:t>contacts</a:t>
                </a:r>
                <a:endParaRPr lang="de-DE" sz="1400" dirty="0"/>
              </a:p>
            </c:rich>
          </c:tx>
        </c:title>
        <c:numFmt formatCode="0" sourceLinked="1"/>
        <c:tickLblPos val="nextTo"/>
        <c:txPr>
          <a:bodyPr/>
          <a:lstStyle/>
          <a:p>
            <a:pPr>
              <a:defRPr b="1"/>
            </a:pPr>
            <a:endParaRPr lang="de-DE"/>
          </a:p>
        </c:txPr>
        <c:crossAx val="66338816"/>
        <c:crosses val="autoZero"/>
        <c:crossBetween val="between"/>
      </c:valAx>
    </c:plotArea>
    <c:legend>
      <c:legendPos val="b"/>
      <c:txPr>
        <a:bodyPr/>
        <a:lstStyle/>
        <a:p>
          <a:pPr>
            <a:defRPr sz="1400" b="1"/>
          </a:pPr>
          <a:endParaRPr lang="de-DE"/>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style val="3"/>
  <c:clrMapOvr bg1="lt1" tx1="dk1" bg2="lt2" tx2="dk2" accent1="accent1" accent2="accent2" accent3="accent3" accent4="accent4" accent5="accent5" accent6="accent6" hlink="hlink" folHlink="folHlink"/>
  <c:chart>
    <c:plotArea>
      <c:layout/>
      <c:barChart>
        <c:barDir val="col"/>
        <c:grouping val="clustered"/>
        <c:ser>
          <c:idx val="0"/>
          <c:order val="0"/>
          <c:dPt>
            <c:idx val="2"/>
            <c:spPr>
              <a:solidFill>
                <a:srgbClr val="FF0000"/>
              </a:solidFill>
              <a:ln>
                <a:solidFill>
                  <a:srgbClr val="FF0000"/>
                </a:solidFill>
              </a:ln>
            </c:spPr>
          </c:dPt>
          <c:dLbls>
            <c:dLbl>
              <c:idx val="2"/>
              <c:dLblPos val="outEnd"/>
              <c:showVal val="1"/>
            </c:dLbl>
            <c:dLbl>
              <c:idx val="10"/>
              <c:dLblPos val="outEnd"/>
              <c:showVal val="1"/>
            </c:dLbl>
            <c:dLbl>
              <c:idx val="17"/>
              <c:dLblPos val="outEnd"/>
              <c:showVal val="1"/>
            </c:dLbl>
            <c:delete val="1"/>
          </c:dLbls>
          <c:cat>
            <c:strRef>
              <c:f>'Circuit 4'!$A$5:$A$36</c:f>
              <c:strCache>
                <c:ptCount val="32"/>
                <c:pt idx="0">
                  <c:v>BXMZ</c:v>
                </c:pt>
                <c:pt idx="1">
                  <c:v>ULER</c:v>
                </c:pt>
                <c:pt idx="2">
                  <c:v>EZBT</c:v>
                </c:pt>
                <c:pt idx="3">
                  <c:v>UUIA</c:v>
                </c:pt>
                <c:pt idx="4">
                  <c:v>XRTF</c:v>
                </c:pt>
                <c:pt idx="5">
                  <c:v>TARH</c:v>
                </c:pt>
                <c:pt idx="6">
                  <c:v>OCUB</c:v>
                </c:pt>
                <c:pt idx="7">
                  <c:v>VKDS</c:v>
                </c:pt>
                <c:pt idx="8">
                  <c:v>UBLW</c:v>
                </c:pt>
                <c:pt idx="9">
                  <c:v>PLQA</c:v>
                </c:pt>
                <c:pt idx="10">
                  <c:v>OCFR</c:v>
                </c:pt>
                <c:pt idx="11">
                  <c:v>RFUV</c:v>
                </c:pt>
                <c:pt idx="12">
                  <c:v>PDLE</c:v>
                </c:pt>
                <c:pt idx="13">
                  <c:v>LINI</c:v>
                </c:pt>
                <c:pt idx="14">
                  <c:v>FKUX</c:v>
                </c:pt>
                <c:pt idx="15">
                  <c:v>WYYD</c:v>
                </c:pt>
                <c:pt idx="16">
                  <c:v>YYAJ</c:v>
                </c:pt>
                <c:pt idx="17">
                  <c:v>GBSB</c:v>
                </c:pt>
                <c:pt idx="18">
                  <c:v>AFNJ</c:v>
                </c:pt>
                <c:pt idx="19">
                  <c:v>JKMP</c:v>
                </c:pt>
                <c:pt idx="20">
                  <c:v>BZTQ</c:v>
                </c:pt>
                <c:pt idx="21">
                  <c:v>ESXE</c:v>
                </c:pt>
                <c:pt idx="22">
                  <c:v>ZPGC</c:v>
                </c:pt>
                <c:pt idx="23">
                  <c:v>OYDM</c:v>
                </c:pt>
                <c:pt idx="24">
                  <c:v>BCMW</c:v>
                </c:pt>
                <c:pt idx="25">
                  <c:v>ZENT</c:v>
                </c:pt>
                <c:pt idx="26">
                  <c:v>HJAL</c:v>
                </c:pt>
                <c:pt idx="27">
                  <c:v>PZVN</c:v>
                </c:pt>
                <c:pt idx="28">
                  <c:v>UHHW</c:v>
                </c:pt>
                <c:pt idx="29">
                  <c:v>XGPI</c:v>
                </c:pt>
                <c:pt idx="30">
                  <c:v>DSAE</c:v>
                </c:pt>
                <c:pt idx="31">
                  <c:v>IRJB</c:v>
                </c:pt>
              </c:strCache>
            </c:strRef>
          </c:cat>
          <c:val>
            <c:numRef>
              <c:f>'Circuit 4'!$Q$5:$Q$36</c:f>
              <c:numCache>
                <c:formatCode>0.00</c:formatCode>
                <c:ptCount val="32"/>
                <c:pt idx="0">
                  <c:v>-21.38</c:v>
                </c:pt>
                <c:pt idx="1">
                  <c:v>-20.39</c:v>
                </c:pt>
                <c:pt idx="2">
                  <c:v>0.25</c:v>
                </c:pt>
                <c:pt idx="3">
                  <c:v>7.37</c:v>
                </c:pt>
                <c:pt idx="4">
                  <c:v>-1.23</c:v>
                </c:pt>
                <c:pt idx="5">
                  <c:v>-47.42</c:v>
                </c:pt>
                <c:pt idx="6">
                  <c:v>-42.75</c:v>
                </c:pt>
                <c:pt idx="7">
                  <c:v>48.160000000000011</c:v>
                </c:pt>
                <c:pt idx="8">
                  <c:v>-22.110000000000031</c:v>
                </c:pt>
                <c:pt idx="9">
                  <c:v>-26.04</c:v>
                </c:pt>
                <c:pt idx="10">
                  <c:v>-87.710000000000022</c:v>
                </c:pt>
                <c:pt idx="11">
                  <c:v>-25.06</c:v>
                </c:pt>
                <c:pt idx="12">
                  <c:v>-18.18</c:v>
                </c:pt>
                <c:pt idx="13">
                  <c:v>-25.8</c:v>
                </c:pt>
                <c:pt idx="14">
                  <c:v>57.99</c:v>
                </c:pt>
                <c:pt idx="15">
                  <c:v>-47.91</c:v>
                </c:pt>
                <c:pt idx="16">
                  <c:v>-59.71</c:v>
                </c:pt>
                <c:pt idx="17">
                  <c:v>162.65</c:v>
                </c:pt>
                <c:pt idx="18">
                  <c:v>0.49000000000000032</c:v>
                </c:pt>
                <c:pt idx="19">
                  <c:v>77.149999999999991</c:v>
                </c:pt>
                <c:pt idx="20">
                  <c:v>-49.14</c:v>
                </c:pt>
                <c:pt idx="21">
                  <c:v>0</c:v>
                </c:pt>
                <c:pt idx="22">
                  <c:v>36.36</c:v>
                </c:pt>
                <c:pt idx="23">
                  <c:v>-34.89</c:v>
                </c:pt>
                <c:pt idx="24">
                  <c:v>-73.959999999999994</c:v>
                </c:pt>
                <c:pt idx="25">
                  <c:v>99.51</c:v>
                </c:pt>
                <c:pt idx="26">
                  <c:v>103.93</c:v>
                </c:pt>
                <c:pt idx="27">
                  <c:v>7.13</c:v>
                </c:pt>
                <c:pt idx="28">
                  <c:v>90.66</c:v>
                </c:pt>
                <c:pt idx="29">
                  <c:v>0.74000000000000365</c:v>
                </c:pt>
                <c:pt idx="30">
                  <c:v>53.809999999999995</c:v>
                </c:pt>
                <c:pt idx="31">
                  <c:v>-9.58</c:v>
                </c:pt>
              </c:numCache>
            </c:numRef>
          </c:val>
        </c:ser>
        <c:axId val="65399808"/>
        <c:axId val="67773568"/>
      </c:barChart>
      <c:catAx>
        <c:axId val="65399808"/>
        <c:scaling>
          <c:orientation val="minMax"/>
        </c:scaling>
        <c:axPos val="b"/>
        <c:title>
          <c:tx>
            <c:rich>
              <a:bodyPr/>
              <a:lstStyle/>
              <a:p>
                <a:pPr>
                  <a:defRPr/>
                </a:pPr>
                <a:r>
                  <a:rPr lang="en-US"/>
                  <a:t>Participant</a:t>
                </a:r>
              </a:p>
            </c:rich>
          </c:tx>
        </c:title>
        <c:numFmt formatCode="General" sourceLinked="1"/>
        <c:tickLblPos val="nextTo"/>
        <c:crossAx val="67773568"/>
        <c:crosses val="autoZero"/>
        <c:auto val="1"/>
        <c:lblAlgn val="ctr"/>
        <c:lblOffset val="100"/>
      </c:catAx>
      <c:valAx>
        <c:axId val="67773568"/>
        <c:scaling>
          <c:orientation val="minMax"/>
        </c:scaling>
        <c:axPos val="l"/>
        <c:majorGridlines/>
        <c:title>
          <c:tx>
            <c:rich>
              <a:bodyPr rot="-5400000" vert="horz"/>
              <a:lstStyle/>
              <a:p>
                <a:pPr>
                  <a:defRPr/>
                </a:pPr>
                <a:r>
                  <a:rPr lang="en-US"/>
                  <a:t>Percentage differences </a:t>
                </a:r>
                <a:r>
                  <a:rPr lang="de-DE"/>
                  <a:t> in  %</a:t>
                </a:r>
              </a:p>
            </c:rich>
          </c:tx>
          <c:layout>
            <c:manualLayout>
              <c:xMode val="edge"/>
              <c:yMode val="edge"/>
              <c:x val="2.2301726555928606E-2"/>
              <c:y val="0.25721159526495657"/>
            </c:manualLayout>
          </c:layout>
        </c:title>
        <c:numFmt formatCode="0.00" sourceLinked="1"/>
        <c:tickLblPos val="nextTo"/>
        <c:crossAx val="65399808"/>
        <c:crosses val="autoZero"/>
        <c:crossBetween val="between"/>
      </c:valAx>
    </c:plotArea>
    <c:plotVisOnly val="1"/>
  </c:chart>
  <c:externalData r:id="rId2"/>
  <c:userShapes r:id="rId3"/>
</c:chartSpace>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31B9A-A980-42D8-9212-211D11E639ED}" type="doc">
      <dgm:prSet loTypeId="urn:microsoft.com/office/officeart/2005/8/layout/bList2#1"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pt>
    <dgm:pt modelId="{3B4E64F8-4A94-4EEE-87FA-8CA0D37F663C}">
      <dgm:prSet phldrT="[Text]" custT="1"/>
      <dgm:spPr>
        <a:solidFill>
          <a:srgbClr val="0070C0"/>
        </a:solidFill>
        <a:ln>
          <a:noFill/>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de-DE" sz="2000" b="0" dirty="0" smtClean="0">
              <a:effectLst>
                <a:outerShdw blurRad="38100" dist="38100" dir="2700000" algn="tl">
                  <a:srgbClr val="000000">
                    <a:alpha val="43137"/>
                  </a:srgbClr>
                </a:outerShdw>
              </a:effectLst>
            </a:rPr>
            <a:t>Test </a:t>
          </a:r>
          <a:r>
            <a:rPr lang="de-DE" sz="2000" b="0" dirty="0" err="1" smtClean="0">
              <a:effectLst>
                <a:outerShdw blurRad="38100" dist="38100" dir="2700000" algn="tl">
                  <a:srgbClr val="000000">
                    <a:alpha val="43137"/>
                  </a:srgbClr>
                </a:outerShdw>
              </a:effectLst>
            </a:rPr>
            <a:t>Round</a:t>
          </a:r>
          <a:r>
            <a:rPr lang="de-DE" sz="2000" b="0" dirty="0" smtClean="0">
              <a:effectLst>
                <a:outerShdw blurRad="38100" dist="38100" dir="2700000" algn="tl">
                  <a:srgbClr val="000000">
                    <a:alpha val="43137"/>
                  </a:srgbClr>
                </a:outerShdw>
              </a:effectLst>
            </a:rPr>
            <a:t> “d“ </a:t>
          </a:r>
        </a:p>
        <a:p>
          <a:pPr algn="ctr"/>
          <a:r>
            <a:rPr lang="de-DE" sz="1800" b="0" dirty="0" smtClean="0">
              <a:effectLst>
                <a:outerShdw blurRad="38100" dist="38100" dir="2700000" algn="tl">
                  <a:srgbClr val="000000">
                    <a:alpha val="43137"/>
                  </a:srgbClr>
                </a:outerShdw>
              </a:effectLst>
            </a:rPr>
            <a:t>(</a:t>
          </a:r>
          <a:r>
            <a:rPr lang="de-DE" sz="1800" b="0" dirty="0" err="1" smtClean="0">
              <a:effectLst>
                <a:outerShdw blurRad="38100" dist="38100" dir="2700000" algn="tl">
                  <a:srgbClr val="000000">
                    <a:alpha val="43137"/>
                  </a:srgbClr>
                </a:outerShdw>
              </a:effectLst>
            </a:rPr>
            <a:t>Flameproof</a:t>
          </a:r>
          <a:r>
            <a:rPr lang="de-DE" sz="1800" b="0" dirty="0" smtClean="0">
              <a:effectLst>
                <a:outerShdw blurRad="38100" dist="38100" dir="2700000" algn="tl">
                  <a:srgbClr val="000000">
                    <a:alpha val="43137"/>
                  </a:srgbClr>
                </a:outerShdw>
              </a:effectLst>
            </a:rPr>
            <a:t> </a:t>
          </a:r>
          <a:r>
            <a:rPr lang="de-DE" sz="1800" b="0" dirty="0" err="1" smtClean="0">
              <a:effectLst>
                <a:outerShdw blurRad="38100" dist="38100" dir="2700000" algn="tl">
                  <a:srgbClr val="000000">
                    <a:alpha val="43137"/>
                  </a:srgbClr>
                </a:outerShdw>
              </a:effectLst>
            </a:rPr>
            <a:t>Enclosures</a:t>
          </a:r>
          <a:r>
            <a:rPr lang="de-DE" sz="1800" b="0" dirty="0" smtClean="0">
              <a:effectLst>
                <a:outerShdw blurRad="38100" dist="38100" dir="2700000" algn="tl">
                  <a:srgbClr val="000000">
                    <a:alpha val="43137"/>
                  </a:srgbClr>
                </a:outerShdw>
              </a:effectLst>
            </a:rPr>
            <a:t>) </a:t>
          </a:r>
          <a:endParaRPr lang="de-DE" sz="1800" b="0" dirty="0">
            <a:effectLst>
              <a:outerShdw blurRad="38100" dist="38100" dir="2700000" algn="tl">
                <a:srgbClr val="000000">
                  <a:alpha val="43137"/>
                </a:srgbClr>
              </a:outerShdw>
            </a:effectLst>
          </a:endParaRPr>
        </a:p>
      </dgm:t>
    </dgm:pt>
    <dgm:pt modelId="{2142350B-1AD9-4752-ACB2-1A9A8D12C2FF}" type="parTrans" cxnId="{969239AF-E53B-4EFC-90DD-F191E82A2322}">
      <dgm:prSet/>
      <dgm:spPr/>
      <dgm:t>
        <a:bodyPr/>
        <a:lstStyle/>
        <a:p>
          <a:endParaRPr lang="de-DE"/>
        </a:p>
      </dgm:t>
    </dgm:pt>
    <dgm:pt modelId="{D51A7737-3C30-451F-AE49-E888066ACC5F}" type="sibTrans" cxnId="{969239AF-E53B-4EFC-90DD-F191E82A232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de-DE"/>
        </a:p>
      </dgm:t>
    </dgm:pt>
    <dgm:pt modelId="{4339FEDB-232E-488A-BD37-D5D4F5133095}">
      <dgm:prSet phldrT="[Text]" custT="1"/>
      <dgm:spPr>
        <a:solidFill>
          <a:srgbClr val="0070C0"/>
        </a:solidFill>
        <a:ln>
          <a:noFill/>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de-DE" sz="2000" dirty="0" smtClean="0">
              <a:effectLst>
                <a:outerShdw blurRad="38100" dist="38100" dir="2700000" algn="tl">
                  <a:srgbClr val="000000">
                    <a:alpha val="43137"/>
                  </a:srgbClr>
                </a:outerShdw>
              </a:effectLst>
            </a:rPr>
            <a:t>Test </a:t>
          </a:r>
          <a:r>
            <a:rPr lang="de-DE" sz="2000" dirty="0" err="1" smtClean="0">
              <a:effectLst>
                <a:outerShdw blurRad="38100" dist="38100" dir="2700000" algn="tl">
                  <a:srgbClr val="000000">
                    <a:alpha val="43137"/>
                  </a:srgbClr>
                </a:outerShdw>
              </a:effectLst>
            </a:rPr>
            <a:t>Round</a:t>
          </a:r>
          <a:r>
            <a:rPr lang="de-DE" sz="2000" dirty="0" smtClean="0">
              <a:effectLst>
                <a:outerShdw blurRad="38100" dist="38100" dir="2700000" algn="tl">
                  <a:srgbClr val="000000">
                    <a:alpha val="43137"/>
                  </a:srgbClr>
                </a:outerShdw>
              </a:effectLst>
            </a:rPr>
            <a:t> “i“ </a:t>
          </a:r>
        </a:p>
        <a:p>
          <a:pPr algn="ctr"/>
          <a:r>
            <a:rPr lang="de-DE" sz="2000" dirty="0" smtClean="0">
              <a:effectLst>
                <a:outerShdw blurRad="38100" dist="38100" dir="2700000" algn="tl">
                  <a:srgbClr val="000000">
                    <a:alpha val="43137"/>
                  </a:srgbClr>
                </a:outerShdw>
              </a:effectLst>
            </a:rPr>
            <a:t>(</a:t>
          </a:r>
          <a:r>
            <a:rPr lang="de-DE" sz="1800" dirty="0" err="1" smtClean="0">
              <a:effectLst>
                <a:outerShdw blurRad="38100" dist="38100" dir="2700000" algn="tl">
                  <a:srgbClr val="000000">
                    <a:alpha val="43137"/>
                  </a:srgbClr>
                </a:outerShdw>
              </a:effectLst>
            </a:rPr>
            <a:t>Intrinsic</a:t>
          </a:r>
          <a:r>
            <a:rPr lang="de-DE" sz="1800" dirty="0" smtClean="0">
              <a:effectLst>
                <a:outerShdw blurRad="38100" dist="38100" dir="2700000" algn="tl">
                  <a:srgbClr val="000000">
                    <a:alpha val="43137"/>
                  </a:srgbClr>
                </a:outerShdw>
              </a:effectLst>
            </a:rPr>
            <a:t> </a:t>
          </a:r>
          <a:r>
            <a:rPr lang="de-DE" sz="1800" dirty="0" err="1" smtClean="0">
              <a:effectLst>
                <a:outerShdw blurRad="38100" dist="38100" dir="2700000" algn="tl">
                  <a:srgbClr val="000000">
                    <a:alpha val="43137"/>
                  </a:srgbClr>
                </a:outerShdw>
              </a:effectLst>
            </a:rPr>
            <a:t>Safety</a:t>
          </a:r>
          <a:r>
            <a:rPr lang="de-DE" sz="1800" dirty="0" smtClean="0">
              <a:effectLst>
                <a:outerShdw blurRad="38100" dist="38100" dir="2700000" algn="tl">
                  <a:srgbClr val="000000">
                    <a:alpha val="43137"/>
                  </a:srgbClr>
                </a:outerShdw>
              </a:effectLst>
            </a:rPr>
            <a:t>)</a:t>
          </a:r>
          <a:endParaRPr lang="de-DE" sz="1800" dirty="0">
            <a:effectLst>
              <a:outerShdw blurRad="38100" dist="38100" dir="2700000" algn="tl">
                <a:srgbClr val="000000">
                  <a:alpha val="43137"/>
                </a:srgbClr>
              </a:outerShdw>
            </a:effectLst>
          </a:endParaRPr>
        </a:p>
      </dgm:t>
    </dgm:pt>
    <dgm:pt modelId="{26B6C68C-5E59-4170-B526-2391A6AB864E}" type="parTrans" cxnId="{67D8B759-CA41-4D5F-ACC5-A10F9D86DDBA}">
      <dgm:prSet/>
      <dgm:spPr/>
      <dgm:t>
        <a:bodyPr/>
        <a:lstStyle/>
        <a:p>
          <a:endParaRPr lang="de-DE"/>
        </a:p>
      </dgm:t>
    </dgm:pt>
    <dgm:pt modelId="{BA259682-50A9-47D8-B72E-3589176DBCF7}" type="sibTrans" cxnId="{67D8B759-CA41-4D5F-ACC5-A10F9D86DDBA}">
      <dgm:prSet/>
      <dgm:spPr/>
      <dgm:t>
        <a:bodyPr/>
        <a:lstStyle/>
        <a:p>
          <a:endParaRPr lang="de-DE"/>
        </a:p>
      </dgm:t>
    </dgm:pt>
    <dgm:pt modelId="{6364B75E-2C3A-4380-B138-8DE2BF131FB9}">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Comparison quantity: Explosion Pressure (reference pressure)</a:t>
          </a:r>
          <a:endParaRPr lang="en-US" sz="1800" noProof="0" dirty="0">
            <a:effectLst/>
            <a:latin typeface="Calibri" pitchFamily="34" charset="0"/>
            <a:cs typeface="Calibri" pitchFamily="34" charset="0"/>
          </a:endParaRPr>
        </a:p>
      </dgm:t>
    </dgm:pt>
    <dgm:pt modelId="{2868F2E1-ED5A-49A2-8C70-EBF73A999695}" type="parTrans" cxnId="{2E52ED42-E3E0-4FD4-8A7D-C702889C7917}">
      <dgm:prSet/>
      <dgm:spPr/>
      <dgm:t>
        <a:bodyPr/>
        <a:lstStyle/>
        <a:p>
          <a:endParaRPr lang="de-DE"/>
        </a:p>
      </dgm:t>
    </dgm:pt>
    <dgm:pt modelId="{5E270BFB-E58E-4A9A-A57A-2705A4C517E6}" type="sibTrans" cxnId="{2E52ED42-E3E0-4FD4-8A7D-C702889C7917}">
      <dgm:prSet/>
      <dgm:spPr/>
      <dgm:t>
        <a:bodyPr/>
        <a:lstStyle/>
        <a:p>
          <a:endParaRPr lang="de-DE"/>
        </a:p>
      </dgm:t>
    </dgm:pt>
    <dgm:pt modelId="{0E9F4B27-7B65-4B71-B45D-71AC2987F3BA}">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Comparison quantity: Number of contacts up to ignition </a:t>
          </a:r>
          <a:endParaRPr lang="en-US" sz="1800" noProof="0" dirty="0">
            <a:effectLst/>
            <a:latin typeface="Calibri" pitchFamily="34" charset="0"/>
            <a:cs typeface="Calibri" pitchFamily="34" charset="0"/>
          </a:endParaRPr>
        </a:p>
      </dgm:t>
    </dgm:pt>
    <dgm:pt modelId="{7AB59372-FC73-4C26-8137-A24898ADC356}" type="parTrans" cxnId="{29E5A4FE-8219-42A9-A9AC-A02F1E41925B}">
      <dgm:prSet/>
      <dgm:spPr/>
      <dgm:t>
        <a:bodyPr/>
        <a:lstStyle/>
        <a:p>
          <a:endParaRPr lang="de-DE"/>
        </a:p>
      </dgm:t>
    </dgm:pt>
    <dgm:pt modelId="{4CF75C35-D128-46F1-8AFA-99E00AE6DF25}" type="sibTrans" cxnId="{29E5A4FE-8219-42A9-A9AC-A02F1E41925B}">
      <dgm:prSet/>
      <dgm:spPr/>
      <dgm:t>
        <a:bodyPr/>
        <a:lstStyle/>
        <a:p>
          <a:endParaRPr lang="de-DE"/>
        </a:p>
      </dgm:t>
    </dgm:pt>
    <dgm:pt modelId="{68934E6E-B863-4B67-BE3B-981C3598D65A}">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Principle: Measuring the explosion pressure after ignition of explosive gas-air mixture in explosion vessels with four configurations</a:t>
          </a:r>
          <a:endParaRPr lang="en-US" sz="1800" noProof="0" dirty="0">
            <a:effectLst/>
            <a:latin typeface="Calibri" pitchFamily="34" charset="0"/>
            <a:cs typeface="Calibri" pitchFamily="34" charset="0"/>
          </a:endParaRPr>
        </a:p>
      </dgm:t>
    </dgm:pt>
    <dgm:pt modelId="{158D9DCB-060E-4033-AFDD-DE5229499B61}" type="parTrans" cxnId="{F59A4319-38C1-487D-97CF-A474F5A082C1}">
      <dgm:prSet/>
      <dgm:spPr/>
      <dgm:t>
        <a:bodyPr/>
        <a:lstStyle/>
        <a:p>
          <a:endParaRPr lang="de-DE"/>
        </a:p>
      </dgm:t>
    </dgm:pt>
    <dgm:pt modelId="{9A705CB9-58CA-4A50-A318-F7B667550075}" type="sibTrans" cxnId="{F59A4319-38C1-487D-97CF-A474F5A082C1}">
      <dgm:prSet/>
      <dgm:spPr/>
      <dgm:t>
        <a:bodyPr/>
        <a:lstStyle/>
        <a:p>
          <a:endParaRPr lang="de-DE"/>
        </a:p>
      </dgm:t>
    </dgm:pt>
    <dgm:pt modelId="{62D90A0D-445B-43A7-B2E0-42CEBA7535C5}">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Principle: Measuring the number of contacts up to ignition in explosive gas-air mixture with STA </a:t>
          </a:r>
          <a:endParaRPr lang="en-US" sz="1800" noProof="0" dirty="0">
            <a:effectLst/>
            <a:latin typeface="Calibri" pitchFamily="34" charset="0"/>
            <a:cs typeface="Calibri" pitchFamily="34" charset="0"/>
          </a:endParaRPr>
        </a:p>
      </dgm:t>
    </dgm:pt>
    <dgm:pt modelId="{A097B255-67D2-438E-B977-06FBB0156FDD}" type="parTrans" cxnId="{0E83F98D-8F21-4743-8D9C-0F80E90C6E0F}">
      <dgm:prSet/>
      <dgm:spPr/>
      <dgm:t>
        <a:bodyPr/>
        <a:lstStyle/>
        <a:p>
          <a:endParaRPr lang="de-DE"/>
        </a:p>
      </dgm:t>
    </dgm:pt>
    <dgm:pt modelId="{BFEC624B-369D-4FB1-95BD-DA354FFB8F57}" type="sibTrans" cxnId="{0E83F98D-8F21-4743-8D9C-0F80E90C6E0F}">
      <dgm:prSet/>
      <dgm:spPr/>
      <dgm:t>
        <a:bodyPr/>
        <a:lstStyle/>
        <a:p>
          <a:endParaRPr lang="de-DE"/>
        </a:p>
      </dgm:t>
    </dgm:pt>
    <dgm:pt modelId="{2210CED3-B4E5-4949-9B79-F73AEC80D40B}">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Scope: 4 configurations, 2 explosive gas-air mixtures, 5 ignitions for each configuration and mixture</a:t>
          </a:r>
          <a:endParaRPr lang="en-US" sz="1800" noProof="0" dirty="0">
            <a:effectLst/>
            <a:latin typeface="Calibri" pitchFamily="34" charset="0"/>
            <a:cs typeface="Calibri" pitchFamily="34" charset="0"/>
          </a:endParaRPr>
        </a:p>
      </dgm:t>
    </dgm:pt>
    <dgm:pt modelId="{422D46D8-DABF-46E8-B7AF-5595D2D97934}" type="parTrans" cxnId="{BB5108A1-A414-4EA1-BA43-7B5441302218}">
      <dgm:prSet/>
      <dgm:spPr/>
      <dgm:t>
        <a:bodyPr/>
        <a:lstStyle/>
        <a:p>
          <a:endParaRPr lang="de-DE"/>
        </a:p>
      </dgm:t>
    </dgm:pt>
    <dgm:pt modelId="{180D0F62-CCF9-436D-857E-BDF7FE896DDB}" type="sibTrans" cxnId="{BB5108A1-A414-4EA1-BA43-7B5441302218}">
      <dgm:prSet/>
      <dgm:spPr/>
      <dgm:t>
        <a:bodyPr/>
        <a:lstStyle/>
        <a:p>
          <a:endParaRPr lang="de-DE"/>
        </a:p>
      </dgm:t>
    </dgm:pt>
    <dgm:pt modelId="{48A96F5E-A2F5-456A-A0CB-56CDA7774F23}">
      <dgm:prSet custT="1">
        <dgm:style>
          <a:lnRef idx="1">
            <a:schemeClr val="accent3"/>
          </a:lnRef>
          <a:fillRef idx="3">
            <a:schemeClr val="accent3"/>
          </a:fillRef>
          <a:effectRef idx="2">
            <a:schemeClr val="accent3"/>
          </a:effectRef>
          <a:fontRef idx="minor">
            <a:schemeClr val="lt1"/>
          </a:fontRef>
        </dgm:style>
      </dgm:prSet>
      <dgm:spPr>
        <a:ln/>
        <a:effectLst>
          <a:outerShdw blurRad="317500" dist="139700" dir="2700000" algn="tl" rotWithShape="0">
            <a:prstClr val="black">
              <a:alpha val="65000"/>
            </a:prstClr>
          </a:outerShdw>
        </a:effectLst>
      </dgm:spPr>
      <dgm:t>
        <a:bodyPr/>
        <a:lstStyle/>
        <a:p>
          <a:r>
            <a:rPr lang="en-US" sz="1800" noProof="0" dirty="0" smtClean="0">
              <a:effectLst/>
              <a:latin typeface="Calibri" pitchFamily="34" charset="0"/>
              <a:cs typeface="Calibri" pitchFamily="34" charset="0"/>
            </a:rPr>
            <a:t>Scope: 12 circuits, 20 ignitions for each circuit.</a:t>
          </a:r>
          <a:endParaRPr lang="en-US" sz="1800" noProof="0" dirty="0">
            <a:effectLst/>
            <a:latin typeface="Calibri" pitchFamily="34" charset="0"/>
            <a:cs typeface="Calibri" pitchFamily="34" charset="0"/>
          </a:endParaRPr>
        </a:p>
      </dgm:t>
    </dgm:pt>
    <dgm:pt modelId="{C06B581A-D4CD-471F-A9AD-0A9BFA1ABDD0}" type="sibTrans" cxnId="{9CC8D441-47E7-41AC-9574-A535F7B16D00}">
      <dgm:prSet/>
      <dgm:spPr/>
      <dgm:t>
        <a:bodyPr/>
        <a:lstStyle/>
        <a:p>
          <a:endParaRPr lang="de-DE"/>
        </a:p>
      </dgm:t>
    </dgm:pt>
    <dgm:pt modelId="{7EE8492D-C91C-4267-808B-5C94A2B4768B}" type="parTrans" cxnId="{9CC8D441-47E7-41AC-9574-A535F7B16D00}">
      <dgm:prSet/>
      <dgm:spPr/>
      <dgm:t>
        <a:bodyPr/>
        <a:lstStyle/>
        <a:p>
          <a:endParaRPr lang="de-DE"/>
        </a:p>
      </dgm:t>
    </dgm:pt>
    <dgm:pt modelId="{A2ABEE40-393C-4FE1-9096-395D59F9CF04}" type="pres">
      <dgm:prSet presAssocID="{4A931B9A-A980-42D8-9212-211D11E639ED}" presName="diagram" presStyleCnt="0">
        <dgm:presLayoutVars>
          <dgm:dir/>
          <dgm:animLvl val="lvl"/>
          <dgm:resizeHandles val="exact"/>
        </dgm:presLayoutVars>
      </dgm:prSet>
      <dgm:spPr/>
    </dgm:pt>
    <dgm:pt modelId="{5FA853E6-F23D-41DA-AC92-CEC751C92731}" type="pres">
      <dgm:prSet presAssocID="{3B4E64F8-4A94-4EEE-87FA-8CA0D37F663C}" presName="com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07BF0B0-F595-4166-BF04-0B20127FF46B}" type="pres">
      <dgm:prSet presAssocID="{3B4E64F8-4A94-4EEE-87FA-8CA0D37F663C}" presName="childRect" presStyleLbl="bgAcc1" presStyleIdx="0" presStyleCnt="2" custLinFactNeighborX="-92" custLinFactNeighborY="-223">
        <dgm:presLayoutVars>
          <dgm:bulletEnabled val="1"/>
        </dgm:presLayoutVars>
      </dgm:prSet>
      <dgm:spPr/>
      <dgm:t>
        <a:bodyPr/>
        <a:lstStyle/>
        <a:p>
          <a:endParaRPr lang="de-DE"/>
        </a:p>
      </dgm:t>
    </dgm:pt>
    <dgm:pt modelId="{F0ABFA01-D705-4DEE-A73D-DA7D3C5B0C12}" type="pres">
      <dgm:prSet presAssocID="{3B4E64F8-4A94-4EEE-87FA-8CA0D37F663C}" presName="parentText" presStyleLbl="node1" presStyleIdx="0" presStyleCnt="0">
        <dgm:presLayoutVars>
          <dgm:chMax val="0"/>
          <dgm:bulletEnabled val="1"/>
        </dgm:presLayoutVars>
      </dgm:prSet>
      <dgm:spPr/>
      <dgm:t>
        <a:bodyPr/>
        <a:lstStyle/>
        <a:p>
          <a:endParaRPr lang="de-DE"/>
        </a:p>
      </dgm:t>
    </dgm:pt>
    <dgm:pt modelId="{E61BB1DC-9796-4A54-A2A1-4715BC5674A1}" type="pres">
      <dgm:prSet presAssocID="{3B4E64F8-4A94-4EEE-87FA-8CA0D37F663C}" presName="parentRect" presStyleLbl="alignNode1" presStyleIdx="0" presStyleCnt="2"/>
      <dgm:spPr/>
      <dgm:t>
        <a:bodyPr/>
        <a:lstStyle/>
        <a:p>
          <a:endParaRPr lang="de-DE"/>
        </a:p>
      </dgm:t>
    </dgm:pt>
    <dgm:pt modelId="{9E01BE90-B934-4948-B076-11E5D86566C2}" type="pres">
      <dgm:prSet presAssocID="{3B4E64F8-4A94-4EEE-87FA-8CA0D37F663C}" presName="adorn" presStyleLbl="fgAccFollowNode1" presStyleIdx="0" presStyleCnt="2" custScaleY="96339"/>
      <dgm:spPr>
        <a:blipFill rotWithShape="0">
          <a:blip xmlns:r="http://schemas.openxmlformats.org/officeDocument/2006/relationships" r:embed="rId1"/>
          <a:stretch>
            <a:fillRect/>
          </a:stretch>
        </a:blipFill>
        <a:ln>
          <a:noFill/>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F46FB71-5AC1-4866-B603-6832F8150DDF}" type="pres">
      <dgm:prSet presAssocID="{D51A7737-3C30-451F-AE49-E888066ACC5F}" presName="sibTrans" presStyleLbl="sibTrans2D1" presStyleIdx="0" presStyleCnt="0"/>
      <dgm:spPr/>
      <dgm:t>
        <a:bodyPr/>
        <a:lstStyle/>
        <a:p>
          <a:endParaRPr lang="de-DE"/>
        </a:p>
      </dgm:t>
    </dgm:pt>
    <dgm:pt modelId="{AAE40D05-821B-45F0-B2A1-6A95AD54AD3A}" type="pres">
      <dgm:prSet presAssocID="{4339FEDB-232E-488A-BD37-D5D4F5133095}" presName="com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A446DF5-28E0-47EF-B57F-922CA4B516C9}" type="pres">
      <dgm:prSet presAssocID="{4339FEDB-232E-488A-BD37-D5D4F5133095}" presName="childRect" presStyleLbl="bgAcc1" presStyleIdx="1" presStyleCnt="2">
        <dgm:presLayoutVars>
          <dgm:bulletEnabled val="1"/>
        </dgm:presLayoutVars>
      </dgm:prSet>
      <dgm:spPr/>
      <dgm:t>
        <a:bodyPr/>
        <a:lstStyle/>
        <a:p>
          <a:endParaRPr lang="de-DE"/>
        </a:p>
      </dgm:t>
    </dgm:pt>
    <dgm:pt modelId="{18F66502-6F1B-48D1-801F-A4398EEC1CED}" type="pres">
      <dgm:prSet presAssocID="{4339FEDB-232E-488A-BD37-D5D4F5133095}" presName="parentText" presStyleLbl="node1" presStyleIdx="0" presStyleCnt="0">
        <dgm:presLayoutVars>
          <dgm:chMax val="0"/>
          <dgm:bulletEnabled val="1"/>
        </dgm:presLayoutVars>
      </dgm:prSet>
      <dgm:spPr/>
      <dgm:t>
        <a:bodyPr/>
        <a:lstStyle/>
        <a:p>
          <a:endParaRPr lang="de-DE"/>
        </a:p>
      </dgm:t>
    </dgm:pt>
    <dgm:pt modelId="{A9E0A789-02CC-42E3-9AAD-8197392D9CA3}" type="pres">
      <dgm:prSet presAssocID="{4339FEDB-232E-488A-BD37-D5D4F5133095}" presName="parentRect" presStyleLbl="alignNode1" presStyleIdx="1" presStyleCnt="2"/>
      <dgm:spPr/>
      <dgm:t>
        <a:bodyPr/>
        <a:lstStyle/>
        <a:p>
          <a:endParaRPr lang="de-DE"/>
        </a:p>
      </dgm:t>
    </dgm:pt>
    <dgm:pt modelId="{8C344B29-93E7-4248-84D1-613D0CCDBC7E}" type="pres">
      <dgm:prSet presAssocID="{4339FEDB-232E-488A-BD37-D5D4F5133095}" presName="adorn" presStyleLbl="fgAccFollowNode1" presStyleIdx="1" presStyleCnt="2" custScaleY="99036"/>
      <dgm:spPr>
        <a:blipFill rotWithShape="0">
          <a:blip xmlns:r="http://schemas.openxmlformats.org/officeDocument/2006/relationships" r:embed="rId2"/>
          <a:stretch>
            <a:fillRect/>
          </a:stretch>
        </a:blipFill>
        <a:ln>
          <a:noFill/>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333FF921-111D-41E9-B260-FFD9CD21EEC8}" type="presOf" srcId="{D51A7737-3C30-451F-AE49-E888066ACC5F}" destId="{2F46FB71-5AC1-4866-B603-6832F8150DDF}" srcOrd="0" destOrd="0" presId="urn:microsoft.com/office/officeart/2005/8/layout/bList2#1"/>
    <dgm:cxn modelId="{0E83F98D-8F21-4743-8D9C-0F80E90C6E0F}" srcId="{4339FEDB-232E-488A-BD37-D5D4F5133095}" destId="{62D90A0D-445B-43A7-B2E0-42CEBA7535C5}" srcOrd="1" destOrd="0" parTransId="{A097B255-67D2-438E-B977-06FBB0156FDD}" sibTransId="{BFEC624B-369D-4FB1-95BD-DA354FFB8F57}"/>
    <dgm:cxn modelId="{F59A4319-38C1-487D-97CF-A474F5A082C1}" srcId="{3B4E64F8-4A94-4EEE-87FA-8CA0D37F663C}" destId="{68934E6E-B863-4B67-BE3B-981C3598D65A}" srcOrd="1" destOrd="0" parTransId="{158D9DCB-060E-4033-AFDD-DE5229499B61}" sibTransId="{9A705CB9-58CA-4A50-A318-F7B667550075}"/>
    <dgm:cxn modelId="{FE2B6C24-0ED0-4901-94DE-DB83861067B3}" type="presOf" srcId="{68934E6E-B863-4B67-BE3B-981C3598D65A}" destId="{307BF0B0-F595-4166-BF04-0B20127FF46B}" srcOrd="0" destOrd="1" presId="urn:microsoft.com/office/officeart/2005/8/layout/bList2#1"/>
    <dgm:cxn modelId="{2E52ED42-E3E0-4FD4-8A7D-C702889C7917}" srcId="{3B4E64F8-4A94-4EEE-87FA-8CA0D37F663C}" destId="{6364B75E-2C3A-4380-B138-8DE2BF131FB9}" srcOrd="0" destOrd="0" parTransId="{2868F2E1-ED5A-49A2-8C70-EBF73A999695}" sibTransId="{5E270BFB-E58E-4A9A-A57A-2705A4C517E6}"/>
    <dgm:cxn modelId="{0D411544-3311-40A7-9E16-0F312C9B7682}" type="presOf" srcId="{2210CED3-B4E5-4949-9B79-F73AEC80D40B}" destId="{307BF0B0-F595-4166-BF04-0B20127FF46B}" srcOrd="0" destOrd="2" presId="urn:microsoft.com/office/officeart/2005/8/layout/bList2#1"/>
    <dgm:cxn modelId="{8E66B034-5EEB-409B-BFF6-EB967F7B1385}" type="presOf" srcId="{48A96F5E-A2F5-456A-A0CB-56CDA7774F23}" destId="{6A446DF5-28E0-47EF-B57F-922CA4B516C9}" srcOrd="0" destOrd="2" presId="urn:microsoft.com/office/officeart/2005/8/layout/bList2#1"/>
    <dgm:cxn modelId="{BB5108A1-A414-4EA1-BA43-7B5441302218}" srcId="{3B4E64F8-4A94-4EEE-87FA-8CA0D37F663C}" destId="{2210CED3-B4E5-4949-9B79-F73AEC80D40B}" srcOrd="2" destOrd="0" parTransId="{422D46D8-DABF-46E8-B7AF-5595D2D97934}" sibTransId="{180D0F62-CCF9-436D-857E-BDF7FE896DDB}"/>
    <dgm:cxn modelId="{D73FC291-6462-4EAD-B45C-F0D6A89172B4}" type="presOf" srcId="{62D90A0D-445B-43A7-B2E0-42CEBA7535C5}" destId="{6A446DF5-28E0-47EF-B57F-922CA4B516C9}" srcOrd="0" destOrd="1" presId="urn:microsoft.com/office/officeart/2005/8/layout/bList2#1"/>
    <dgm:cxn modelId="{F2EE24EF-675A-4899-B99B-4DBEB0529B4C}" type="presOf" srcId="{3B4E64F8-4A94-4EEE-87FA-8CA0D37F663C}" destId="{E61BB1DC-9796-4A54-A2A1-4715BC5674A1}" srcOrd="1" destOrd="0" presId="urn:microsoft.com/office/officeart/2005/8/layout/bList2#1"/>
    <dgm:cxn modelId="{3B83B3B4-A1A9-435D-9708-A71BC27DF7F2}" type="presOf" srcId="{3B4E64F8-4A94-4EEE-87FA-8CA0D37F663C}" destId="{F0ABFA01-D705-4DEE-A73D-DA7D3C5B0C12}" srcOrd="0" destOrd="0" presId="urn:microsoft.com/office/officeart/2005/8/layout/bList2#1"/>
    <dgm:cxn modelId="{13D1983B-4675-4E06-B5D0-3F946F0285F5}" type="presOf" srcId="{0E9F4B27-7B65-4B71-B45D-71AC2987F3BA}" destId="{6A446DF5-28E0-47EF-B57F-922CA4B516C9}" srcOrd="0" destOrd="0" presId="urn:microsoft.com/office/officeart/2005/8/layout/bList2#1"/>
    <dgm:cxn modelId="{4CC5F54A-1927-43D3-9C99-BC96A52819BE}" type="presOf" srcId="{4339FEDB-232E-488A-BD37-D5D4F5133095}" destId="{18F66502-6F1B-48D1-801F-A4398EEC1CED}" srcOrd="0" destOrd="0" presId="urn:microsoft.com/office/officeart/2005/8/layout/bList2#1"/>
    <dgm:cxn modelId="{5E53CBA7-BFF3-42C3-B665-0C6B516091E8}" type="presOf" srcId="{4A931B9A-A980-42D8-9212-211D11E639ED}" destId="{A2ABEE40-393C-4FE1-9096-395D59F9CF04}" srcOrd="0" destOrd="0" presId="urn:microsoft.com/office/officeart/2005/8/layout/bList2#1"/>
    <dgm:cxn modelId="{29E5A4FE-8219-42A9-A9AC-A02F1E41925B}" srcId="{4339FEDB-232E-488A-BD37-D5D4F5133095}" destId="{0E9F4B27-7B65-4B71-B45D-71AC2987F3BA}" srcOrd="0" destOrd="0" parTransId="{7AB59372-FC73-4C26-8137-A24898ADC356}" sibTransId="{4CF75C35-D128-46F1-8AFA-99E00AE6DF25}"/>
    <dgm:cxn modelId="{CBEB75C6-C8F0-4A37-A638-0CDC16CAD1E2}" type="presOf" srcId="{4339FEDB-232E-488A-BD37-D5D4F5133095}" destId="{A9E0A789-02CC-42E3-9AAD-8197392D9CA3}" srcOrd="1" destOrd="0" presId="urn:microsoft.com/office/officeart/2005/8/layout/bList2#1"/>
    <dgm:cxn modelId="{B9F479A2-320B-435B-A556-E062B446535E}" type="presOf" srcId="{6364B75E-2C3A-4380-B138-8DE2BF131FB9}" destId="{307BF0B0-F595-4166-BF04-0B20127FF46B}" srcOrd="0" destOrd="0" presId="urn:microsoft.com/office/officeart/2005/8/layout/bList2#1"/>
    <dgm:cxn modelId="{969239AF-E53B-4EFC-90DD-F191E82A2322}" srcId="{4A931B9A-A980-42D8-9212-211D11E639ED}" destId="{3B4E64F8-4A94-4EEE-87FA-8CA0D37F663C}" srcOrd="0" destOrd="0" parTransId="{2142350B-1AD9-4752-ACB2-1A9A8D12C2FF}" sibTransId="{D51A7737-3C30-451F-AE49-E888066ACC5F}"/>
    <dgm:cxn modelId="{67D8B759-CA41-4D5F-ACC5-A10F9D86DDBA}" srcId="{4A931B9A-A980-42D8-9212-211D11E639ED}" destId="{4339FEDB-232E-488A-BD37-D5D4F5133095}" srcOrd="1" destOrd="0" parTransId="{26B6C68C-5E59-4170-B526-2391A6AB864E}" sibTransId="{BA259682-50A9-47D8-B72E-3589176DBCF7}"/>
    <dgm:cxn modelId="{9CC8D441-47E7-41AC-9574-A535F7B16D00}" srcId="{4339FEDB-232E-488A-BD37-D5D4F5133095}" destId="{48A96F5E-A2F5-456A-A0CB-56CDA7774F23}" srcOrd="2" destOrd="0" parTransId="{7EE8492D-C91C-4267-808B-5C94A2B4768B}" sibTransId="{C06B581A-D4CD-471F-A9AD-0A9BFA1ABDD0}"/>
    <dgm:cxn modelId="{0760D8D6-389D-4751-A6B6-8972248DAD92}" type="presParOf" srcId="{A2ABEE40-393C-4FE1-9096-395D59F9CF04}" destId="{5FA853E6-F23D-41DA-AC92-CEC751C92731}" srcOrd="0" destOrd="0" presId="urn:microsoft.com/office/officeart/2005/8/layout/bList2#1"/>
    <dgm:cxn modelId="{9ECBF330-5A6A-4376-A42A-9FE986057415}" type="presParOf" srcId="{5FA853E6-F23D-41DA-AC92-CEC751C92731}" destId="{307BF0B0-F595-4166-BF04-0B20127FF46B}" srcOrd="0" destOrd="0" presId="urn:microsoft.com/office/officeart/2005/8/layout/bList2#1"/>
    <dgm:cxn modelId="{AAFD2B13-FA41-46A1-91E0-9C53B2EFFC33}" type="presParOf" srcId="{5FA853E6-F23D-41DA-AC92-CEC751C92731}" destId="{F0ABFA01-D705-4DEE-A73D-DA7D3C5B0C12}" srcOrd="1" destOrd="0" presId="urn:microsoft.com/office/officeart/2005/8/layout/bList2#1"/>
    <dgm:cxn modelId="{A6FAE7A6-2BC0-4C19-AA4A-958F9259FF6B}" type="presParOf" srcId="{5FA853E6-F23D-41DA-AC92-CEC751C92731}" destId="{E61BB1DC-9796-4A54-A2A1-4715BC5674A1}" srcOrd="2" destOrd="0" presId="urn:microsoft.com/office/officeart/2005/8/layout/bList2#1"/>
    <dgm:cxn modelId="{F5679D4B-8048-4ACF-91FA-BBE61CE403C7}" type="presParOf" srcId="{5FA853E6-F23D-41DA-AC92-CEC751C92731}" destId="{9E01BE90-B934-4948-B076-11E5D86566C2}" srcOrd="3" destOrd="0" presId="urn:microsoft.com/office/officeart/2005/8/layout/bList2#1"/>
    <dgm:cxn modelId="{09E4B935-DA3C-4BCC-A09B-F72424622DD3}" type="presParOf" srcId="{A2ABEE40-393C-4FE1-9096-395D59F9CF04}" destId="{2F46FB71-5AC1-4866-B603-6832F8150DDF}" srcOrd="1" destOrd="0" presId="urn:microsoft.com/office/officeart/2005/8/layout/bList2#1"/>
    <dgm:cxn modelId="{CB271958-8DFA-4200-866E-E118158116B5}" type="presParOf" srcId="{A2ABEE40-393C-4FE1-9096-395D59F9CF04}" destId="{AAE40D05-821B-45F0-B2A1-6A95AD54AD3A}" srcOrd="2" destOrd="0" presId="urn:microsoft.com/office/officeart/2005/8/layout/bList2#1"/>
    <dgm:cxn modelId="{176F7D6E-FBAA-4F3A-8E30-37A36E7D033C}" type="presParOf" srcId="{AAE40D05-821B-45F0-B2A1-6A95AD54AD3A}" destId="{6A446DF5-28E0-47EF-B57F-922CA4B516C9}" srcOrd="0" destOrd="0" presId="urn:microsoft.com/office/officeart/2005/8/layout/bList2#1"/>
    <dgm:cxn modelId="{94B1AA41-0F1D-4D2E-B9F7-D1246F4C8C09}" type="presParOf" srcId="{AAE40D05-821B-45F0-B2A1-6A95AD54AD3A}" destId="{18F66502-6F1B-48D1-801F-A4398EEC1CED}" srcOrd="1" destOrd="0" presId="urn:microsoft.com/office/officeart/2005/8/layout/bList2#1"/>
    <dgm:cxn modelId="{03CADB09-DCB5-4071-9BA5-E1CE5B418096}" type="presParOf" srcId="{AAE40D05-821B-45F0-B2A1-6A95AD54AD3A}" destId="{A9E0A789-02CC-42E3-9AAD-8197392D9CA3}" srcOrd="2" destOrd="0" presId="urn:microsoft.com/office/officeart/2005/8/layout/bList2#1"/>
    <dgm:cxn modelId="{99DC8B44-06F1-44BB-BCDD-B81FF5F0A542}" type="presParOf" srcId="{AAE40D05-821B-45F0-B2A1-6A95AD54AD3A}" destId="{8C344B29-93E7-4248-84D1-613D0CCDBC7E}"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BF0B0-F595-4166-BF04-0B20127FF46B}">
      <dsp:nvSpPr>
        <dsp:cNvPr id="0" name=""/>
        <dsp:cNvSpPr/>
      </dsp:nvSpPr>
      <dsp:spPr>
        <a:xfrm>
          <a:off x="18" y="200578"/>
          <a:ext cx="3802360" cy="2838381"/>
        </a:xfrm>
        <a:prstGeom prst="round2SameRect">
          <a:avLst>
            <a:gd name="adj1" fmla="val 8000"/>
            <a:gd name="adj2" fmla="val 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dsp:spPr>
      <dsp:style>
        <a:lnRef idx="1">
          <a:schemeClr val="accent3"/>
        </a:lnRef>
        <a:fillRef idx="3">
          <a:schemeClr val="accent3"/>
        </a:fillRef>
        <a:effectRef idx="2">
          <a:schemeClr val="accent3"/>
        </a:effectRef>
        <a:fontRef idx="minor">
          <a:schemeClr val="lt1"/>
        </a:fontRef>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Comparison quantity: Explosion Pressure (reference pressure)</a:t>
          </a:r>
          <a:endParaRPr lang="en-US" sz="1800" kern="1200" noProof="0" dirty="0">
            <a:effectLst/>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Principle: Measuring the explosion pressure after ignition of explosive gas-air mixture in explosion vessels with four configurations</a:t>
          </a:r>
          <a:endParaRPr lang="en-US" sz="1800" kern="1200" noProof="0" dirty="0">
            <a:effectLst/>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Scope: 4 configurations, 2 explosive gas-air mixtures, 5 ignitions for each configuration and mixture</a:t>
          </a:r>
          <a:endParaRPr lang="en-US" sz="1800" kern="1200" noProof="0" dirty="0">
            <a:effectLst/>
            <a:latin typeface="Calibri" pitchFamily="34" charset="0"/>
            <a:cs typeface="Calibri" pitchFamily="34" charset="0"/>
          </a:endParaRPr>
        </a:p>
      </dsp:txBody>
      <dsp:txXfrm>
        <a:off x="18" y="200578"/>
        <a:ext cx="3802360" cy="2838381"/>
      </dsp:txXfrm>
    </dsp:sp>
    <dsp:sp modelId="{E61BB1DC-9796-4A54-A2A1-4715BC5674A1}">
      <dsp:nvSpPr>
        <dsp:cNvPr id="0" name=""/>
        <dsp:cNvSpPr/>
      </dsp:nvSpPr>
      <dsp:spPr>
        <a:xfrm>
          <a:off x="3517" y="3045289"/>
          <a:ext cx="3802360" cy="1220504"/>
        </a:xfrm>
        <a:prstGeom prst="rect">
          <a:avLst/>
        </a:prstGeom>
        <a:solidFill>
          <a:srgbClr val="0070C0"/>
        </a:solidFill>
        <a:ln w="25400" cap="flat" cmpd="sng" algn="ctr">
          <a:no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de-DE" sz="2000" b="0" kern="1200" dirty="0" smtClean="0">
              <a:effectLst>
                <a:outerShdw blurRad="38100" dist="38100" dir="2700000" algn="tl">
                  <a:srgbClr val="000000">
                    <a:alpha val="43137"/>
                  </a:srgbClr>
                </a:outerShdw>
              </a:effectLst>
            </a:rPr>
            <a:t>Test </a:t>
          </a:r>
          <a:r>
            <a:rPr lang="de-DE" sz="2000" b="0" kern="1200" dirty="0" err="1" smtClean="0">
              <a:effectLst>
                <a:outerShdw blurRad="38100" dist="38100" dir="2700000" algn="tl">
                  <a:srgbClr val="000000">
                    <a:alpha val="43137"/>
                  </a:srgbClr>
                </a:outerShdw>
              </a:effectLst>
            </a:rPr>
            <a:t>Round</a:t>
          </a:r>
          <a:r>
            <a:rPr lang="de-DE" sz="2000" b="0" kern="1200" dirty="0" smtClean="0">
              <a:effectLst>
                <a:outerShdw blurRad="38100" dist="38100" dir="2700000" algn="tl">
                  <a:srgbClr val="000000">
                    <a:alpha val="43137"/>
                  </a:srgbClr>
                </a:outerShdw>
              </a:effectLst>
            </a:rPr>
            <a:t> “d“ </a:t>
          </a:r>
        </a:p>
        <a:p>
          <a:pPr lvl="0" algn="ctr" defTabSz="889000">
            <a:lnSpc>
              <a:spcPct val="90000"/>
            </a:lnSpc>
            <a:spcBef>
              <a:spcPct val="0"/>
            </a:spcBef>
            <a:spcAft>
              <a:spcPct val="35000"/>
            </a:spcAft>
          </a:pPr>
          <a:r>
            <a:rPr lang="de-DE" sz="1800" b="0" kern="1200" dirty="0" smtClean="0">
              <a:effectLst>
                <a:outerShdw blurRad="38100" dist="38100" dir="2700000" algn="tl">
                  <a:srgbClr val="000000">
                    <a:alpha val="43137"/>
                  </a:srgbClr>
                </a:outerShdw>
              </a:effectLst>
            </a:rPr>
            <a:t>(</a:t>
          </a:r>
          <a:r>
            <a:rPr lang="de-DE" sz="1800" b="0" kern="1200" dirty="0" err="1" smtClean="0">
              <a:effectLst>
                <a:outerShdw blurRad="38100" dist="38100" dir="2700000" algn="tl">
                  <a:srgbClr val="000000">
                    <a:alpha val="43137"/>
                  </a:srgbClr>
                </a:outerShdw>
              </a:effectLst>
            </a:rPr>
            <a:t>Flameproof</a:t>
          </a:r>
          <a:r>
            <a:rPr lang="de-DE" sz="1800" b="0" kern="1200" dirty="0" smtClean="0">
              <a:effectLst>
                <a:outerShdw blurRad="38100" dist="38100" dir="2700000" algn="tl">
                  <a:srgbClr val="000000">
                    <a:alpha val="43137"/>
                  </a:srgbClr>
                </a:outerShdw>
              </a:effectLst>
            </a:rPr>
            <a:t> </a:t>
          </a:r>
          <a:r>
            <a:rPr lang="de-DE" sz="1800" b="0" kern="1200" dirty="0" err="1" smtClean="0">
              <a:effectLst>
                <a:outerShdw blurRad="38100" dist="38100" dir="2700000" algn="tl">
                  <a:srgbClr val="000000">
                    <a:alpha val="43137"/>
                  </a:srgbClr>
                </a:outerShdw>
              </a:effectLst>
            </a:rPr>
            <a:t>Enclosures</a:t>
          </a:r>
          <a:r>
            <a:rPr lang="de-DE" sz="1800" b="0" kern="1200" dirty="0" smtClean="0">
              <a:effectLst>
                <a:outerShdw blurRad="38100" dist="38100" dir="2700000" algn="tl">
                  <a:srgbClr val="000000">
                    <a:alpha val="43137"/>
                  </a:srgbClr>
                </a:outerShdw>
              </a:effectLst>
            </a:rPr>
            <a:t>) </a:t>
          </a:r>
          <a:endParaRPr lang="de-DE" sz="1800" b="0" kern="1200" dirty="0">
            <a:effectLst>
              <a:outerShdw blurRad="38100" dist="38100" dir="2700000" algn="tl">
                <a:srgbClr val="000000">
                  <a:alpha val="43137"/>
                </a:srgbClr>
              </a:outerShdw>
            </a:effectLst>
          </a:endParaRPr>
        </a:p>
      </dsp:txBody>
      <dsp:txXfrm>
        <a:off x="3517" y="3045289"/>
        <a:ext cx="2677718" cy="1220504"/>
      </dsp:txXfrm>
    </dsp:sp>
    <dsp:sp modelId="{9E01BE90-B934-4948-B076-11E5D86566C2}">
      <dsp:nvSpPr>
        <dsp:cNvPr id="0" name=""/>
        <dsp:cNvSpPr/>
      </dsp:nvSpPr>
      <dsp:spPr>
        <a:xfrm>
          <a:off x="2788798" y="3263515"/>
          <a:ext cx="1330826" cy="1282104"/>
        </a:xfrm>
        <a:prstGeom prst="ellipse">
          <a:avLst/>
        </a:prstGeom>
        <a:blipFill rotWithShape="0">
          <a:blip xmlns:r="http://schemas.openxmlformats.org/officeDocument/2006/relationships" r:embed="rId1"/>
          <a:stretch>
            <a:fillRect/>
          </a:stretch>
        </a:blipFill>
        <a:ln w="25400" cap="flat" cmpd="sng" algn="ctr">
          <a:no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6A446DF5-28E0-47EF-B57F-922CA4B516C9}">
      <dsp:nvSpPr>
        <dsp:cNvPr id="0" name=""/>
        <dsp:cNvSpPr/>
      </dsp:nvSpPr>
      <dsp:spPr>
        <a:xfrm>
          <a:off x="4449327" y="197934"/>
          <a:ext cx="3802360" cy="2838381"/>
        </a:xfrm>
        <a:prstGeom prst="round2SameRect">
          <a:avLst>
            <a:gd name="adj1" fmla="val 8000"/>
            <a:gd name="adj2" fmla="val 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dsp:spPr>
      <dsp:style>
        <a:lnRef idx="1">
          <a:schemeClr val="accent3"/>
        </a:lnRef>
        <a:fillRef idx="3">
          <a:schemeClr val="accent3"/>
        </a:fillRef>
        <a:effectRef idx="2">
          <a:schemeClr val="accent3"/>
        </a:effectRef>
        <a:fontRef idx="minor">
          <a:schemeClr val="lt1"/>
        </a:fontRef>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Comparison quantity: Number of contacts up to ignition </a:t>
          </a:r>
          <a:endParaRPr lang="en-US" sz="1800" kern="1200" noProof="0" dirty="0">
            <a:effectLst/>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Principle: Measuring the number of contacts up to ignition in explosive gas-air mixture with STA </a:t>
          </a:r>
          <a:endParaRPr lang="en-US" sz="1800" kern="1200" noProof="0" dirty="0">
            <a:effectLst/>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kern="1200" noProof="0" dirty="0" smtClean="0">
              <a:effectLst/>
              <a:latin typeface="Calibri" pitchFamily="34" charset="0"/>
              <a:cs typeface="Calibri" pitchFamily="34" charset="0"/>
            </a:rPr>
            <a:t>Scope: 12 circuits, 20 ignitions for each circuit.</a:t>
          </a:r>
          <a:endParaRPr lang="en-US" sz="1800" kern="1200" noProof="0" dirty="0">
            <a:effectLst/>
            <a:latin typeface="Calibri" pitchFamily="34" charset="0"/>
            <a:cs typeface="Calibri" pitchFamily="34" charset="0"/>
          </a:endParaRPr>
        </a:p>
      </dsp:txBody>
      <dsp:txXfrm>
        <a:off x="4449327" y="197934"/>
        <a:ext cx="3802360" cy="2838381"/>
      </dsp:txXfrm>
    </dsp:sp>
    <dsp:sp modelId="{A9E0A789-02CC-42E3-9AAD-8197392D9CA3}">
      <dsp:nvSpPr>
        <dsp:cNvPr id="0" name=""/>
        <dsp:cNvSpPr/>
      </dsp:nvSpPr>
      <dsp:spPr>
        <a:xfrm>
          <a:off x="4449327" y="3036316"/>
          <a:ext cx="3802360" cy="1220504"/>
        </a:xfrm>
        <a:prstGeom prst="rect">
          <a:avLst/>
        </a:prstGeom>
        <a:solidFill>
          <a:srgbClr val="0070C0"/>
        </a:solidFill>
        <a:ln w="25400" cap="flat" cmpd="sng" algn="ctr">
          <a:no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de-DE" sz="2000" kern="1200" dirty="0" smtClean="0">
              <a:effectLst>
                <a:outerShdw blurRad="38100" dist="38100" dir="2700000" algn="tl">
                  <a:srgbClr val="000000">
                    <a:alpha val="43137"/>
                  </a:srgbClr>
                </a:outerShdw>
              </a:effectLst>
            </a:rPr>
            <a:t>Test </a:t>
          </a:r>
          <a:r>
            <a:rPr lang="de-DE" sz="2000" kern="1200" dirty="0" err="1" smtClean="0">
              <a:effectLst>
                <a:outerShdw blurRad="38100" dist="38100" dir="2700000" algn="tl">
                  <a:srgbClr val="000000">
                    <a:alpha val="43137"/>
                  </a:srgbClr>
                </a:outerShdw>
              </a:effectLst>
            </a:rPr>
            <a:t>Round</a:t>
          </a:r>
          <a:r>
            <a:rPr lang="de-DE" sz="2000" kern="1200" dirty="0" smtClean="0">
              <a:effectLst>
                <a:outerShdw blurRad="38100" dist="38100" dir="2700000" algn="tl">
                  <a:srgbClr val="000000">
                    <a:alpha val="43137"/>
                  </a:srgbClr>
                </a:outerShdw>
              </a:effectLst>
            </a:rPr>
            <a:t> “i“ </a:t>
          </a:r>
        </a:p>
        <a:p>
          <a:pPr lvl="0" algn="ctr" defTabSz="889000">
            <a:lnSpc>
              <a:spcPct val="90000"/>
            </a:lnSpc>
            <a:spcBef>
              <a:spcPct val="0"/>
            </a:spcBef>
            <a:spcAft>
              <a:spcPct val="35000"/>
            </a:spcAft>
          </a:pPr>
          <a:r>
            <a:rPr lang="de-DE" sz="2000" kern="1200" dirty="0" smtClean="0">
              <a:effectLst>
                <a:outerShdw blurRad="38100" dist="38100" dir="2700000" algn="tl">
                  <a:srgbClr val="000000">
                    <a:alpha val="43137"/>
                  </a:srgbClr>
                </a:outerShdw>
              </a:effectLst>
            </a:rPr>
            <a:t>(</a:t>
          </a:r>
          <a:r>
            <a:rPr lang="de-DE" sz="1800" kern="1200" dirty="0" err="1" smtClean="0">
              <a:effectLst>
                <a:outerShdw blurRad="38100" dist="38100" dir="2700000" algn="tl">
                  <a:srgbClr val="000000">
                    <a:alpha val="43137"/>
                  </a:srgbClr>
                </a:outerShdw>
              </a:effectLst>
            </a:rPr>
            <a:t>Intrinsic</a:t>
          </a:r>
          <a:r>
            <a:rPr lang="de-DE" sz="1800" kern="1200" dirty="0" smtClean="0">
              <a:effectLst>
                <a:outerShdw blurRad="38100" dist="38100" dir="2700000" algn="tl">
                  <a:srgbClr val="000000">
                    <a:alpha val="43137"/>
                  </a:srgbClr>
                </a:outerShdw>
              </a:effectLst>
            </a:rPr>
            <a:t> </a:t>
          </a:r>
          <a:r>
            <a:rPr lang="de-DE" sz="1800" kern="1200" dirty="0" err="1" smtClean="0">
              <a:effectLst>
                <a:outerShdw blurRad="38100" dist="38100" dir="2700000" algn="tl">
                  <a:srgbClr val="000000">
                    <a:alpha val="43137"/>
                  </a:srgbClr>
                </a:outerShdw>
              </a:effectLst>
            </a:rPr>
            <a:t>Safety</a:t>
          </a:r>
          <a:r>
            <a:rPr lang="de-DE" sz="1800" kern="1200" dirty="0" smtClean="0">
              <a:effectLst>
                <a:outerShdw blurRad="38100" dist="38100" dir="2700000" algn="tl">
                  <a:srgbClr val="000000">
                    <a:alpha val="43137"/>
                  </a:srgbClr>
                </a:outerShdw>
              </a:effectLst>
            </a:rPr>
            <a:t>)</a:t>
          </a:r>
          <a:endParaRPr lang="de-DE" sz="1800" kern="1200" dirty="0">
            <a:effectLst>
              <a:outerShdw blurRad="38100" dist="38100" dir="2700000" algn="tl">
                <a:srgbClr val="000000">
                  <a:alpha val="43137"/>
                </a:srgbClr>
              </a:outerShdw>
            </a:effectLst>
          </a:endParaRPr>
        </a:p>
      </dsp:txBody>
      <dsp:txXfrm>
        <a:off x="4449327" y="3036316"/>
        <a:ext cx="2677718" cy="1220504"/>
      </dsp:txXfrm>
    </dsp:sp>
    <dsp:sp modelId="{8C344B29-93E7-4248-84D1-613D0CCDBC7E}">
      <dsp:nvSpPr>
        <dsp:cNvPr id="0" name=""/>
        <dsp:cNvSpPr/>
      </dsp:nvSpPr>
      <dsp:spPr>
        <a:xfrm>
          <a:off x="7234608" y="3236596"/>
          <a:ext cx="1330826" cy="1317996"/>
        </a:xfrm>
        <a:prstGeom prst="ellipse">
          <a:avLst/>
        </a:prstGeom>
        <a:blipFill rotWithShape="0">
          <a:blip xmlns:r="http://schemas.openxmlformats.org/officeDocument/2006/relationships" r:embed="rId2"/>
          <a:stretch>
            <a:fillRect/>
          </a:stretch>
        </a:blipFill>
        <a:ln w="25400" cap="flat" cmpd="sng" algn="ctr">
          <a:noFill/>
          <a:prstDash val="solid"/>
        </a:ln>
        <a:effectLst>
          <a:outerShdw blurRad="317500" dist="139700" dir="2700000" algn="tl" rotWithShape="0">
            <a:prstClr val="black">
              <a:alpha val="6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0.35656</cdr:x>
      <cdr:y>0.80009</cdr:y>
    </cdr:from>
    <cdr:to>
      <cdr:x>0.5218</cdr:x>
      <cdr:y>0.89413</cdr:y>
    </cdr:to>
    <cdr:sp macro="" textlink="">
      <cdr:nvSpPr>
        <cdr:cNvPr id="2" name="Textfeld 7"/>
        <cdr:cNvSpPr txBox="1">
          <a:spLocks xmlns:a="http://schemas.openxmlformats.org/drawingml/2006/main" noChangeArrowheads="1"/>
        </cdr:cNvSpPr>
      </cdr:nvSpPr>
      <cdr:spPr bwMode="auto">
        <a:xfrm xmlns:a="http://schemas.openxmlformats.org/drawingml/2006/main">
          <a:off x="2952328" y="2880321"/>
          <a:ext cx="1368152"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kern="1200">
              <a:solidFill>
                <a:srgbClr val="000000"/>
              </a:solidFill>
              <a:latin typeface="Times" pitchFamily="18" charset="0"/>
            </a:defRPr>
          </a:lvl1pPr>
          <a:lvl2pPr marL="457200" algn="l" rtl="0" fontAlgn="base">
            <a:spcBef>
              <a:spcPct val="0"/>
            </a:spcBef>
            <a:spcAft>
              <a:spcPct val="0"/>
            </a:spcAft>
            <a:defRPr sz="2400" kern="1200">
              <a:solidFill>
                <a:srgbClr val="000000"/>
              </a:solidFill>
              <a:latin typeface="Times" pitchFamily="18" charset="0"/>
            </a:defRPr>
          </a:lvl2pPr>
          <a:lvl3pPr marL="914400" algn="l" rtl="0" fontAlgn="base">
            <a:spcBef>
              <a:spcPct val="0"/>
            </a:spcBef>
            <a:spcAft>
              <a:spcPct val="0"/>
            </a:spcAft>
            <a:defRPr sz="2400" kern="1200">
              <a:solidFill>
                <a:srgbClr val="000000"/>
              </a:solidFill>
              <a:latin typeface="Times" pitchFamily="18" charset="0"/>
            </a:defRPr>
          </a:lvl3pPr>
          <a:lvl4pPr marL="1371600" algn="l" rtl="0" fontAlgn="base">
            <a:spcBef>
              <a:spcPct val="0"/>
            </a:spcBef>
            <a:spcAft>
              <a:spcPct val="0"/>
            </a:spcAft>
            <a:defRPr sz="2400" kern="1200">
              <a:solidFill>
                <a:srgbClr val="000000"/>
              </a:solidFill>
              <a:latin typeface="Times" pitchFamily="18" charset="0"/>
            </a:defRPr>
          </a:lvl4pPr>
          <a:lvl5pPr marL="1828800" algn="l" rtl="0" fontAlgn="base">
            <a:spcBef>
              <a:spcPct val="0"/>
            </a:spcBef>
            <a:spcAft>
              <a:spcPct val="0"/>
            </a:spcAft>
            <a:defRPr sz="2400" kern="1200">
              <a:solidFill>
                <a:srgbClr val="000000"/>
              </a:solidFill>
              <a:latin typeface="Times" pitchFamily="18" charset="0"/>
            </a:defRPr>
          </a:lvl5pPr>
          <a:lvl6pPr marL="2286000" algn="l" defTabSz="914400" rtl="0" eaLnBrk="1" latinLnBrk="0" hangingPunct="1">
            <a:defRPr sz="2400" kern="1200">
              <a:solidFill>
                <a:srgbClr val="000000"/>
              </a:solidFill>
              <a:latin typeface="Times" pitchFamily="18" charset="0"/>
            </a:defRPr>
          </a:lvl6pPr>
          <a:lvl7pPr marL="2743200" algn="l" defTabSz="914400" rtl="0" eaLnBrk="1" latinLnBrk="0" hangingPunct="1">
            <a:defRPr sz="2400" kern="1200">
              <a:solidFill>
                <a:srgbClr val="000000"/>
              </a:solidFill>
              <a:latin typeface="Times" pitchFamily="18" charset="0"/>
            </a:defRPr>
          </a:lvl7pPr>
          <a:lvl8pPr marL="3200400" algn="l" defTabSz="914400" rtl="0" eaLnBrk="1" latinLnBrk="0" hangingPunct="1">
            <a:defRPr sz="2400" kern="1200">
              <a:solidFill>
                <a:srgbClr val="000000"/>
              </a:solidFill>
              <a:latin typeface="Times" pitchFamily="18" charset="0"/>
            </a:defRPr>
          </a:lvl8pPr>
          <a:lvl9pPr marL="3657600" algn="l" defTabSz="914400" rtl="0" eaLnBrk="1" latinLnBrk="0" hangingPunct="1">
            <a:defRPr sz="2400" kern="1200">
              <a:solidFill>
                <a:srgbClr val="000000"/>
              </a:solidFill>
              <a:latin typeface="Times" pitchFamily="18" charset="0"/>
            </a:defRPr>
          </a:lvl9pPr>
        </a:lstStyle>
        <a:p xmlns:a="http://schemas.openxmlformats.org/drawingml/2006/main">
          <a:r>
            <a:rPr lang="de-DE" sz="1600" b="1" dirty="0" smtClean="0">
              <a:solidFill>
                <a:srgbClr val="FF0000"/>
              </a:solidFill>
              <a:latin typeface="Calibri" pitchFamily="34" charset="0"/>
              <a:cs typeface="Calibri" pitchFamily="34" charset="0"/>
            </a:rPr>
            <a:t>Ca. 50 </a:t>
          </a:r>
          <a:r>
            <a:rPr lang="de-DE" sz="1600" b="1" dirty="0" err="1" smtClean="0">
              <a:solidFill>
                <a:srgbClr val="FF0000"/>
              </a:solidFill>
              <a:latin typeface="Calibri" pitchFamily="34" charset="0"/>
              <a:cs typeface="Calibri" pitchFamily="34" charset="0"/>
            </a:rPr>
            <a:t>NoC</a:t>
          </a:r>
          <a:endParaRPr lang="de-DE" sz="1600" b="1" dirty="0">
            <a:solidFill>
              <a:srgbClr val="FF0000"/>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796" tIns="46397" rIns="92796" bIns="46397" numCol="1" anchor="t" anchorCtr="0" compatLnSpc="1">
            <a:prstTxWarp prst="textNoShape">
              <a:avLst/>
            </a:prstTxWarp>
          </a:bodyPr>
          <a:lstStyle>
            <a:lvl1pPr algn="l" defTabSz="928440" eaLnBrk="0" hangingPunct="0">
              <a:defRPr sz="1300"/>
            </a:lvl1pPr>
          </a:lstStyle>
          <a:p>
            <a:pPr>
              <a:defRPr/>
            </a:pPr>
            <a:endParaRPr lang="de-DE"/>
          </a:p>
        </p:txBody>
      </p:sp>
      <p:sp>
        <p:nvSpPr>
          <p:cNvPr id="6147"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2796" tIns="46397" rIns="92796" bIns="46397" numCol="1" anchor="t" anchorCtr="0" compatLnSpc="1">
            <a:prstTxWarp prst="textNoShape">
              <a:avLst/>
            </a:prstTxWarp>
          </a:bodyPr>
          <a:lstStyle>
            <a:lvl1pPr algn="r" defTabSz="928440" eaLnBrk="0" hangingPunct="0">
              <a:defRPr sz="1300"/>
            </a:lvl1pPr>
          </a:lstStyle>
          <a:p>
            <a:pPr>
              <a:defRPr/>
            </a:pPr>
            <a:endParaRPr lang="de-DE"/>
          </a:p>
        </p:txBody>
      </p:sp>
      <p:sp>
        <p:nvSpPr>
          <p:cNvPr id="6148"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a:effectLst/>
        </p:spPr>
        <p:txBody>
          <a:bodyPr vert="horz" wrap="square" lIns="92796" tIns="46397" rIns="92796" bIns="46397" numCol="1" anchor="b" anchorCtr="0" compatLnSpc="1">
            <a:prstTxWarp prst="textNoShape">
              <a:avLst/>
            </a:prstTxWarp>
          </a:bodyPr>
          <a:lstStyle>
            <a:lvl1pPr algn="l" defTabSz="928440" eaLnBrk="0" hangingPunct="0">
              <a:defRPr sz="1300"/>
            </a:lvl1pPr>
          </a:lstStyle>
          <a:p>
            <a:pPr>
              <a:defRPr/>
            </a:pPr>
            <a:endParaRPr lang="de-DE"/>
          </a:p>
        </p:txBody>
      </p:sp>
      <p:sp>
        <p:nvSpPr>
          <p:cNvPr id="6149" name="Rectangle 5"/>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a:effectLst/>
        </p:spPr>
        <p:txBody>
          <a:bodyPr vert="horz" wrap="square" lIns="92796" tIns="46397" rIns="92796" bIns="46397" numCol="1" anchor="b" anchorCtr="0" compatLnSpc="1">
            <a:prstTxWarp prst="textNoShape">
              <a:avLst/>
            </a:prstTxWarp>
          </a:bodyPr>
          <a:lstStyle>
            <a:lvl1pPr algn="r" defTabSz="928440" eaLnBrk="0" hangingPunct="0">
              <a:defRPr sz="1300"/>
            </a:lvl1pPr>
          </a:lstStyle>
          <a:p>
            <a:pPr>
              <a:defRPr/>
            </a:pPr>
            <a:fld id="{3A1D932F-2434-414B-AE2F-12069BCEB7F8}"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796" tIns="46397" rIns="92796" bIns="46397" numCol="1" anchor="t" anchorCtr="0" compatLnSpc="1">
            <a:prstTxWarp prst="textNoShape">
              <a:avLst/>
            </a:prstTxWarp>
          </a:bodyPr>
          <a:lstStyle>
            <a:lvl1pPr algn="l" defTabSz="928440" eaLnBrk="0" hangingPunct="0">
              <a:defRPr sz="1300"/>
            </a:lvl1pPr>
          </a:lstStyle>
          <a:p>
            <a:pPr>
              <a:defRPr/>
            </a:pPr>
            <a:endParaRPr lang="de-DE"/>
          </a:p>
        </p:txBody>
      </p:sp>
      <p:sp>
        <p:nvSpPr>
          <p:cNvPr id="8195"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2796" tIns="46397" rIns="92796" bIns="46397" numCol="1" anchor="t" anchorCtr="0" compatLnSpc="1">
            <a:prstTxWarp prst="textNoShape">
              <a:avLst/>
            </a:prstTxWarp>
          </a:bodyPr>
          <a:lstStyle>
            <a:lvl1pPr algn="r" defTabSz="928440" eaLnBrk="0" hangingPunct="0">
              <a:defRPr sz="1300"/>
            </a:lvl1pPr>
          </a:lstStyle>
          <a:p>
            <a:pPr>
              <a:defRPr/>
            </a:pPr>
            <a:endParaRPr lang="de-DE"/>
          </a:p>
        </p:txBody>
      </p:sp>
      <p:sp>
        <p:nvSpPr>
          <p:cNvPr id="13316" name="Rectangle 4"/>
          <p:cNvSpPr>
            <a:spLocks noGrp="1" noRot="1" noChangeAspect="1" noChangeArrowheads="1" noTextEdit="1"/>
          </p:cNvSpPr>
          <p:nvPr>
            <p:ph type="sldImg" idx="2"/>
          </p:nvPr>
        </p:nvSpPr>
        <p:spPr bwMode="auto">
          <a:xfrm>
            <a:off x="920750" y="747713"/>
            <a:ext cx="4959350" cy="37195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3288" y="4716463"/>
            <a:ext cx="5062537" cy="4462462"/>
          </a:xfrm>
          <a:prstGeom prst="rect">
            <a:avLst/>
          </a:prstGeom>
          <a:noFill/>
          <a:ln w="9525">
            <a:noFill/>
            <a:miter lim="800000"/>
            <a:headEnd/>
            <a:tailEnd/>
          </a:ln>
          <a:effectLst/>
        </p:spPr>
        <p:txBody>
          <a:bodyPr vert="horz" wrap="square" lIns="92796" tIns="46397" rIns="92796" bIns="46397"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a:effectLst/>
        </p:spPr>
        <p:txBody>
          <a:bodyPr vert="horz" wrap="square" lIns="92796" tIns="46397" rIns="92796" bIns="46397" numCol="1" anchor="b" anchorCtr="0" compatLnSpc="1">
            <a:prstTxWarp prst="textNoShape">
              <a:avLst/>
            </a:prstTxWarp>
          </a:bodyPr>
          <a:lstStyle>
            <a:lvl1pPr algn="l" defTabSz="928440" eaLnBrk="0" hangingPunct="0">
              <a:defRPr sz="1300"/>
            </a:lvl1pPr>
          </a:lstStyle>
          <a:p>
            <a:pPr>
              <a:defRPr/>
            </a:pPr>
            <a:endParaRPr lang="de-DE"/>
          </a:p>
        </p:txBody>
      </p:sp>
      <p:sp>
        <p:nvSpPr>
          <p:cNvPr id="8199" name="Rectangle 7"/>
          <p:cNvSpPr>
            <a:spLocks noGrp="1" noChangeArrowheads="1"/>
          </p:cNvSpPr>
          <p:nvPr>
            <p:ph type="sldNum" sz="quarter" idx="5"/>
          </p:nvPr>
        </p:nvSpPr>
        <p:spPr bwMode="auto">
          <a:xfrm>
            <a:off x="3852863" y="9431338"/>
            <a:ext cx="2944812" cy="495300"/>
          </a:xfrm>
          <a:prstGeom prst="rect">
            <a:avLst/>
          </a:prstGeom>
          <a:noFill/>
          <a:ln w="9525">
            <a:noFill/>
            <a:miter lim="800000"/>
            <a:headEnd/>
            <a:tailEnd/>
          </a:ln>
          <a:effectLst/>
        </p:spPr>
        <p:txBody>
          <a:bodyPr vert="horz" wrap="square" lIns="92796" tIns="46397" rIns="92796" bIns="46397" numCol="1" anchor="b" anchorCtr="0" compatLnSpc="1">
            <a:prstTxWarp prst="textNoShape">
              <a:avLst/>
            </a:prstTxWarp>
          </a:bodyPr>
          <a:lstStyle>
            <a:lvl1pPr algn="r" defTabSz="928440" eaLnBrk="0" hangingPunct="0">
              <a:defRPr sz="1300"/>
            </a:lvl1pPr>
          </a:lstStyle>
          <a:p>
            <a:pPr>
              <a:defRPr/>
            </a:pPr>
            <a:fld id="{353375F6-9B10-4BD4-AFC5-F1A24395F06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A584B2-99A6-4BDE-92AA-EDDD21D3C7C5}" type="slidenum">
              <a:rPr lang="de-DE"/>
              <a:pPr/>
              <a:t>1</a:t>
            </a:fld>
            <a:endParaRPr lang="de-DE"/>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25513"/>
            <a:fld id="{ED1B00DF-096F-48AC-AFEF-C85DF2B849B0}" type="slidenum">
              <a:rPr lang="de-DE" smtClean="0"/>
              <a:pPr defTabSz="925513"/>
              <a:t>10</a:t>
            </a:fld>
            <a:endParaRPr lang="de-DE" smtClean="0"/>
          </a:p>
        </p:txBody>
      </p:sp>
      <p:sp>
        <p:nvSpPr>
          <p:cNvPr id="22531" name="Rectangle 2"/>
          <p:cNvSpPr>
            <a:spLocks noGrp="1" noRot="1" noChangeAspect="1"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25513"/>
            <a:fld id="{154CA512-8812-46E7-9E6B-EFCB3449A909}" type="slidenum">
              <a:rPr lang="de-DE" smtClean="0"/>
              <a:pPr defTabSz="925513"/>
              <a:t>11</a:t>
            </a:fld>
            <a:endParaRPr lang="de-DE" smtClean="0"/>
          </a:p>
        </p:txBody>
      </p:sp>
      <p:sp>
        <p:nvSpPr>
          <p:cNvPr id="23555" name="Rectangle 2"/>
          <p:cNvSpPr>
            <a:spLocks noGrp="1" noRot="1" noChangeAspect="1" noChangeArrowheads="1" noTextEdit="1"/>
          </p:cNvSpPr>
          <p:nvPr>
            <p:ph type="sldImg"/>
          </p:nvPr>
        </p:nvSpPr>
        <p:spPr>
          <a:xfrm>
            <a:off x="917575" y="744538"/>
            <a:ext cx="4962525" cy="3722687"/>
          </a:xfrm>
          <a:ln/>
        </p:spPr>
      </p:sp>
      <p:sp>
        <p:nvSpPr>
          <p:cNvPr id="23556"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25513"/>
            <a:fld id="{380E119B-778B-43D1-8B69-A18DEF668533}" type="slidenum">
              <a:rPr lang="de-DE" smtClean="0"/>
              <a:pPr defTabSz="925513"/>
              <a:t>12</a:t>
            </a:fld>
            <a:endParaRPr lang="de-DE" smtClean="0"/>
          </a:p>
        </p:txBody>
      </p:sp>
      <p:sp>
        <p:nvSpPr>
          <p:cNvPr id="24579" name="Rectangle 2"/>
          <p:cNvSpPr>
            <a:spLocks noGrp="1" noRot="1" noChangeAspect="1" noChangeArrowheads="1" noTextEdit="1"/>
          </p:cNvSpPr>
          <p:nvPr>
            <p:ph type="sldImg"/>
          </p:nvPr>
        </p:nvSpPr>
        <p:spPr>
          <a:xfrm>
            <a:off x="917575" y="744538"/>
            <a:ext cx="4962525" cy="3722687"/>
          </a:xfrm>
          <a:ln/>
        </p:spPr>
      </p:sp>
      <p:sp>
        <p:nvSpPr>
          <p:cNvPr id="24580"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25513"/>
            <a:fld id="{4D27D182-1E08-4B70-BA73-83573732DCA8}" type="slidenum">
              <a:rPr lang="de-DE" smtClean="0"/>
              <a:pPr defTabSz="925513"/>
              <a:t>2</a:t>
            </a:fld>
            <a:endParaRPr lang="de-DE" smtClean="0"/>
          </a:p>
        </p:txBody>
      </p:sp>
      <p:sp>
        <p:nvSpPr>
          <p:cNvPr id="14339" name="Rectangle 2"/>
          <p:cNvSpPr>
            <a:spLocks noGrp="1" noRot="1" noChangeAspect="1" noChangeArrowheads="1" noTextEdit="1"/>
          </p:cNvSpPr>
          <p:nvPr>
            <p:ph type="sldImg"/>
          </p:nvPr>
        </p:nvSpPr>
        <p:spPr>
          <a:xfrm>
            <a:off x="917575" y="744538"/>
            <a:ext cx="4962525" cy="3722687"/>
          </a:xfrm>
          <a:ln/>
        </p:spPr>
      </p:sp>
      <p:sp>
        <p:nvSpPr>
          <p:cNvPr id="14340"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25513"/>
            <a:fld id="{B9531452-CEFE-43E4-92E0-F3B54A0A937B}" type="slidenum">
              <a:rPr lang="de-DE" smtClean="0"/>
              <a:pPr defTabSz="925513"/>
              <a:t>3</a:t>
            </a:fld>
            <a:endParaRPr lang="de-DE" smtClean="0"/>
          </a:p>
        </p:txBody>
      </p:sp>
      <p:sp>
        <p:nvSpPr>
          <p:cNvPr id="17411" name="Rectangle 2"/>
          <p:cNvSpPr>
            <a:spLocks noGrp="1" noRot="1" noChangeAspect="1" noChangeArrowheads="1" noTextEdit="1"/>
          </p:cNvSpPr>
          <p:nvPr>
            <p:ph type="sldImg"/>
          </p:nvPr>
        </p:nvSpPr>
        <p:spPr>
          <a:xfrm>
            <a:off x="917575" y="744538"/>
            <a:ext cx="4962525" cy="3722687"/>
          </a:xfrm>
          <a:ln/>
        </p:spPr>
      </p:sp>
      <p:sp>
        <p:nvSpPr>
          <p:cNvPr id="17412"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25513"/>
            <a:fld id="{78244E30-2D1F-4B19-87CE-3839DD4DAA64}" type="slidenum">
              <a:rPr lang="de-DE" smtClean="0"/>
              <a:pPr defTabSz="925513"/>
              <a:t>4</a:t>
            </a:fld>
            <a:endParaRPr lang="de-DE" smtClean="0"/>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25513"/>
            <a:fld id="{BA74A35F-A36E-44A9-8738-29161BA90238}" type="slidenum">
              <a:rPr lang="de-DE" smtClean="0"/>
              <a:pPr defTabSz="925513"/>
              <a:t>5</a:t>
            </a:fld>
            <a:endParaRPr lang="de-DE"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925513"/>
            <a:fld id="{11241AB4-B62B-43C9-9D30-19D6465EE47E}" type="slidenum">
              <a:rPr lang="de-DE" smtClean="0"/>
              <a:pPr defTabSz="925513"/>
              <a:t>6</a:t>
            </a:fld>
            <a:endParaRPr lang="de-DE" smtClean="0"/>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xfrm>
            <a:off x="679450" y="4716463"/>
            <a:ext cx="5438775" cy="4465637"/>
          </a:xfrm>
          <a:noFill/>
          <a:ln/>
        </p:spPr>
        <p:txBody>
          <a:bodyPr/>
          <a:lstStyle/>
          <a:p>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5513"/>
            <a:fld id="{258E0AB5-9B85-47AD-9624-49CCA9B0A6FE}" type="slidenum">
              <a:rPr lang="de-DE" smtClean="0"/>
              <a:pPr defTabSz="925513"/>
              <a:t>7</a:t>
            </a:fld>
            <a:endParaRPr lang="de-DE" smtClean="0"/>
          </a:p>
        </p:txBody>
      </p:sp>
      <p:sp>
        <p:nvSpPr>
          <p:cNvPr id="19459" name="Rectangle 2"/>
          <p:cNvSpPr>
            <a:spLocks noGrp="1" noRot="1" noChangeAspect="1" noChangeArrowheads="1" noTextEdit="1"/>
          </p:cNvSpPr>
          <p:nvPr>
            <p:ph type="sldImg"/>
          </p:nvPr>
        </p:nvSpPr>
        <p:spPr>
          <a:xfrm>
            <a:off x="917575" y="744538"/>
            <a:ext cx="4962525" cy="3722687"/>
          </a:xfrm>
          <a:ln/>
        </p:spPr>
      </p:sp>
      <p:sp>
        <p:nvSpPr>
          <p:cNvPr id="19460"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2863" y="9431338"/>
            <a:ext cx="2944812" cy="495300"/>
          </a:xfrm>
          <a:prstGeom prst="rect">
            <a:avLst/>
          </a:prstGeom>
          <a:noFill/>
          <a:ln w="9525">
            <a:noFill/>
            <a:miter lim="800000"/>
            <a:headEnd/>
            <a:tailEnd/>
          </a:ln>
        </p:spPr>
        <p:txBody>
          <a:bodyPr lIns="92796" tIns="46397" rIns="92796" bIns="46397" anchor="b"/>
          <a:lstStyle/>
          <a:p>
            <a:pPr algn="r" defTabSz="935038" eaLnBrk="0" hangingPunct="0"/>
            <a:fld id="{C5BBB4CF-7B1D-47D7-811D-BE348FB87FA9}" type="slidenum">
              <a:rPr lang="de-DE" sz="1300"/>
              <a:pPr algn="r" defTabSz="935038" eaLnBrk="0" hangingPunct="0"/>
              <a:t>8</a:t>
            </a:fld>
            <a:endParaRPr lang="de-DE" sz="1300"/>
          </a:p>
        </p:txBody>
      </p:sp>
      <p:sp>
        <p:nvSpPr>
          <p:cNvPr id="20483" name="Rectangle 2"/>
          <p:cNvSpPr>
            <a:spLocks noGrp="1" noRot="1" noChangeAspect="1"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52863" y="9431338"/>
            <a:ext cx="2944812" cy="495300"/>
          </a:xfrm>
          <a:prstGeom prst="rect">
            <a:avLst/>
          </a:prstGeom>
          <a:noFill/>
          <a:ln w="9525">
            <a:noFill/>
            <a:miter lim="800000"/>
            <a:headEnd/>
            <a:tailEnd/>
          </a:ln>
        </p:spPr>
        <p:txBody>
          <a:bodyPr lIns="92796" tIns="46397" rIns="92796" bIns="46397" anchor="b"/>
          <a:lstStyle/>
          <a:p>
            <a:pPr algn="r" defTabSz="935038" eaLnBrk="0" hangingPunct="0"/>
            <a:fld id="{C1D6C594-A9A0-4F40-BB71-9157DDE04913}" type="slidenum">
              <a:rPr lang="de-DE" sz="1300"/>
              <a:pPr algn="r" defTabSz="935038" eaLnBrk="0" hangingPunct="0"/>
              <a:t>9</a:t>
            </a:fld>
            <a:endParaRPr lang="de-DE" sz="1300"/>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xfrm>
            <a:off x="679450" y="4716463"/>
            <a:ext cx="5438775" cy="4465637"/>
          </a:xfrm>
          <a:noFill/>
          <a:ln/>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8113"/>
            <a:ext cx="2057400" cy="5988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8113"/>
            <a:ext cx="6019800" cy="5988050"/>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138113"/>
            <a:ext cx="7258050" cy="811212"/>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51"/>
          <p:cNvSpPr>
            <a:spLocks noChangeArrowheads="1"/>
          </p:cNvSpPr>
          <p:nvPr/>
        </p:nvSpPr>
        <p:spPr bwMode="invGray">
          <a:xfrm>
            <a:off x="763588" y="160338"/>
            <a:ext cx="8380412" cy="776287"/>
          </a:xfrm>
          <a:prstGeom prst="rect">
            <a:avLst/>
          </a:prstGeom>
          <a:solidFill>
            <a:srgbClr val="0066CC"/>
          </a:solidFill>
          <a:ln w="9525">
            <a:noFill/>
            <a:miter lim="800000"/>
            <a:headEnd/>
            <a:tailEnd/>
          </a:ln>
        </p:spPr>
        <p:txBody>
          <a:bodyPr/>
          <a:lstStyle/>
          <a:p>
            <a:pPr algn="ctr" eaLnBrk="0" hangingPunct="0">
              <a:defRPr/>
            </a:pPr>
            <a:endParaRPr lang="de-DE"/>
          </a:p>
        </p:txBody>
      </p:sp>
      <p:sp>
        <p:nvSpPr>
          <p:cNvPr id="1027" name="Rectangle 56"/>
          <p:cNvSpPr>
            <a:spLocks noGrp="1" noChangeArrowheads="1"/>
          </p:cNvSpPr>
          <p:nvPr>
            <p:ph type="title"/>
          </p:nvPr>
        </p:nvSpPr>
        <p:spPr bwMode="auto">
          <a:xfrm>
            <a:off x="914400" y="138113"/>
            <a:ext cx="7258050" cy="8112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de-DE" smtClean="0"/>
              <a:t>Klicken Sie, um das Titelformat zu bearbeiten</a:t>
            </a:r>
          </a:p>
        </p:txBody>
      </p:sp>
      <p:pic>
        <p:nvPicPr>
          <p:cNvPr id="1028" name="Picture 59" descr="ptb"/>
          <p:cNvPicPr>
            <a:picLocks noChangeAspect="1" noChangeArrowheads="1"/>
          </p:cNvPicPr>
          <p:nvPr/>
        </p:nvPicPr>
        <p:blipFill>
          <a:blip r:embed="rId15" cstate="print"/>
          <a:srcRect/>
          <a:stretch>
            <a:fillRect/>
          </a:stretch>
        </p:blipFill>
        <p:spPr bwMode="auto">
          <a:xfrm>
            <a:off x="8312150" y="287338"/>
            <a:ext cx="762000" cy="496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Tahoma" pitchFamily="34" charset="0"/>
        </a:defRPr>
      </a:lvl2pPr>
      <a:lvl3pPr algn="l" rtl="0" eaLnBrk="0" fontAlgn="base" hangingPunct="0">
        <a:spcBef>
          <a:spcPct val="0"/>
        </a:spcBef>
        <a:spcAft>
          <a:spcPct val="0"/>
        </a:spcAft>
        <a:defRPr sz="2800" b="1">
          <a:solidFill>
            <a:schemeClr val="bg1"/>
          </a:solidFill>
          <a:latin typeface="Tahoma" pitchFamily="34" charset="0"/>
        </a:defRPr>
      </a:lvl3pPr>
      <a:lvl4pPr algn="l" rtl="0" eaLnBrk="0" fontAlgn="base" hangingPunct="0">
        <a:spcBef>
          <a:spcPct val="0"/>
        </a:spcBef>
        <a:spcAft>
          <a:spcPct val="0"/>
        </a:spcAft>
        <a:defRPr sz="2800" b="1">
          <a:solidFill>
            <a:schemeClr val="bg1"/>
          </a:solidFill>
          <a:latin typeface="Tahoma" pitchFamily="34" charset="0"/>
        </a:defRPr>
      </a:lvl4pPr>
      <a:lvl5pPr algn="l" rtl="0" eaLnBrk="0" fontAlgn="base" hangingPunct="0">
        <a:spcBef>
          <a:spcPct val="0"/>
        </a:spcBef>
        <a:spcAft>
          <a:spcPct val="0"/>
        </a:spcAft>
        <a:defRPr sz="2800" b="1">
          <a:solidFill>
            <a:schemeClr val="bg1"/>
          </a:solidFill>
          <a:latin typeface="Tahoma" pitchFamily="34" charset="0"/>
        </a:defRPr>
      </a:lvl5pPr>
      <a:lvl6pPr marL="457200" algn="l" rtl="0" eaLnBrk="0" fontAlgn="base" hangingPunct="0">
        <a:spcBef>
          <a:spcPct val="0"/>
        </a:spcBef>
        <a:spcAft>
          <a:spcPct val="0"/>
        </a:spcAft>
        <a:defRPr sz="2800" b="1">
          <a:solidFill>
            <a:schemeClr val="bg1"/>
          </a:solidFill>
          <a:latin typeface="Tahoma" pitchFamily="34" charset="0"/>
        </a:defRPr>
      </a:lvl6pPr>
      <a:lvl7pPr marL="914400" algn="l" rtl="0" eaLnBrk="0" fontAlgn="base" hangingPunct="0">
        <a:spcBef>
          <a:spcPct val="0"/>
        </a:spcBef>
        <a:spcAft>
          <a:spcPct val="0"/>
        </a:spcAft>
        <a:defRPr sz="2800" b="1">
          <a:solidFill>
            <a:schemeClr val="bg1"/>
          </a:solidFill>
          <a:latin typeface="Tahoma" pitchFamily="34" charset="0"/>
        </a:defRPr>
      </a:lvl7pPr>
      <a:lvl8pPr marL="1371600" algn="l" rtl="0" eaLnBrk="0" fontAlgn="base" hangingPunct="0">
        <a:spcBef>
          <a:spcPct val="0"/>
        </a:spcBef>
        <a:spcAft>
          <a:spcPct val="0"/>
        </a:spcAft>
        <a:defRPr sz="2800" b="1">
          <a:solidFill>
            <a:schemeClr val="bg1"/>
          </a:solidFill>
          <a:latin typeface="Tahoma" pitchFamily="34" charset="0"/>
        </a:defRPr>
      </a:lvl8pPr>
      <a:lvl9pPr marL="1828800" algn="l" rtl="0" eaLnBrk="0" fontAlgn="base" hangingPunct="0">
        <a:spcBef>
          <a:spcPct val="0"/>
        </a:spcBef>
        <a:spcAft>
          <a:spcPct val="0"/>
        </a:spcAft>
        <a:defRPr sz="2800" b="1">
          <a:solidFill>
            <a:schemeClr val="bg1"/>
          </a:solidFill>
          <a:latin typeface="Tahoma" pitchFamily="34" charset="0"/>
        </a:defRPr>
      </a:lvl9pPr>
    </p:titleStyle>
    <p:bodyStyle>
      <a:lvl1pPr marL="342900" indent="-342900" algn="l" rtl="0" eaLnBrk="0" fontAlgn="base" hangingPunct="0">
        <a:spcBef>
          <a:spcPct val="20000"/>
        </a:spcBef>
        <a:spcAft>
          <a:spcPct val="0"/>
        </a:spcAft>
        <a:buClr>
          <a:srgbClr val="0082D6"/>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33" name="Rectangle 13"/>
          <p:cNvSpPr>
            <a:spLocks noGrp="1" noChangeArrowheads="1"/>
          </p:cNvSpPr>
          <p:nvPr>
            <p:ph type="title"/>
          </p:nvPr>
        </p:nvSpPr>
        <p:spPr>
          <a:noFill/>
          <a:ln/>
        </p:spPr>
        <p:txBody>
          <a:bodyPr anchor="t"/>
          <a:lstStyle/>
          <a:p>
            <a:pPr>
              <a:lnSpc>
                <a:spcPct val="150000"/>
              </a:lnSpc>
              <a:spcBef>
                <a:spcPct val="100000"/>
              </a:spcBef>
            </a:pPr>
            <a:r>
              <a:rPr lang="de-DE" smtClean="0"/>
              <a:t>ExTAG</a:t>
            </a:r>
            <a:r>
              <a:rPr lang="de-DE" dirty="0" smtClean="0"/>
              <a:t> </a:t>
            </a:r>
            <a:r>
              <a:rPr lang="de-DE" dirty="0"/>
              <a:t>WG 10</a:t>
            </a:r>
          </a:p>
        </p:txBody>
      </p:sp>
      <p:sp>
        <p:nvSpPr>
          <p:cNvPr id="773134" name="Text Box 14"/>
          <p:cNvSpPr txBox="1">
            <a:spLocks noChangeArrowheads="1"/>
          </p:cNvSpPr>
          <p:nvPr/>
        </p:nvSpPr>
        <p:spPr bwMode="auto">
          <a:xfrm>
            <a:off x="395536" y="1557338"/>
            <a:ext cx="8280920" cy="4524315"/>
          </a:xfrm>
          <a:prstGeom prst="rect">
            <a:avLst/>
          </a:prstGeom>
          <a:noFill/>
          <a:ln w="9525" algn="ctr">
            <a:noFill/>
            <a:miter lim="800000"/>
            <a:headEnd type="none" w="sm" len="sm"/>
            <a:tailEnd type="none" w="sm" len="sm"/>
          </a:ln>
          <a:effectLst/>
        </p:spPr>
        <p:txBody>
          <a:bodyPr wrap="square">
            <a:spAutoFit/>
          </a:bodyPr>
          <a:lstStyle/>
          <a:p>
            <a:pPr algn="ctr"/>
            <a:r>
              <a:rPr lang="de-DE" sz="3200" b="1" dirty="0">
                <a:solidFill>
                  <a:srgbClr val="0066CC"/>
                </a:solidFill>
                <a:latin typeface="Arial" charset="0"/>
              </a:rPr>
              <a:t>PTB Ex </a:t>
            </a:r>
            <a:r>
              <a:rPr lang="de-DE" sz="3200" b="1" dirty="0" err="1" smtClean="0">
                <a:solidFill>
                  <a:srgbClr val="0066CC"/>
                </a:solidFill>
                <a:latin typeface="Arial" charset="0"/>
              </a:rPr>
              <a:t>Proficiency</a:t>
            </a:r>
            <a:r>
              <a:rPr lang="de-DE" sz="3200" b="1" dirty="0" smtClean="0">
                <a:solidFill>
                  <a:srgbClr val="0066CC"/>
                </a:solidFill>
                <a:latin typeface="Arial" charset="0"/>
              </a:rPr>
              <a:t> </a:t>
            </a:r>
            <a:r>
              <a:rPr lang="de-DE" sz="3200" b="1" dirty="0" err="1" smtClean="0">
                <a:solidFill>
                  <a:srgbClr val="0066CC"/>
                </a:solidFill>
                <a:latin typeface="Arial" charset="0"/>
              </a:rPr>
              <a:t>Testing</a:t>
            </a:r>
            <a:r>
              <a:rPr lang="de-DE" sz="3200" b="1" dirty="0" smtClean="0">
                <a:solidFill>
                  <a:srgbClr val="0066CC"/>
                </a:solidFill>
                <a:latin typeface="Arial" charset="0"/>
              </a:rPr>
              <a:t> </a:t>
            </a:r>
            <a:r>
              <a:rPr lang="de-DE" sz="3200" b="1" dirty="0" err="1" smtClean="0">
                <a:solidFill>
                  <a:srgbClr val="0066CC"/>
                </a:solidFill>
                <a:latin typeface="Arial" charset="0"/>
              </a:rPr>
              <a:t>Scheme</a:t>
            </a:r>
            <a:r>
              <a:rPr lang="de-DE" sz="3200" b="1" dirty="0">
                <a:solidFill>
                  <a:srgbClr val="0066CC"/>
                </a:solidFill>
                <a:latin typeface="Arial" charset="0"/>
              </a:rPr>
              <a:t/>
            </a:r>
            <a:br>
              <a:rPr lang="de-DE" sz="3200" b="1" dirty="0">
                <a:solidFill>
                  <a:srgbClr val="0066CC"/>
                </a:solidFill>
                <a:latin typeface="Arial" charset="0"/>
              </a:rPr>
            </a:br>
            <a:endParaRPr lang="de-DE" sz="3200" b="1" dirty="0">
              <a:solidFill>
                <a:srgbClr val="0066CC"/>
              </a:solidFill>
              <a:latin typeface="Arial" charset="0"/>
            </a:endParaRPr>
          </a:p>
          <a:p>
            <a:pPr algn="ctr"/>
            <a:r>
              <a:rPr lang="de-DE" sz="3200" b="1" dirty="0" smtClean="0">
                <a:solidFill>
                  <a:srgbClr val="0066CC"/>
                </a:solidFill>
                <a:latin typeface="Arial" charset="0"/>
              </a:rPr>
              <a:t>“Final </a:t>
            </a:r>
            <a:r>
              <a:rPr lang="de-DE" sz="3200" b="1" dirty="0" err="1" smtClean="0">
                <a:solidFill>
                  <a:srgbClr val="0066CC"/>
                </a:solidFill>
                <a:latin typeface="Arial" charset="0"/>
              </a:rPr>
              <a:t>results</a:t>
            </a:r>
            <a:r>
              <a:rPr lang="de-DE" sz="3200" b="1" dirty="0" smtClean="0">
                <a:solidFill>
                  <a:srgbClr val="0066CC"/>
                </a:solidFill>
                <a:latin typeface="Arial" charset="0"/>
              </a:rPr>
              <a:t> </a:t>
            </a:r>
            <a:r>
              <a:rPr lang="de-DE" sz="3200" b="1" dirty="0" err="1" smtClean="0">
                <a:solidFill>
                  <a:srgbClr val="0066CC"/>
                </a:solidFill>
                <a:latin typeface="Arial" charset="0"/>
              </a:rPr>
              <a:t>of</a:t>
            </a:r>
            <a:r>
              <a:rPr lang="de-DE" sz="3200" b="1" dirty="0" smtClean="0">
                <a:solidFill>
                  <a:srgbClr val="0066CC"/>
                </a:solidFill>
                <a:latin typeface="Arial" charset="0"/>
              </a:rPr>
              <a:t> </a:t>
            </a:r>
            <a:r>
              <a:rPr lang="de-DE" sz="3200" b="1" dirty="0" err="1" smtClean="0">
                <a:solidFill>
                  <a:srgbClr val="0066CC"/>
                </a:solidFill>
                <a:latin typeface="Arial" charset="0"/>
              </a:rPr>
              <a:t>the</a:t>
            </a:r>
            <a:r>
              <a:rPr lang="de-DE" sz="3200" b="1" dirty="0" smtClean="0">
                <a:solidFill>
                  <a:srgbClr val="0066CC"/>
                </a:solidFill>
                <a:latin typeface="Arial" charset="0"/>
              </a:rPr>
              <a:t> </a:t>
            </a:r>
            <a:r>
              <a:rPr lang="de-DE" sz="3200" b="1" dirty="0" err="1" smtClean="0">
                <a:solidFill>
                  <a:srgbClr val="0066CC"/>
                </a:solidFill>
                <a:latin typeface="Arial" charset="0"/>
              </a:rPr>
              <a:t>pilot</a:t>
            </a:r>
            <a:r>
              <a:rPr lang="de-DE" sz="3200" b="1" dirty="0" smtClean="0">
                <a:solidFill>
                  <a:srgbClr val="0066CC"/>
                </a:solidFill>
                <a:latin typeface="Arial" charset="0"/>
              </a:rPr>
              <a:t> </a:t>
            </a:r>
            <a:r>
              <a:rPr lang="de-DE" sz="3200" b="1" dirty="0" err="1" smtClean="0">
                <a:solidFill>
                  <a:srgbClr val="0066CC"/>
                </a:solidFill>
                <a:latin typeface="Arial" charset="0"/>
              </a:rPr>
              <a:t>phase</a:t>
            </a:r>
            <a:r>
              <a:rPr lang="de-DE" sz="3200" b="1" dirty="0">
                <a:solidFill>
                  <a:srgbClr val="0066CC"/>
                </a:solidFill>
                <a:latin typeface="Arial" charset="0"/>
              </a:rPr>
              <a:t/>
            </a:r>
            <a:br>
              <a:rPr lang="de-DE" sz="3200" b="1" dirty="0">
                <a:solidFill>
                  <a:srgbClr val="0066CC"/>
                </a:solidFill>
                <a:latin typeface="Arial" charset="0"/>
              </a:rPr>
            </a:br>
            <a:r>
              <a:rPr lang="de-DE" sz="3200" b="1" dirty="0" err="1" smtClean="0">
                <a:solidFill>
                  <a:srgbClr val="0066CC"/>
                </a:solidFill>
                <a:latin typeface="Arial" charset="0"/>
              </a:rPr>
              <a:t>programs</a:t>
            </a:r>
            <a:r>
              <a:rPr lang="de-DE" sz="3200" b="1" dirty="0" smtClean="0">
                <a:solidFill>
                  <a:srgbClr val="0066CC"/>
                </a:solidFill>
                <a:latin typeface="Arial" charset="0"/>
              </a:rPr>
              <a:t> ‚d‘ </a:t>
            </a:r>
            <a:r>
              <a:rPr lang="de-DE" sz="3200" b="1" dirty="0" err="1" smtClean="0">
                <a:solidFill>
                  <a:srgbClr val="0066CC"/>
                </a:solidFill>
                <a:latin typeface="Arial" charset="0"/>
              </a:rPr>
              <a:t>and</a:t>
            </a:r>
            <a:r>
              <a:rPr lang="de-DE" sz="3200" b="1" dirty="0" smtClean="0">
                <a:solidFill>
                  <a:srgbClr val="0066CC"/>
                </a:solidFill>
                <a:latin typeface="Arial" charset="0"/>
              </a:rPr>
              <a:t> ‚i‘</a:t>
            </a:r>
            <a:br>
              <a:rPr lang="de-DE" sz="3200" b="1" dirty="0" smtClean="0">
                <a:solidFill>
                  <a:srgbClr val="0066CC"/>
                </a:solidFill>
                <a:latin typeface="Arial" charset="0"/>
              </a:rPr>
            </a:br>
            <a:r>
              <a:rPr lang="de-DE" sz="3200" b="1" dirty="0" err="1" smtClean="0">
                <a:solidFill>
                  <a:srgbClr val="0066CC"/>
                </a:solidFill>
                <a:latin typeface="Arial" charset="0"/>
              </a:rPr>
              <a:t>and</a:t>
            </a:r>
            <a:r>
              <a:rPr lang="de-DE" sz="3200" b="1" dirty="0" smtClean="0">
                <a:solidFill>
                  <a:srgbClr val="0066CC"/>
                </a:solidFill>
                <a:latin typeface="Arial" charset="0"/>
              </a:rPr>
              <a:t> </a:t>
            </a:r>
            <a:r>
              <a:rPr lang="de-DE" sz="3200" b="1" dirty="0" err="1" smtClean="0">
                <a:solidFill>
                  <a:srgbClr val="0066CC"/>
                </a:solidFill>
                <a:latin typeface="Arial" charset="0"/>
              </a:rPr>
              <a:t>future</a:t>
            </a:r>
            <a:r>
              <a:rPr lang="de-DE" sz="3200" b="1" dirty="0" smtClean="0">
                <a:solidFill>
                  <a:srgbClr val="0066CC"/>
                </a:solidFill>
                <a:latin typeface="Arial" charset="0"/>
              </a:rPr>
              <a:t> PT </a:t>
            </a:r>
            <a:r>
              <a:rPr lang="de-DE" sz="3200" b="1" dirty="0" err="1" smtClean="0">
                <a:solidFill>
                  <a:srgbClr val="0066CC"/>
                </a:solidFill>
                <a:latin typeface="Arial" charset="0"/>
              </a:rPr>
              <a:t>activities</a:t>
            </a:r>
            <a:r>
              <a:rPr lang="de-DE" sz="3200" b="1" dirty="0" smtClean="0">
                <a:solidFill>
                  <a:srgbClr val="0066CC"/>
                </a:solidFill>
                <a:latin typeface="Arial" charset="0"/>
              </a:rPr>
              <a:t>”</a:t>
            </a:r>
            <a:endParaRPr lang="de-DE" sz="3200" b="1" dirty="0">
              <a:solidFill>
                <a:srgbClr val="0066CC"/>
              </a:solidFill>
              <a:latin typeface="Arial" charset="0"/>
            </a:endParaRPr>
          </a:p>
          <a:p>
            <a:endParaRPr lang="de-DE" sz="3200" b="1" dirty="0">
              <a:solidFill>
                <a:srgbClr val="0066CC"/>
              </a:solidFill>
              <a:latin typeface="Arial" charset="0"/>
            </a:endParaRPr>
          </a:p>
          <a:p>
            <a:r>
              <a:rPr lang="en-US" b="1" dirty="0" smtClean="0">
                <a:solidFill>
                  <a:srgbClr val="0066CC"/>
                </a:solidFill>
                <a:latin typeface="Arial" charset="0"/>
              </a:rPr>
              <a:t>Report during the </a:t>
            </a:r>
            <a:r>
              <a:rPr lang="en-US" b="1" dirty="0" err="1" smtClean="0">
                <a:solidFill>
                  <a:srgbClr val="0066CC"/>
                </a:solidFill>
                <a:latin typeface="Arial" charset="0"/>
              </a:rPr>
              <a:t>ExTAG</a:t>
            </a:r>
            <a:r>
              <a:rPr lang="en-US" b="1" dirty="0" smtClean="0">
                <a:solidFill>
                  <a:srgbClr val="0066CC"/>
                </a:solidFill>
                <a:latin typeface="Arial" charset="0"/>
              </a:rPr>
              <a:t> meeting 2012, Calgary, CA</a:t>
            </a:r>
          </a:p>
          <a:p>
            <a:endParaRPr lang="en-US" b="1" dirty="0" smtClean="0">
              <a:solidFill>
                <a:srgbClr val="0066CC"/>
              </a:solidFill>
              <a:latin typeface="Arial" charset="0"/>
            </a:endParaRPr>
          </a:p>
          <a:p>
            <a:r>
              <a:rPr lang="en-US" b="1" dirty="0" smtClean="0">
                <a:solidFill>
                  <a:srgbClr val="0066CC"/>
                </a:solidFill>
                <a:latin typeface="Arial" charset="0"/>
              </a:rPr>
              <a:t>Dr </a:t>
            </a:r>
            <a:r>
              <a:rPr lang="en-US" b="1" dirty="0" err="1">
                <a:solidFill>
                  <a:srgbClr val="0066CC"/>
                </a:solidFill>
                <a:latin typeface="Arial" charset="0"/>
              </a:rPr>
              <a:t>Uwe</a:t>
            </a:r>
            <a:r>
              <a:rPr lang="en-US" b="1" dirty="0">
                <a:solidFill>
                  <a:srgbClr val="0066CC"/>
                </a:solidFill>
                <a:latin typeface="Arial" charset="0"/>
              </a:rPr>
              <a:t> </a:t>
            </a:r>
            <a:r>
              <a:rPr lang="en-US" b="1" dirty="0" err="1" smtClean="0">
                <a:solidFill>
                  <a:srgbClr val="0066CC"/>
                </a:solidFill>
                <a:latin typeface="Arial" charset="0"/>
              </a:rPr>
              <a:t>Klausmeyer</a:t>
            </a:r>
            <a:r>
              <a:rPr lang="en-US" b="1" dirty="0" smtClean="0">
                <a:solidFill>
                  <a:srgbClr val="0066CC"/>
                </a:solidFill>
                <a:latin typeface="Arial" charset="0"/>
              </a:rPr>
              <a:t> (deputy: Dr Ulrich </a:t>
            </a:r>
            <a:r>
              <a:rPr lang="en-US" b="1" dirty="0" err="1" smtClean="0">
                <a:solidFill>
                  <a:srgbClr val="0066CC"/>
                </a:solidFill>
                <a:latin typeface="Arial" charset="0"/>
              </a:rPr>
              <a:t>Johannsmeyer</a:t>
            </a:r>
            <a:r>
              <a:rPr lang="en-US" b="1" dirty="0" smtClean="0">
                <a:solidFill>
                  <a:srgbClr val="0066CC"/>
                </a:solidFill>
                <a:latin typeface="Arial" charset="0"/>
              </a:rPr>
              <a:t>)</a:t>
            </a:r>
            <a:endParaRPr lang="en-US" b="1" dirty="0">
              <a:solidFill>
                <a:srgbClr val="0066CC"/>
              </a:solidFill>
              <a:latin typeface="Arial" charset="0"/>
            </a:endParaRPr>
          </a:p>
          <a:p>
            <a:r>
              <a:rPr lang="en-US" b="1" dirty="0" err="1">
                <a:solidFill>
                  <a:srgbClr val="0066CC"/>
                </a:solidFill>
                <a:latin typeface="Arial" charset="0"/>
              </a:rPr>
              <a:t>Convenor</a:t>
            </a:r>
            <a:r>
              <a:rPr lang="en-US" b="1" dirty="0">
                <a:solidFill>
                  <a:srgbClr val="0066CC"/>
                </a:solidFill>
                <a:latin typeface="Arial" charset="0"/>
              </a:rPr>
              <a:t> of the </a:t>
            </a:r>
            <a:r>
              <a:rPr lang="en-US" b="1" dirty="0" err="1">
                <a:solidFill>
                  <a:srgbClr val="0066CC"/>
                </a:solidFill>
                <a:latin typeface="Arial" charset="0"/>
              </a:rPr>
              <a:t>ExTAG</a:t>
            </a:r>
            <a:r>
              <a:rPr lang="en-US" b="1" dirty="0">
                <a:solidFill>
                  <a:srgbClr val="0066CC"/>
                </a:solidFill>
                <a:latin typeface="Arial" charset="0"/>
              </a:rPr>
              <a:t> WG 10 „Proficiency Testing“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138113"/>
            <a:ext cx="7402513" cy="811212"/>
          </a:xfrm>
        </p:spPr>
        <p:txBody>
          <a:bodyPr/>
          <a:lstStyle/>
          <a:p>
            <a:r>
              <a:rPr lang="en-US" sz="2400" dirty="0" smtClean="0">
                <a:latin typeface="Calibri" pitchFamily="34" charset="0"/>
              </a:rPr>
              <a:t>PTB Survey Results (33 of 44 laboratories answered)</a:t>
            </a:r>
            <a:br>
              <a:rPr lang="en-US" sz="2400" dirty="0" smtClean="0">
                <a:latin typeface="Calibri" pitchFamily="34" charset="0"/>
              </a:rPr>
            </a:br>
            <a:r>
              <a:rPr lang="en-US" sz="2400" dirty="0" smtClean="0">
                <a:latin typeface="Calibri" pitchFamily="34" charset="0"/>
              </a:rPr>
              <a:t>for the PTB Ex PT pilot program</a:t>
            </a:r>
          </a:p>
        </p:txBody>
      </p:sp>
      <p:sp>
        <p:nvSpPr>
          <p:cNvPr id="10243" name="Text Box 4"/>
          <p:cNvSpPr txBox="1">
            <a:spLocks noChangeArrowheads="1"/>
          </p:cNvSpPr>
          <p:nvPr/>
        </p:nvSpPr>
        <p:spPr bwMode="auto">
          <a:xfrm>
            <a:off x="7624763" y="1111250"/>
            <a:ext cx="184150" cy="457200"/>
          </a:xfrm>
          <a:prstGeom prst="rect">
            <a:avLst/>
          </a:prstGeom>
          <a:noFill/>
          <a:ln w="9525" algn="ctr">
            <a:noFill/>
            <a:miter lim="800000"/>
            <a:headEnd/>
            <a:tailEnd/>
          </a:ln>
        </p:spPr>
        <p:txBody>
          <a:bodyPr wrap="none">
            <a:spAutoFit/>
          </a:bodyPr>
          <a:lstStyle/>
          <a:p>
            <a:endParaRPr lang="de-DE" b="1">
              <a:latin typeface="Calibri" pitchFamily="34" charset="0"/>
            </a:endParaRPr>
          </a:p>
        </p:txBody>
      </p:sp>
      <p:pic>
        <p:nvPicPr>
          <p:cNvPr id="7"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10245" name="Textfeld 8"/>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9</a:t>
            </a:r>
          </a:p>
        </p:txBody>
      </p:sp>
      <p:sp>
        <p:nvSpPr>
          <p:cNvPr id="10246" name="Rectangle 3"/>
          <p:cNvSpPr>
            <a:spLocks noGrp="1" noChangeArrowheads="1"/>
          </p:cNvSpPr>
          <p:nvPr>
            <p:ph type="body" sz="half" idx="2"/>
          </p:nvPr>
        </p:nvSpPr>
        <p:spPr bwMode="auto">
          <a:xfrm>
            <a:off x="251520" y="1052736"/>
            <a:ext cx="8640440" cy="5256213"/>
          </a:xfrm>
          <a:noFill/>
          <a:ln>
            <a:miter lim="800000"/>
            <a:headEnd/>
            <a:tailEnd/>
          </a:ln>
        </p:spPr>
        <p:txBody>
          <a:bodyPr vert="horz" wrap="square" lIns="91440" tIns="45720" rIns="91440" bIns="45720" numCol="1" anchor="t" anchorCtr="0" compatLnSpc="1">
            <a:prstTxWarp prst="textNoShape">
              <a:avLst/>
            </a:prstTxWarp>
          </a:bodyPr>
          <a:lstStyle/>
          <a:p>
            <a:r>
              <a:rPr lang="en-US" sz="1800" b="1" u="sng" dirty="0" smtClean="0">
                <a:latin typeface="Calibri" pitchFamily="34" charset="0"/>
              </a:rPr>
              <a:t>(1) Overall performance of the pilot programs “d” and “</a:t>
            </a:r>
            <a:r>
              <a:rPr lang="en-US" sz="1800" b="1" u="sng" dirty="0" err="1" smtClean="0">
                <a:latin typeface="Calibri" pitchFamily="34" charset="0"/>
              </a:rPr>
              <a:t>i</a:t>
            </a:r>
            <a:r>
              <a:rPr lang="en-US" sz="1800" b="1" u="sng" dirty="0" smtClean="0">
                <a:latin typeface="Calibri" pitchFamily="34" charset="0"/>
              </a:rPr>
              <a:t>” in relation to</a:t>
            </a:r>
          </a:p>
          <a:p>
            <a:pPr>
              <a:buFontTx/>
              <a:buNone/>
            </a:pPr>
            <a:r>
              <a:rPr lang="en-US" sz="1800" b="1" dirty="0" smtClean="0">
                <a:latin typeface="Calibri" pitchFamily="34" charset="0"/>
              </a:rPr>
              <a:t>	a) concept  [ </a:t>
            </a:r>
            <a:r>
              <a:rPr lang="en-US" sz="1800" b="1" dirty="0" smtClean="0">
                <a:solidFill>
                  <a:srgbClr val="FF0000"/>
                </a:solidFill>
                <a:latin typeface="Calibri" pitchFamily="34" charset="0"/>
              </a:rPr>
              <a:t>9.0</a:t>
            </a:r>
            <a:r>
              <a:rPr lang="en-US" sz="1800" b="1" dirty="0" smtClean="0">
                <a:latin typeface="Calibri" pitchFamily="34" charset="0"/>
              </a:rPr>
              <a:t>]</a:t>
            </a:r>
          </a:p>
          <a:p>
            <a:pPr>
              <a:buFontTx/>
              <a:buNone/>
            </a:pPr>
            <a:r>
              <a:rPr lang="en-US" sz="1800" b="1" dirty="0" smtClean="0">
                <a:latin typeface="Calibri" pitchFamily="34" charset="0"/>
              </a:rPr>
              <a:t>	b) processing  [ </a:t>
            </a:r>
            <a:r>
              <a:rPr lang="en-US" sz="1800" b="1" dirty="0" smtClean="0">
                <a:solidFill>
                  <a:srgbClr val="FF0000"/>
                </a:solidFill>
                <a:latin typeface="Calibri" pitchFamily="34" charset="0"/>
              </a:rPr>
              <a:t>8.9</a:t>
            </a:r>
            <a:r>
              <a:rPr lang="en-US" sz="1800" b="1" dirty="0" smtClean="0">
                <a:latin typeface="Calibri" pitchFamily="34" charset="0"/>
              </a:rPr>
              <a:t> ]</a:t>
            </a:r>
          </a:p>
          <a:p>
            <a:pPr>
              <a:buFontTx/>
              <a:buNone/>
            </a:pPr>
            <a:r>
              <a:rPr lang="en-US" sz="1800" b="1" dirty="0" smtClean="0">
                <a:latin typeface="Calibri" pitchFamily="34" charset="0"/>
              </a:rPr>
              <a:t>	c) support  [ </a:t>
            </a:r>
            <a:r>
              <a:rPr lang="en-US" sz="1800" b="1" dirty="0" smtClean="0">
                <a:solidFill>
                  <a:srgbClr val="FF0000"/>
                </a:solidFill>
                <a:latin typeface="Calibri" pitchFamily="34" charset="0"/>
              </a:rPr>
              <a:t>9.0 </a:t>
            </a:r>
            <a:r>
              <a:rPr lang="en-US" sz="1800" b="1" dirty="0" smtClean="0">
                <a:latin typeface="Calibri" pitchFamily="34" charset="0"/>
              </a:rPr>
              <a:t>]</a:t>
            </a:r>
          </a:p>
          <a:p>
            <a:pPr>
              <a:buFontTx/>
              <a:buNone/>
            </a:pPr>
            <a:r>
              <a:rPr lang="en-US" sz="1800" b="1" dirty="0" smtClean="0">
                <a:latin typeface="Calibri" pitchFamily="34" charset="0"/>
              </a:rPr>
              <a:t>	d) reporting  [ </a:t>
            </a:r>
            <a:r>
              <a:rPr lang="en-US" sz="1800" b="1" dirty="0" smtClean="0">
                <a:solidFill>
                  <a:srgbClr val="FF0000"/>
                </a:solidFill>
                <a:latin typeface="Calibri" pitchFamily="34" charset="0"/>
              </a:rPr>
              <a:t>9.0 </a:t>
            </a:r>
            <a:r>
              <a:rPr lang="en-US" sz="1800" b="1" dirty="0" smtClean="0">
                <a:latin typeface="Calibri" pitchFamily="34" charset="0"/>
              </a:rPr>
              <a:t>]</a:t>
            </a:r>
          </a:p>
          <a:p>
            <a:pPr>
              <a:buFontTx/>
              <a:buNone/>
            </a:pPr>
            <a:r>
              <a:rPr lang="en-US" sz="1800" b="1" dirty="0" smtClean="0">
                <a:latin typeface="Calibri" pitchFamily="34" charset="0"/>
              </a:rPr>
              <a:t>	(10 = very good – 0 = very poor)</a:t>
            </a:r>
          </a:p>
          <a:p>
            <a:pPr>
              <a:buFontTx/>
              <a:buNone/>
            </a:pPr>
            <a:endParaRPr lang="en-US" sz="1000" b="1" dirty="0" smtClean="0">
              <a:latin typeface="Calibri" pitchFamily="34" charset="0"/>
            </a:endParaRPr>
          </a:p>
          <a:p>
            <a:r>
              <a:rPr lang="en-US" sz="1800" b="1" u="sng" dirty="0" smtClean="0">
                <a:solidFill>
                  <a:srgbClr val="000000"/>
                </a:solidFill>
                <a:latin typeface="Calibri" pitchFamily="34" charset="0"/>
              </a:rPr>
              <a:t>(2) Overall performance of the workshops (only if your laboratory has participated)</a:t>
            </a:r>
          </a:p>
          <a:p>
            <a:pPr>
              <a:buFontTx/>
              <a:buNone/>
            </a:pPr>
            <a:r>
              <a:rPr lang="en-US" sz="1800" b="1" dirty="0" smtClean="0">
                <a:solidFill>
                  <a:srgbClr val="000000"/>
                </a:solidFill>
                <a:latin typeface="Calibri" pitchFamily="34" charset="0"/>
              </a:rPr>
              <a:t>	a) “d”  [ </a:t>
            </a:r>
            <a:r>
              <a:rPr lang="en-US" sz="1800" b="1" dirty="0" smtClean="0">
                <a:solidFill>
                  <a:srgbClr val="FF0000"/>
                </a:solidFill>
                <a:latin typeface="Calibri" pitchFamily="34" charset="0"/>
              </a:rPr>
              <a:t>9.2</a:t>
            </a:r>
            <a:r>
              <a:rPr lang="en-US" sz="1800" b="1" dirty="0" smtClean="0">
                <a:solidFill>
                  <a:srgbClr val="000000"/>
                </a:solidFill>
                <a:latin typeface="Calibri" pitchFamily="34" charset="0"/>
              </a:rPr>
              <a:t> ]</a:t>
            </a:r>
          </a:p>
          <a:p>
            <a:pPr>
              <a:buFontTx/>
              <a:buNone/>
            </a:pPr>
            <a:r>
              <a:rPr lang="en-US" sz="1800" b="1" dirty="0" smtClean="0">
                <a:solidFill>
                  <a:srgbClr val="000000"/>
                </a:solidFill>
                <a:latin typeface="Calibri" pitchFamily="34" charset="0"/>
              </a:rPr>
              <a:t>	b) “</a:t>
            </a:r>
            <a:r>
              <a:rPr lang="en-US" sz="1800" b="1" dirty="0" err="1" smtClean="0">
                <a:solidFill>
                  <a:srgbClr val="000000"/>
                </a:solidFill>
                <a:latin typeface="Calibri" pitchFamily="34" charset="0"/>
              </a:rPr>
              <a:t>i</a:t>
            </a:r>
            <a:r>
              <a:rPr lang="en-US" sz="1800" b="1" dirty="0" smtClean="0">
                <a:solidFill>
                  <a:srgbClr val="000000"/>
                </a:solidFill>
                <a:latin typeface="Calibri" pitchFamily="34" charset="0"/>
              </a:rPr>
              <a:t>”  [ </a:t>
            </a:r>
            <a:r>
              <a:rPr lang="en-US" sz="1800" b="1" dirty="0" smtClean="0">
                <a:solidFill>
                  <a:srgbClr val="FF0000"/>
                </a:solidFill>
                <a:latin typeface="Calibri" pitchFamily="34" charset="0"/>
              </a:rPr>
              <a:t>9.3</a:t>
            </a:r>
            <a:r>
              <a:rPr lang="en-US" sz="1800" b="1" dirty="0" smtClean="0">
                <a:solidFill>
                  <a:srgbClr val="000000"/>
                </a:solidFill>
                <a:latin typeface="Calibri" pitchFamily="34" charset="0"/>
              </a:rPr>
              <a:t> ]</a:t>
            </a:r>
          </a:p>
          <a:p>
            <a:pPr>
              <a:buFontTx/>
              <a:buNone/>
            </a:pPr>
            <a:r>
              <a:rPr lang="en-US" sz="1800" b="1" dirty="0" smtClean="0">
                <a:solidFill>
                  <a:srgbClr val="000000"/>
                </a:solidFill>
                <a:latin typeface="Calibri" pitchFamily="34" charset="0"/>
              </a:rPr>
              <a:t>	(10 = very good – 0 = very poor)</a:t>
            </a:r>
            <a:br>
              <a:rPr lang="en-US" sz="1800" b="1" dirty="0" smtClean="0">
                <a:solidFill>
                  <a:srgbClr val="000000"/>
                </a:solidFill>
                <a:latin typeface="Calibri" pitchFamily="34" charset="0"/>
              </a:rPr>
            </a:br>
            <a:endParaRPr lang="en-US" sz="1000" b="1" dirty="0" smtClean="0">
              <a:latin typeface="Calibri" pitchFamily="34" charset="0"/>
            </a:endParaRPr>
          </a:p>
          <a:p>
            <a:r>
              <a:rPr lang="en-US" sz="1800" b="1" u="sng" dirty="0" smtClean="0">
                <a:latin typeface="Calibri" pitchFamily="34" charset="0"/>
              </a:rPr>
              <a:t>(3) How long was the estimated in house operation and processing time (in hours) you have spent for:</a:t>
            </a:r>
          </a:p>
          <a:p>
            <a:pPr>
              <a:buFontTx/>
              <a:buNone/>
            </a:pPr>
            <a:r>
              <a:rPr lang="en-US" sz="1800" b="1" dirty="0" smtClean="0">
                <a:latin typeface="Calibri" pitchFamily="34" charset="0"/>
              </a:rPr>
              <a:t>	a) program “d”  [ </a:t>
            </a:r>
            <a:r>
              <a:rPr lang="en-US" sz="1800" b="1" dirty="0" smtClean="0">
                <a:solidFill>
                  <a:srgbClr val="FF0000"/>
                </a:solidFill>
                <a:latin typeface="Calibri" pitchFamily="34" charset="0"/>
              </a:rPr>
              <a:t>78</a:t>
            </a:r>
            <a:r>
              <a:rPr lang="en-US" sz="1800" b="1" dirty="0" smtClean="0">
                <a:latin typeface="Calibri" pitchFamily="34" charset="0"/>
              </a:rPr>
              <a:t> ]</a:t>
            </a:r>
          </a:p>
          <a:p>
            <a:pPr>
              <a:buFontTx/>
              <a:buNone/>
            </a:pPr>
            <a:r>
              <a:rPr lang="en-US" sz="1800" b="1" dirty="0" smtClean="0">
                <a:latin typeface="Calibri" pitchFamily="34" charset="0"/>
              </a:rPr>
              <a:t>	b) program “</a:t>
            </a:r>
            <a:r>
              <a:rPr lang="en-US" sz="1800" b="1" dirty="0" err="1" smtClean="0">
                <a:latin typeface="Calibri" pitchFamily="34" charset="0"/>
              </a:rPr>
              <a:t>i</a:t>
            </a:r>
            <a:r>
              <a:rPr lang="en-US" sz="1800" b="1" dirty="0" smtClean="0">
                <a:latin typeface="Calibri" pitchFamily="34" charset="0"/>
              </a:rPr>
              <a:t>”  [ </a:t>
            </a:r>
            <a:r>
              <a:rPr lang="en-US" sz="1800" b="1" dirty="0" smtClean="0">
                <a:solidFill>
                  <a:srgbClr val="FF0000"/>
                </a:solidFill>
                <a:latin typeface="Calibri" pitchFamily="34" charset="0"/>
              </a:rPr>
              <a:t>78</a:t>
            </a:r>
            <a:r>
              <a:rPr lang="en-US" sz="1800" b="1" dirty="0" smtClean="0">
                <a:latin typeface="Calibri" pitchFamily="34" charset="0"/>
              </a:rPr>
              <a:t> ]</a:t>
            </a:r>
          </a:p>
          <a:p>
            <a:pPr>
              <a:buFontTx/>
              <a:buNone/>
            </a:pPr>
            <a:r>
              <a:rPr lang="en-US" sz="1800" b="1" dirty="0" smtClean="0">
                <a:latin typeface="Calibri" pitchFamily="34" charset="0"/>
              </a:rPr>
              <a:t>	c) was this time too long  [ </a:t>
            </a:r>
            <a:r>
              <a:rPr lang="en-US" sz="1800" b="1" dirty="0" smtClean="0">
                <a:solidFill>
                  <a:srgbClr val="FF0000"/>
                </a:solidFill>
                <a:latin typeface="Calibri" pitchFamily="34" charset="0"/>
              </a:rPr>
              <a:t>12/33</a:t>
            </a:r>
            <a:r>
              <a:rPr lang="en-US" sz="1800" b="1" dirty="0" smtClean="0">
                <a:latin typeface="Calibri" pitchFamily="34" charset="0"/>
              </a:rPr>
              <a:t> ], appropriate [ </a:t>
            </a:r>
            <a:r>
              <a:rPr lang="en-US" sz="1800" b="1" dirty="0" smtClean="0">
                <a:solidFill>
                  <a:srgbClr val="FF0000"/>
                </a:solidFill>
                <a:latin typeface="Calibri" pitchFamily="34" charset="0"/>
              </a:rPr>
              <a:t>21/33 </a:t>
            </a:r>
            <a:r>
              <a:rPr lang="en-US" sz="1800" b="1" dirty="0" smtClean="0">
                <a:latin typeface="Calibri"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38113"/>
            <a:ext cx="7402513" cy="811212"/>
          </a:xfrm>
        </p:spPr>
        <p:txBody>
          <a:bodyPr/>
          <a:lstStyle/>
          <a:p>
            <a:r>
              <a:rPr lang="en-US" smtClean="0">
                <a:latin typeface="Calibri" pitchFamily="34" charset="0"/>
              </a:rPr>
              <a:t>PTB Survey for the PTB Ex PT pilot program</a:t>
            </a:r>
          </a:p>
        </p:txBody>
      </p:sp>
      <p:sp>
        <p:nvSpPr>
          <p:cNvPr id="11267" name="Text Box 4"/>
          <p:cNvSpPr txBox="1">
            <a:spLocks noChangeArrowheads="1"/>
          </p:cNvSpPr>
          <p:nvPr/>
        </p:nvSpPr>
        <p:spPr bwMode="auto">
          <a:xfrm>
            <a:off x="7624763" y="1111250"/>
            <a:ext cx="184150" cy="457200"/>
          </a:xfrm>
          <a:prstGeom prst="rect">
            <a:avLst/>
          </a:prstGeom>
          <a:noFill/>
          <a:ln w="9525" algn="ctr">
            <a:noFill/>
            <a:miter lim="800000"/>
            <a:headEnd/>
            <a:tailEnd/>
          </a:ln>
        </p:spPr>
        <p:txBody>
          <a:bodyPr wrap="none">
            <a:spAutoFit/>
          </a:bodyPr>
          <a:lstStyle/>
          <a:p>
            <a:endParaRPr lang="de-DE" b="1">
              <a:latin typeface="Calibri" pitchFamily="34" charset="0"/>
            </a:endParaRPr>
          </a:p>
        </p:txBody>
      </p:sp>
      <p:pic>
        <p:nvPicPr>
          <p:cNvPr id="7"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11269" name="Textfeld 8"/>
          <p:cNvSpPr txBox="1">
            <a:spLocks noChangeArrowheads="1"/>
          </p:cNvSpPr>
          <p:nvPr/>
        </p:nvSpPr>
        <p:spPr bwMode="auto">
          <a:xfrm>
            <a:off x="4500563" y="6596063"/>
            <a:ext cx="328612" cy="261937"/>
          </a:xfrm>
          <a:prstGeom prst="rect">
            <a:avLst/>
          </a:prstGeom>
          <a:noFill/>
          <a:ln w="9525">
            <a:noFill/>
            <a:miter lim="800000"/>
            <a:headEnd/>
            <a:tailEnd/>
          </a:ln>
        </p:spPr>
        <p:txBody>
          <a:bodyPr wrap="none">
            <a:spAutoFit/>
          </a:bodyPr>
          <a:lstStyle/>
          <a:p>
            <a:r>
              <a:rPr lang="de-DE" sz="1100">
                <a:latin typeface="Calibri" pitchFamily="34" charset="0"/>
              </a:rPr>
              <a:t>10</a:t>
            </a:r>
          </a:p>
        </p:txBody>
      </p:sp>
      <p:sp>
        <p:nvSpPr>
          <p:cNvPr id="11270" name="Rectangle 3"/>
          <p:cNvSpPr>
            <a:spLocks noGrp="1" noChangeArrowheads="1"/>
          </p:cNvSpPr>
          <p:nvPr>
            <p:ph type="body" sz="half" idx="2"/>
          </p:nvPr>
        </p:nvSpPr>
        <p:spPr bwMode="auto">
          <a:xfrm>
            <a:off x="179512" y="1412875"/>
            <a:ext cx="8785101" cy="3744317"/>
          </a:xfrm>
          <a:noFill/>
          <a:ln>
            <a:miter lim="800000"/>
            <a:headEnd/>
            <a:tailEnd/>
          </a:ln>
        </p:spPr>
        <p:txBody>
          <a:bodyPr vert="horz" wrap="square" lIns="91440" tIns="45720" rIns="91440" bIns="45720" numCol="1" anchor="t" anchorCtr="0" compatLnSpc="1">
            <a:prstTxWarp prst="textNoShape">
              <a:avLst/>
            </a:prstTxWarp>
          </a:bodyPr>
          <a:lstStyle/>
          <a:p>
            <a:r>
              <a:rPr lang="en-US" sz="1800" b="1" u="sng" dirty="0" smtClean="0">
                <a:latin typeface="Calibri" pitchFamily="34" charset="0"/>
              </a:rPr>
              <a:t>(4) Did you feel that the pilot programs caused a certain impact on your daily in house procedures </a:t>
            </a:r>
            <a:r>
              <a:rPr lang="en-US" sz="1800" b="1" dirty="0" smtClean="0">
                <a:latin typeface="Calibri" pitchFamily="34" charset="0"/>
              </a:rPr>
              <a:t>  [ </a:t>
            </a:r>
            <a:r>
              <a:rPr lang="en-US" sz="1800" b="1" dirty="0" smtClean="0">
                <a:solidFill>
                  <a:srgbClr val="FF0000"/>
                </a:solidFill>
                <a:latin typeface="Calibri" pitchFamily="34" charset="0"/>
              </a:rPr>
              <a:t>4.9</a:t>
            </a:r>
            <a:r>
              <a:rPr lang="en-US" sz="1800" b="1" dirty="0" smtClean="0">
                <a:latin typeface="Calibri" pitchFamily="34" charset="0"/>
              </a:rPr>
              <a:t> ]</a:t>
            </a:r>
            <a:endParaRPr lang="en-US" sz="1800" b="1" u="sng" dirty="0" smtClean="0">
              <a:latin typeface="Calibri" pitchFamily="34" charset="0"/>
            </a:endParaRPr>
          </a:p>
          <a:p>
            <a:pPr>
              <a:buFontTx/>
              <a:buNone/>
            </a:pPr>
            <a:r>
              <a:rPr lang="en-US" sz="1800" b="1" dirty="0" smtClean="0">
                <a:latin typeface="Calibri" pitchFamily="34" charset="0"/>
              </a:rPr>
              <a:t>	(10 = strong impact – 0 = no impact)</a:t>
            </a:r>
          </a:p>
          <a:p>
            <a:endParaRPr lang="en-US" sz="1800" b="1" dirty="0" smtClean="0">
              <a:latin typeface="Calibri" pitchFamily="34" charset="0"/>
            </a:endParaRPr>
          </a:p>
          <a:p>
            <a:r>
              <a:rPr lang="en-US" sz="1800" b="1" u="sng" dirty="0" smtClean="0">
                <a:solidFill>
                  <a:srgbClr val="000000"/>
                </a:solidFill>
                <a:latin typeface="Calibri" pitchFamily="34" charset="0"/>
              </a:rPr>
              <a:t>(5) Would you join a PTB Ex PT scheme under the condition that you have to pay fees </a:t>
            </a:r>
          </a:p>
          <a:p>
            <a:pPr>
              <a:buFontTx/>
              <a:buNone/>
            </a:pPr>
            <a:r>
              <a:rPr lang="en-US" sz="1800" b="1" dirty="0" smtClean="0">
                <a:solidFill>
                  <a:srgbClr val="000000"/>
                </a:solidFill>
                <a:latin typeface="Calibri" pitchFamily="34" charset="0"/>
              </a:rPr>
              <a:t>	a) on a long term basis and all in one fee for the entire IEC 60079 standard group CHF 5,000 per year, assuming that the PTB Ex PT scheme provides full compliance with ISO/IEC 17043 and enjoys recognition by accreditation bodies resp. </a:t>
            </a:r>
            <a:r>
              <a:rPr lang="en-US" sz="1800" b="1" dirty="0" err="1" smtClean="0">
                <a:solidFill>
                  <a:srgbClr val="000000"/>
                </a:solidFill>
                <a:latin typeface="Calibri" pitchFamily="34" charset="0"/>
              </a:rPr>
              <a:t>IECEx</a:t>
            </a:r>
            <a:r>
              <a:rPr lang="en-US" sz="1800" b="1" dirty="0" smtClean="0">
                <a:solidFill>
                  <a:srgbClr val="000000"/>
                </a:solidFill>
                <a:latin typeface="Calibri" pitchFamily="34" charset="0"/>
              </a:rPr>
              <a:t> peer assessors? (yes/no)  [ </a:t>
            </a:r>
            <a:r>
              <a:rPr lang="en-US" sz="1800" b="1" dirty="0" smtClean="0">
                <a:solidFill>
                  <a:srgbClr val="FF0000"/>
                </a:solidFill>
                <a:latin typeface="Calibri" pitchFamily="34" charset="0"/>
              </a:rPr>
              <a:t>12/33 Yes </a:t>
            </a:r>
            <a:r>
              <a:rPr lang="en-US" sz="1800" b="1" dirty="0" smtClean="0">
                <a:solidFill>
                  <a:srgbClr val="000000"/>
                </a:solidFill>
                <a:latin typeface="Calibri" pitchFamily="34" charset="0"/>
              </a:rPr>
              <a:t>]</a:t>
            </a:r>
          </a:p>
          <a:p>
            <a:pPr>
              <a:buFontTx/>
              <a:buNone/>
            </a:pPr>
            <a:r>
              <a:rPr lang="en-US" sz="1800" b="1" dirty="0" smtClean="0">
                <a:solidFill>
                  <a:srgbClr val="000000"/>
                </a:solidFill>
                <a:latin typeface="Calibri" pitchFamily="34" charset="0"/>
              </a:rPr>
              <a:t>	b) on a short term or case by case basis? (yes/no)  [ </a:t>
            </a:r>
            <a:r>
              <a:rPr lang="en-US" sz="1800" b="1" dirty="0" smtClean="0">
                <a:solidFill>
                  <a:srgbClr val="FF0000"/>
                </a:solidFill>
                <a:latin typeface="Calibri" pitchFamily="34" charset="0"/>
              </a:rPr>
              <a:t>26/33 YES </a:t>
            </a:r>
            <a:r>
              <a:rPr lang="en-US" sz="1800" b="1" dirty="0" smtClean="0">
                <a:solidFill>
                  <a:srgbClr val="000000"/>
                </a:solidFill>
                <a:latin typeface="Calibri" pitchFamily="34" charset="0"/>
              </a:rPr>
              <a:t>].</a:t>
            </a:r>
          </a:p>
          <a:p>
            <a:pPr>
              <a:buFontTx/>
              <a:buNone/>
            </a:pPr>
            <a:r>
              <a:rPr lang="en-US" sz="1800" b="1" dirty="0" smtClean="0">
                <a:solidFill>
                  <a:srgbClr val="000000"/>
                </a:solidFill>
                <a:latin typeface="Calibri" pitchFamily="34" charset="0"/>
              </a:rPr>
              <a:t>	c) no interest, other schemes have been selected already (yes/no)  [ </a:t>
            </a:r>
            <a:r>
              <a:rPr lang="en-US" sz="1800" b="1" dirty="0" smtClean="0">
                <a:solidFill>
                  <a:srgbClr val="FF0000"/>
                </a:solidFill>
                <a:latin typeface="Calibri" pitchFamily="34" charset="0"/>
              </a:rPr>
              <a:t>2/33 Yes </a:t>
            </a:r>
            <a:r>
              <a:rPr lang="en-US" sz="1800" b="1" dirty="0" smtClean="0">
                <a:solidFill>
                  <a:srgbClr val="000000"/>
                </a:solidFill>
                <a:latin typeface="Calibri" pitchFamily="34" charset="0"/>
              </a:rPr>
              <a:t>]</a:t>
            </a:r>
            <a:br>
              <a:rPr lang="en-US" sz="1800" b="1" dirty="0" smtClean="0">
                <a:solidFill>
                  <a:srgbClr val="000000"/>
                </a:solidFill>
                <a:latin typeface="Calibri" pitchFamily="34" charset="0"/>
              </a:rPr>
            </a:br>
            <a:endParaRPr lang="en-US" sz="1800" b="1" dirty="0" smtClean="0">
              <a:latin typeface="Calibri" pitchFamily="34" charset="0"/>
            </a:endParaRPr>
          </a:p>
          <a:p>
            <a:pPr>
              <a:lnSpc>
                <a:spcPct val="80000"/>
              </a:lnSpc>
            </a:pPr>
            <a:endParaRPr lang="en-US" sz="1800" b="1" dirty="0" smtClean="0">
              <a:latin typeface="Calibri" pitchFamily="34" charset="0"/>
            </a:endParaRPr>
          </a:p>
          <a:p>
            <a:pPr>
              <a:lnSpc>
                <a:spcPct val="80000"/>
              </a:lnSpc>
              <a:buFontTx/>
              <a:buNone/>
            </a:pPr>
            <a:r>
              <a:rPr lang="en-US" sz="1800" b="1" dirty="0" smtClean="0">
                <a:latin typeface="Calibri" pitchFamily="34" charset="0"/>
              </a:rPr>
              <a:t/>
            </a:r>
            <a:br>
              <a:rPr lang="en-US" sz="1800" b="1" dirty="0" smtClean="0">
                <a:latin typeface="Calibri" pitchFamily="34" charset="0"/>
              </a:rPr>
            </a:br>
            <a:endParaRPr lang="en-US" sz="1800" b="1" dirty="0" smtClean="0">
              <a:latin typeface="Calibri" pitchFamily="34" charset="0"/>
            </a:endParaRPr>
          </a:p>
          <a:p>
            <a:pPr>
              <a:lnSpc>
                <a:spcPct val="80000"/>
              </a:lnSpc>
            </a:pPr>
            <a:endParaRPr lang="en-US" sz="1800" b="1" dirty="0" smtClean="0">
              <a:latin typeface="Calibri" pitchFamily="34" charset="0"/>
            </a:endParaRPr>
          </a:p>
          <a:p>
            <a:pPr>
              <a:lnSpc>
                <a:spcPct val="80000"/>
              </a:lnSpc>
            </a:pPr>
            <a:endParaRPr lang="en-US" sz="1800" b="1" dirty="0" smtClean="0">
              <a:latin typeface="Calibri" pitchFamily="34" charset="0"/>
            </a:endParaRPr>
          </a:p>
          <a:p>
            <a:pPr>
              <a:lnSpc>
                <a:spcPct val="80000"/>
              </a:lnSpc>
              <a:buFontTx/>
              <a:buNone/>
            </a:pPr>
            <a:endParaRPr lang="en-US" sz="1800" b="1" dirty="0" smtClean="0">
              <a:latin typeface="Calibri" pitchFamily="34" charset="0"/>
            </a:endParaRPr>
          </a:p>
          <a:p>
            <a:pPr>
              <a:lnSpc>
                <a:spcPct val="80000"/>
              </a:lnSpc>
              <a:buFontTx/>
              <a:buNone/>
            </a:pPr>
            <a:endParaRPr lang="en-US" sz="1800" b="1"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138113"/>
            <a:ext cx="7402513" cy="811212"/>
          </a:xfrm>
        </p:spPr>
        <p:txBody>
          <a:bodyPr/>
          <a:lstStyle/>
          <a:p>
            <a:r>
              <a:rPr lang="en-US" smtClean="0">
                <a:latin typeface="Calibri" pitchFamily="34" charset="0"/>
              </a:rPr>
              <a:t>PTB Survey for the PTB Ex PT pilot program</a:t>
            </a:r>
          </a:p>
        </p:txBody>
      </p:sp>
      <p:sp>
        <p:nvSpPr>
          <p:cNvPr id="12291" name="Text Box 4"/>
          <p:cNvSpPr txBox="1">
            <a:spLocks noChangeArrowheads="1"/>
          </p:cNvSpPr>
          <p:nvPr/>
        </p:nvSpPr>
        <p:spPr bwMode="auto">
          <a:xfrm>
            <a:off x="7624763" y="1111250"/>
            <a:ext cx="184150" cy="457200"/>
          </a:xfrm>
          <a:prstGeom prst="rect">
            <a:avLst/>
          </a:prstGeom>
          <a:noFill/>
          <a:ln w="9525" algn="ctr">
            <a:noFill/>
            <a:miter lim="800000"/>
            <a:headEnd/>
            <a:tailEnd/>
          </a:ln>
        </p:spPr>
        <p:txBody>
          <a:bodyPr wrap="none">
            <a:spAutoFit/>
          </a:bodyPr>
          <a:lstStyle/>
          <a:p>
            <a:endParaRPr lang="de-DE" b="1">
              <a:latin typeface="Calibri" pitchFamily="34" charset="0"/>
            </a:endParaRPr>
          </a:p>
        </p:txBody>
      </p:sp>
      <p:pic>
        <p:nvPicPr>
          <p:cNvPr id="7"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12293" name="Textfeld 8"/>
          <p:cNvSpPr txBox="1">
            <a:spLocks noChangeArrowheads="1"/>
          </p:cNvSpPr>
          <p:nvPr/>
        </p:nvSpPr>
        <p:spPr bwMode="auto">
          <a:xfrm>
            <a:off x="4500563" y="6596063"/>
            <a:ext cx="328612" cy="261937"/>
          </a:xfrm>
          <a:prstGeom prst="rect">
            <a:avLst/>
          </a:prstGeom>
          <a:noFill/>
          <a:ln w="9525">
            <a:noFill/>
            <a:miter lim="800000"/>
            <a:headEnd/>
            <a:tailEnd/>
          </a:ln>
        </p:spPr>
        <p:txBody>
          <a:bodyPr wrap="none">
            <a:spAutoFit/>
          </a:bodyPr>
          <a:lstStyle/>
          <a:p>
            <a:r>
              <a:rPr lang="de-DE" sz="1100">
                <a:latin typeface="Calibri" pitchFamily="34" charset="0"/>
              </a:rPr>
              <a:t>11</a:t>
            </a:r>
          </a:p>
        </p:txBody>
      </p:sp>
      <p:sp>
        <p:nvSpPr>
          <p:cNvPr id="12294" name="Rectangle 3"/>
          <p:cNvSpPr>
            <a:spLocks noGrp="1" noChangeArrowheads="1"/>
          </p:cNvSpPr>
          <p:nvPr>
            <p:ph type="body" sz="half" idx="2"/>
          </p:nvPr>
        </p:nvSpPr>
        <p:spPr bwMode="auto">
          <a:xfrm>
            <a:off x="323528" y="1124744"/>
            <a:ext cx="8280400" cy="5040312"/>
          </a:xfrm>
          <a:noFill/>
          <a:ln>
            <a:miter lim="800000"/>
            <a:headEnd/>
            <a:tailEnd/>
          </a:ln>
        </p:spPr>
        <p:txBody>
          <a:bodyPr vert="horz" wrap="square" lIns="91440" tIns="45720" rIns="91440" bIns="45720" numCol="1" anchor="t" anchorCtr="0" compatLnSpc="1">
            <a:prstTxWarp prst="textNoShape">
              <a:avLst/>
            </a:prstTxWarp>
          </a:bodyPr>
          <a:lstStyle/>
          <a:p>
            <a:r>
              <a:rPr lang="en-US" sz="1800" b="1" u="sng" dirty="0" smtClean="0">
                <a:latin typeface="Calibri" pitchFamily="34" charset="0"/>
              </a:rPr>
              <a:t>(6) Which future programs would you welcome with which priority:</a:t>
            </a:r>
            <a:r>
              <a:rPr lang="en-US" sz="1800" b="1" dirty="0" smtClean="0">
                <a:latin typeface="Calibri" pitchFamily="34" charset="0"/>
              </a:rPr>
              <a:t/>
            </a:r>
            <a:br>
              <a:rPr lang="en-US" sz="1800" b="1" dirty="0" smtClean="0">
                <a:latin typeface="Calibri" pitchFamily="34" charset="0"/>
              </a:rPr>
            </a:br>
            <a:r>
              <a:rPr lang="en-US" sz="1800" b="1" dirty="0" smtClean="0">
                <a:latin typeface="Calibri" pitchFamily="34" charset="0"/>
              </a:rPr>
              <a:t>a) temperature classing (IEC 60079-0, cl. 26.5)  [ </a:t>
            </a:r>
            <a:r>
              <a:rPr lang="en-US" sz="1800" b="1" dirty="0" smtClean="0">
                <a:solidFill>
                  <a:srgbClr val="FF0000"/>
                </a:solidFill>
                <a:latin typeface="Calibri" pitchFamily="34" charset="0"/>
              </a:rPr>
              <a:t>7.3</a:t>
            </a:r>
            <a:r>
              <a:rPr lang="en-US" sz="1800" b="1" dirty="0" smtClean="0">
                <a:latin typeface="Calibri" pitchFamily="34" charset="0"/>
              </a:rPr>
              <a:t> ]</a:t>
            </a:r>
            <a:br>
              <a:rPr lang="en-US" sz="1800" b="1" dirty="0" smtClean="0">
                <a:latin typeface="Calibri" pitchFamily="34" charset="0"/>
              </a:rPr>
            </a:br>
            <a:r>
              <a:rPr lang="en-US" sz="1800" b="1" dirty="0" smtClean="0">
                <a:latin typeface="Calibri" pitchFamily="34" charset="0"/>
              </a:rPr>
              <a:t>b) propagation tests (IEC 60079-1, cl. 15.2)  [ </a:t>
            </a:r>
            <a:r>
              <a:rPr lang="en-US" sz="1800" b="1" dirty="0" smtClean="0">
                <a:solidFill>
                  <a:srgbClr val="FF0000"/>
                </a:solidFill>
                <a:latin typeface="Calibri" pitchFamily="34" charset="0"/>
              </a:rPr>
              <a:t>6.9</a:t>
            </a:r>
            <a:r>
              <a:rPr lang="en-US" sz="1800" b="1" dirty="0" smtClean="0">
                <a:latin typeface="Calibri" pitchFamily="34" charset="0"/>
              </a:rPr>
              <a:t> ]</a:t>
            </a:r>
            <a:br>
              <a:rPr lang="en-US" sz="1800" b="1" dirty="0" smtClean="0">
                <a:latin typeface="Calibri" pitchFamily="34" charset="0"/>
              </a:rPr>
            </a:br>
            <a:r>
              <a:rPr lang="en-US" sz="1800" b="1" dirty="0" smtClean="0">
                <a:latin typeface="Calibri" pitchFamily="34" charset="0"/>
              </a:rPr>
              <a:t>c) conformity assessment projects (“d” motors, “e” lighting fixtures)  [ </a:t>
            </a:r>
            <a:r>
              <a:rPr lang="en-US" sz="1800" b="1" dirty="0" smtClean="0">
                <a:solidFill>
                  <a:srgbClr val="FF0000"/>
                </a:solidFill>
                <a:latin typeface="Calibri" pitchFamily="34" charset="0"/>
              </a:rPr>
              <a:t>5.8</a:t>
            </a:r>
            <a:r>
              <a:rPr lang="en-US" sz="1800" b="1" dirty="0" smtClean="0">
                <a:latin typeface="Calibri" pitchFamily="34" charset="0"/>
              </a:rPr>
              <a:t> ]</a:t>
            </a:r>
            <a:br>
              <a:rPr lang="en-US" sz="1800" b="1" dirty="0" smtClean="0">
                <a:latin typeface="Calibri" pitchFamily="34" charset="0"/>
              </a:rPr>
            </a:br>
            <a:r>
              <a:rPr lang="en-US" sz="1800" b="1" dirty="0" smtClean="0">
                <a:latin typeface="Calibri" pitchFamily="34" charset="0"/>
              </a:rPr>
              <a:t>d)  [own proposals]: </a:t>
            </a:r>
            <a:r>
              <a:rPr lang="en-US" sz="1800" b="1" u="sng" dirty="0" smtClean="0">
                <a:latin typeface="Calibri" pitchFamily="34" charset="0"/>
              </a:rPr>
              <a:t/>
            </a:r>
            <a:br>
              <a:rPr lang="en-US" sz="1800" b="1" u="sng" dirty="0" smtClean="0">
                <a:latin typeface="Calibri" pitchFamily="34" charset="0"/>
              </a:rPr>
            </a:br>
            <a:endParaRPr lang="en-US" sz="1800" b="1" u="sng"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pPr>
              <a:buFontTx/>
              <a:buNone/>
            </a:pPr>
            <a:endParaRPr lang="en-US" sz="1800" b="1" dirty="0" smtClean="0">
              <a:latin typeface="Calibri" pitchFamily="34" charset="0"/>
            </a:endParaRPr>
          </a:p>
          <a:p>
            <a:r>
              <a:rPr lang="en-US" sz="1800" b="1" u="sng" dirty="0" smtClean="0">
                <a:latin typeface="Calibri" pitchFamily="34" charset="0"/>
              </a:rPr>
              <a:t>(7) Would you appreciate to get offered (in conjunction with the Ex PT programs)</a:t>
            </a:r>
            <a:br>
              <a:rPr lang="en-US" sz="1800" b="1" u="sng" dirty="0" smtClean="0">
                <a:latin typeface="Calibri" pitchFamily="34" charset="0"/>
              </a:rPr>
            </a:br>
            <a:r>
              <a:rPr lang="en-US" sz="1800" b="1" dirty="0" smtClean="0">
                <a:latin typeface="Calibri" pitchFamily="34" charset="0"/>
              </a:rPr>
              <a:t>a) workshops (yes/no)  [ </a:t>
            </a:r>
            <a:r>
              <a:rPr lang="en-US" sz="1800" b="1" dirty="0" smtClean="0">
                <a:solidFill>
                  <a:srgbClr val="FF0000"/>
                </a:solidFill>
                <a:latin typeface="Calibri" pitchFamily="34" charset="0"/>
              </a:rPr>
              <a:t>29/33 YES </a:t>
            </a:r>
            <a:r>
              <a:rPr lang="en-US" sz="1800" b="1" dirty="0" smtClean="0">
                <a:latin typeface="Calibri" pitchFamily="34" charset="0"/>
              </a:rPr>
              <a:t>]</a:t>
            </a:r>
            <a:br>
              <a:rPr lang="en-US" sz="1800" b="1" dirty="0" smtClean="0">
                <a:latin typeface="Calibri" pitchFamily="34" charset="0"/>
              </a:rPr>
            </a:br>
            <a:r>
              <a:rPr lang="en-US" sz="1800" b="1" dirty="0" smtClean="0">
                <a:latin typeface="Calibri" pitchFamily="34" charset="0"/>
              </a:rPr>
              <a:t>b) practice courses (yes/no)  [ </a:t>
            </a:r>
            <a:r>
              <a:rPr lang="en-US" sz="1800" b="1" dirty="0" smtClean="0">
                <a:solidFill>
                  <a:srgbClr val="FF0000"/>
                </a:solidFill>
                <a:latin typeface="Calibri" pitchFamily="34" charset="0"/>
              </a:rPr>
              <a:t>28/33 YES </a:t>
            </a:r>
            <a:r>
              <a:rPr lang="en-US" sz="1800" b="1" dirty="0" smtClean="0">
                <a:latin typeface="Calibri" pitchFamily="34" charset="0"/>
              </a:rPr>
              <a:t>]</a:t>
            </a:r>
            <a:r>
              <a:rPr lang="en-US" sz="1800" b="1" u="sng" dirty="0" smtClean="0">
                <a:solidFill>
                  <a:srgbClr val="000000"/>
                </a:solidFill>
                <a:latin typeface="Calibri" pitchFamily="34" charset="0"/>
              </a:rPr>
              <a:t> </a:t>
            </a:r>
            <a:endParaRPr lang="en-US" sz="1800" b="1" dirty="0" smtClean="0">
              <a:latin typeface="Calibri" pitchFamily="34" charset="0"/>
            </a:endParaRPr>
          </a:p>
        </p:txBody>
      </p:sp>
      <p:graphicFrame>
        <p:nvGraphicFramePr>
          <p:cNvPr id="9" name="Tabelle 8"/>
          <p:cNvGraphicFramePr>
            <a:graphicFrameLocks noGrp="1"/>
          </p:cNvGraphicFramePr>
          <p:nvPr/>
        </p:nvGraphicFramePr>
        <p:xfrm>
          <a:off x="1403350" y="2781300"/>
          <a:ext cx="6096000" cy="2245177"/>
        </p:xfrm>
        <a:graphic>
          <a:graphicData uri="http://schemas.openxmlformats.org/drawingml/2006/table">
            <a:tbl>
              <a:tblPr/>
              <a:tblGrid>
                <a:gridCol w="6096000"/>
              </a:tblGrid>
              <a:tr h="204107">
                <a:tc>
                  <a:txBody>
                    <a:bodyPr/>
                    <a:lstStyle/>
                    <a:p>
                      <a:pPr algn="l" fontAlgn="b"/>
                      <a:r>
                        <a:rPr lang="en-US" sz="1200" b="0" i="0" u="none" strike="noStrike">
                          <a:solidFill>
                            <a:srgbClr val="000000"/>
                          </a:solidFill>
                          <a:latin typeface="Calibri"/>
                        </a:rPr>
                        <a:t>IEC 60079-0, cl. 7.4.2 and future IEC 60079-32, electrostatic tests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de-DE" sz="1200" b="0" i="0" u="none" strike="noStrike">
                          <a:solidFill>
                            <a:srgbClr val="000000"/>
                          </a:solidFill>
                          <a:latin typeface="Calibri"/>
                        </a:rPr>
                        <a:t>IEC 60079-0, cl. 26.13 Surface resistance</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a:solidFill>
                            <a:srgbClr val="000000"/>
                          </a:solidFill>
                          <a:latin typeface="Calibri"/>
                        </a:rPr>
                        <a:t>IEC 60079-0, cl. 26.14 Measurement of capacitance</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a:solidFill>
                            <a:srgbClr val="000000"/>
                          </a:solidFill>
                          <a:latin typeface="Calibri"/>
                        </a:rPr>
                        <a:t>IEC 60079-0, cl. 26.4.2 Resistance to impact at low temperatures for non-metallic enclosures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a:solidFill>
                            <a:srgbClr val="000000"/>
                          </a:solidFill>
                          <a:latin typeface="Calibri"/>
                        </a:rPr>
                        <a:t>IEC 60079-0, cl. 26.4.5 IP 6X with underpressure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a:solidFill>
                            <a:srgbClr val="000000"/>
                          </a:solidFill>
                          <a:latin typeface="Calibri"/>
                        </a:rPr>
                        <a:t>IEC 60079-0, cl. 26.5.3 Small component ignition test</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a:solidFill>
                            <a:srgbClr val="000000"/>
                          </a:solidFill>
                          <a:latin typeface="Calibri"/>
                        </a:rPr>
                        <a:t>IEC 60079-11, Annex E Crowbar – Transient energy test</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08214">
                <a:tc>
                  <a:txBody>
                    <a:bodyPr/>
                    <a:lstStyle/>
                    <a:p>
                      <a:pPr algn="l" fontAlgn="auto"/>
                      <a:r>
                        <a:rPr lang="en-US" sz="1200" b="0" i="0" u="none" strike="noStrike">
                          <a:solidFill>
                            <a:srgbClr val="000000"/>
                          </a:solidFill>
                          <a:latin typeface="Calibri"/>
                        </a:rPr>
                        <a:t>IEC 60079-7, cl. 4.3 and 4.4; IEC 60079-11, cl. 6.3; 60079-15, cl. 6.4, clearances, creepage distances &amp; separations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auto"/>
                      <a:r>
                        <a:rPr lang="en-US" sz="1200" b="0" i="0" u="none" strike="noStrike">
                          <a:solidFill>
                            <a:srgbClr val="000000"/>
                          </a:solidFill>
                          <a:latin typeface="Calibri"/>
                        </a:rPr>
                        <a:t> i tests with one or two circuits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04107">
                <a:tc>
                  <a:txBody>
                    <a:bodyPr/>
                    <a:lstStyle/>
                    <a:p>
                      <a:pPr algn="l" fontAlgn="b"/>
                      <a:r>
                        <a:rPr lang="en-US" sz="1200" b="0" i="0" u="none" strike="noStrike" dirty="0">
                          <a:solidFill>
                            <a:srgbClr val="000000"/>
                          </a:solidFill>
                          <a:latin typeface="Calibri"/>
                        </a:rPr>
                        <a:t>lithium polymer cell phone battery and  Tests for cells and batteries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r>
              <a:rPr lang="de-DE" dirty="0" smtClean="0"/>
              <a:t> </a:t>
            </a:r>
            <a:r>
              <a:rPr lang="de-DE" dirty="0" err="1" smtClean="0"/>
              <a:t>and</a:t>
            </a:r>
            <a:r>
              <a:rPr lang="de-DE" dirty="0" smtClean="0"/>
              <a:t> </a:t>
            </a:r>
            <a:r>
              <a:rPr lang="de-DE" dirty="0" err="1" smtClean="0"/>
              <a:t>future</a:t>
            </a:r>
            <a:r>
              <a:rPr lang="de-DE" dirty="0" smtClean="0"/>
              <a:t> </a:t>
            </a:r>
            <a:r>
              <a:rPr lang="de-DE" dirty="0" err="1" smtClean="0"/>
              <a:t>agenda</a:t>
            </a:r>
            <a:endParaRPr lang="de-DE" dirty="0"/>
          </a:p>
        </p:txBody>
      </p:sp>
      <p:sp>
        <p:nvSpPr>
          <p:cNvPr id="3" name="Inhaltsplatzhalter 2"/>
          <p:cNvSpPr>
            <a:spLocks noGrp="1"/>
          </p:cNvSpPr>
          <p:nvPr>
            <p:ph sz="half" idx="1"/>
          </p:nvPr>
        </p:nvSpPr>
        <p:spPr>
          <a:xfrm>
            <a:off x="179512" y="1052736"/>
            <a:ext cx="8856984" cy="4525963"/>
          </a:xfrm>
        </p:spPr>
        <p:txBody>
          <a:bodyPr/>
          <a:lstStyle/>
          <a:p>
            <a:r>
              <a:rPr lang="de-DE" sz="1800" b="1" dirty="0" smtClean="0"/>
              <a:t>Evaluation </a:t>
            </a:r>
            <a:r>
              <a:rPr lang="de-DE" sz="1800" b="1" dirty="0" err="1" smtClean="0"/>
              <a:t>of</a:t>
            </a:r>
            <a:r>
              <a:rPr lang="de-DE" sz="1800" b="1" dirty="0" smtClean="0"/>
              <a:t> </a:t>
            </a:r>
            <a:r>
              <a:rPr lang="de-DE" sz="1800" b="1" dirty="0" err="1" smtClean="0"/>
              <a:t>the</a:t>
            </a:r>
            <a:r>
              <a:rPr lang="de-DE" sz="1800" b="1" dirty="0" smtClean="0"/>
              <a:t> </a:t>
            </a:r>
            <a:r>
              <a:rPr lang="de-DE" sz="1800" b="1" dirty="0" err="1" smtClean="0"/>
              <a:t>feed</a:t>
            </a:r>
            <a:r>
              <a:rPr lang="de-DE" sz="1800" b="1" dirty="0" smtClean="0"/>
              <a:t> back </a:t>
            </a:r>
            <a:r>
              <a:rPr lang="de-DE" sz="1800" b="1" dirty="0" err="1" smtClean="0"/>
              <a:t>survey</a:t>
            </a:r>
            <a:r>
              <a:rPr lang="de-DE" sz="1800" b="1" dirty="0" smtClean="0"/>
              <a:t>, </a:t>
            </a:r>
            <a:r>
              <a:rPr lang="de-DE" sz="1800" b="1" dirty="0" err="1" smtClean="0"/>
              <a:t>answers</a:t>
            </a:r>
            <a:r>
              <a:rPr lang="de-DE" sz="1800" b="1" dirty="0" smtClean="0"/>
              <a:t> </a:t>
            </a:r>
            <a:r>
              <a:rPr lang="de-DE" sz="1800" b="1" dirty="0" err="1" smtClean="0"/>
              <a:t>to</a:t>
            </a:r>
            <a:r>
              <a:rPr lang="de-DE" sz="1800" b="1" dirty="0" smtClean="0"/>
              <a:t> </a:t>
            </a:r>
            <a:r>
              <a:rPr lang="de-DE" sz="1800" b="1" dirty="0" err="1" smtClean="0"/>
              <a:t>the</a:t>
            </a:r>
            <a:r>
              <a:rPr lang="de-DE" sz="1800" b="1" dirty="0" smtClean="0"/>
              <a:t> </a:t>
            </a:r>
            <a:r>
              <a:rPr lang="de-DE" sz="1800" b="1" dirty="0" err="1" smtClean="0"/>
              <a:t>laboratories</a:t>
            </a:r>
            <a:r>
              <a:rPr lang="de-DE" sz="1800" b="1" dirty="0" smtClean="0"/>
              <a:t> </a:t>
            </a:r>
            <a:r>
              <a:rPr lang="de-DE" sz="1800" b="1" dirty="0" err="1" smtClean="0"/>
              <a:t>soon</a:t>
            </a:r>
            <a:endParaRPr lang="de-DE" sz="1800" b="1" dirty="0" smtClean="0"/>
          </a:p>
          <a:p>
            <a:r>
              <a:rPr lang="de-DE" sz="1800" b="1" dirty="0" smtClean="0"/>
              <a:t>„Best Practice“ </a:t>
            </a:r>
            <a:r>
              <a:rPr lang="de-DE" sz="1800" b="1" dirty="0" err="1" smtClean="0"/>
              <a:t>papers</a:t>
            </a:r>
            <a:r>
              <a:rPr lang="de-DE" sz="1800" b="1" dirty="0" smtClean="0"/>
              <a:t> </a:t>
            </a:r>
            <a:r>
              <a:rPr lang="de-DE" sz="1800" b="1" dirty="0" err="1" smtClean="0"/>
              <a:t>for</a:t>
            </a:r>
            <a:r>
              <a:rPr lang="de-DE" sz="1800" b="1" dirty="0" smtClean="0"/>
              <a:t> ‚d‘ </a:t>
            </a:r>
            <a:r>
              <a:rPr lang="de-DE" sz="1800" b="1" dirty="0" err="1" smtClean="0"/>
              <a:t>and</a:t>
            </a:r>
            <a:r>
              <a:rPr lang="de-DE" sz="1800" b="1" dirty="0" smtClean="0"/>
              <a:t> ‚i‘ </a:t>
            </a:r>
            <a:r>
              <a:rPr lang="de-DE" sz="1800" b="1" dirty="0" err="1" smtClean="0"/>
              <a:t>testing</a:t>
            </a:r>
            <a:r>
              <a:rPr lang="de-DE" sz="1800" b="1" dirty="0" smtClean="0"/>
              <a:t> will </a:t>
            </a:r>
            <a:r>
              <a:rPr lang="de-DE" sz="1800" b="1" dirty="0" err="1" smtClean="0"/>
              <a:t>be</a:t>
            </a:r>
            <a:r>
              <a:rPr lang="de-DE" sz="1800" b="1" dirty="0" smtClean="0"/>
              <a:t> </a:t>
            </a:r>
            <a:r>
              <a:rPr lang="de-DE" sz="1800" b="1" dirty="0" err="1" smtClean="0"/>
              <a:t>published</a:t>
            </a:r>
            <a:r>
              <a:rPr lang="de-DE" sz="1800" b="1" dirty="0" smtClean="0"/>
              <a:t> in </a:t>
            </a:r>
            <a:r>
              <a:rPr lang="de-DE" sz="1800" b="1" dirty="0" err="1" smtClean="0"/>
              <a:t>Oct</a:t>
            </a:r>
            <a:r>
              <a:rPr lang="de-DE" sz="1800" b="1" dirty="0" smtClean="0"/>
              <a:t>. 2012</a:t>
            </a:r>
          </a:p>
          <a:p>
            <a:r>
              <a:rPr lang="de-DE" sz="1800" b="1" dirty="0" smtClean="0"/>
              <a:t>PTB </a:t>
            </a:r>
            <a:r>
              <a:rPr lang="de-DE" sz="1800" b="1" dirty="0" err="1" smtClean="0"/>
              <a:t>has</a:t>
            </a:r>
            <a:r>
              <a:rPr lang="de-DE" sz="1800" b="1" dirty="0" smtClean="0"/>
              <a:t> </a:t>
            </a:r>
            <a:r>
              <a:rPr lang="de-DE" sz="1800" b="1" dirty="0" err="1" smtClean="0"/>
              <a:t>decided</a:t>
            </a:r>
            <a:r>
              <a:rPr lang="de-DE" sz="1800" b="1" dirty="0" smtClean="0"/>
              <a:t> </a:t>
            </a:r>
            <a:r>
              <a:rPr lang="de-DE" sz="1800" b="1" dirty="0" err="1" smtClean="0"/>
              <a:t>to</a:t>
            </a:r>
            <a:r>
              <a:rPr lang="de-DE" sz="1800" b="1" dirty="0" smtClean="0"/>
              <a:t> </a:t>
            </a:r>
            <a:r>
              <a:rPr lang="de-DE" sz="1800" b="1" dirty="0" err="1" smtClean="0"/>
              <a:t>offer</a:t>
            </a:r>
            <a:r>
              <a:rPr lang="de-DE" sz="1800" b="1" dirty="0" smtClean="0"/>
              <a:t> </a:t>
            </a:r>
            <a:r>
              <a:rPr lang="de-DE" sz="1800" b="1" dirty="0" err="1" smtClean="0"/>
              <a:t>proficiency</a:t>
            </a:r>
            <a:r>
              <a:rPr lang="de-DE" sz="1800" b="1" dirty="0" smtClean="0"/>
              <a:t> </a:t>
            </a:r>
            <a:r>
              <a:rPr lang="de-DE" sz="1800" b="1" dirty="0" err="1" smtClean="0"/>
              <a:t>testing</a:t>
            </a:r>
            <a:r>
              <a:rPr lang="de-DE" sz="1800" b="1" dirty="0" smtClean="0"/>
              <a:t> </a:t>
            </a:r>
            <a:r>
              <a:rPr lang="de-DE" sz="1800" b="1" dirty="0" err="1" smtClean="0"/>
              <a:t>programs</a:t>
            </a:r>
            <a:r>
              <a:rPr lang="de-DE" sz="1800" b="1" dirty="0" smtClean="0"/>
              <a:t> </a:t>
            </a:r>
            <a:r>
              <a:rPr lang="de-DE" sz="1800" b="1" dirty="0" err="1" smtClean="0"/>
              <a:t>as</a:t>
            </a:r>
            <a:r>
              <a:rPr lang="de-DE" sz="1800" b="1" dirty="0" smtClean="0"/>
              <a:t/>
            </a:r>
            <a:br>
              <a:rPr lang="de-DE" sz="1800" b="1" dirty="0" smtClean="0"/>
            </a:br>
            <a:r>
              <a:rPr lang="de-DE" sz="1800" b="1" dirty="0" smtClean="0"/>
              <a:t>„PTB Ex </a:t>
            </a:r>
            <a:r>
              <a:rPr lang="de-DE" sz="1800" b="1" dirty="0" err="1" smtClean="0"/>
              <a:t>Proficiency</a:t>
            </a:r>
            <a:r>
              <a:rPr lang="de-DE" sz="1800" b="1" dirty="0" smtClean="0"/>
              <a:t> </a:t>
            </a:r>
            <a:r>
              <a:rPr lang="de-DE" sz="1800" b="1" dirty="0" err="1" smtClean="0"/>
              <a:t>Testing</a:t>
            </a:r>
            <a:r>
              <a:rPr lang="de-DE" sz="1800" b="1" dirty="0" smtClean="0"/>
              <a:t> </a:t>
            </a:r>
            <a:r>
              <a:rPr lang="de-DE" sz="1800" b="1" dirty="0" err="1" smtClean="0"/>
              <a:t>Scheme</a:t>
            </a:r>
            <a:r>
              <a:rPr lang="de-DE" sz="1800" b="1" dirty="0" smtClean="0"/>
              <a:t>“ on a permanent </a:t>
            </a:r>
            <a:r>
              <a:rPr lang="de-DE" sz="1800" b="1" dirty="0" err="1" smtClean="0"/>
              <a:t>basis</a:t>
            </a:r>
            <a:r>
              <a:rPr lang="de-DE" sz="1800" b="1" dirty="0" smtClean="0"/>
              <a:t>,</a:t>
            </a:r>
            <a:br>
              <a:rPr lang="de-DE" sz="1800" b="1" dirty="0" smtClean="0"/>
            </a:br>
            <a:r>
              <a:rPr lang="de-DE" sz="1800" b="1" dirty="0" err="1" smtClean="0"/>
              <a:t>providing</a:t>
            </a:r>
            <a:r>
              <a:rPr lang="de-DE" sz="1800" b="1" dirty="0" smtClean="0"/>
              <a:t> a </a:t>
            </a:r>
            <a:r>
              <a:rPr lang="de-DE" sz="1800" b="1" dirty="0" err="1" smtClean="0"/>
              <a:t>compliance</a:t>
            </a:r>
            <a:r>
              <a:rPr lang="de-DE" sz="1800" b="1" dirty="0" smtClean="0"/>
              <a:t> </a:t>
            </a:r>
            <a:r>
              <a:rPr lang="de-DE" sz="1800" b="1" dirty="0" err="1" smtClean="0"/>
              <a:t>list</a:t>
            </a:r>
            <a:r>
              <a:rPr lang="de-DE" sz="1800" b="1" dirty="0" smtClean="0"/>
              <a:t> (Febr. 2013) </a:t>
            </a:r>
            <a:r>
              <a:rPr lang="de-DE" sz="1800" b="1" dirty="0" err="1" smtClean="0"/>
              <a:t>with</a:t>
            </a:r>
            <a:r>
              <a:rPr lang="de-DE" sz="1800" b="1" dirty="0" smtClean="0"/>
              <a:t> </a:t>
            </a:r>
            <a:r>
              <a:rPr lang="de-DE" sz="1800" b="1" dirty="0" err="1" smtClean="0"/>
              <a:t>the</a:t>
            </a:r>
            <a:r>
              <a:rPr lang="de-DE" sz="1800" b="1" dirty="0" smtClean="0"/>
              <a:t> ISO/IEC 17043,</a:t>
            </a:r>
            <a:br>
              <a:rPr lang="de-DE" sz="1800" b="1" dirty="0" smtClean="0"/>
            </a:br>
            <a:r>
              <a:rPr lang="de-DE" sz="1800" b="1" dirty="0" smtClean="0"/>
              <a:t>but </a:t>
            </a:r>
            <a:r>
              <a:rPr lang="de-DE" sz="1800" b="1" dirty="0" err="1" smtClean="0"/>
              <a:t>without</a:t>
            </a:r>
            <a:r>
              <a:rPr lang="de-DE" sz="1800" b="1" dirty="0" smtClean="0"/>
              <a:t> </a:t>
            </a:r>
            <a:r>
              <a:rPr lang="de-DE" sz="1800" b="1" dirty="0" err="1" smtClean="0"/>
              <a:t>accreditation</a:t>
            </a:r>
            <a:r>
              <a:rPr lang="de-DE" sz="1800" b="1" dirty="0" smtClean="0"/>
              <a:t>, </a:t>
            </a:r>
            <a:r>
              <a:rPr lang="de-DE" sz="1800" b="1" dirty="0" err="1" smtClean="0"/>
              <a:t>as</a:t>
            </a:r>
            <a:r>
              <a:rPr lang="de-DE" sz="1800" b="1" dirty="0" smtClean="0"/>
              <a:t> </a:t>
            </a:r>
            <a:r>
              <a:rPr lang="de-DE" sz="1800" b="1" dirty="0" err="1" smtClean="0"/>
              <a:t>governmental</a:t>
            </a:r>
            <a:r>
              <a:rPr lang="de-DE" sz="1800" b="1" dirty="0" smtClean="0"/>
              <a:t> not-</a:t>
            </a:r>
            <a:r>
              <a:rPr lang="de-DE" sz="1800" b="1" dirty="0" err="1" smtClean="0"/>
              <a:t>for</a:t>
            </a:r>
            <a:r>
              <a:rPr lang="de-DE" sz="1800" b="1" dirty="0" smtClean="0"/>
              <a:t>-</a:t>
            </a:r>
            <a:r>
              <a:rPr lang="de-DE" sz="1800" b="1" dirty="0" err="1" smtClean="0"/>
              <a:t>profit</a:t>
            </a:r>
            <a:r>
              <a:rPr lang="de-DE" sz="1800" b="1" dirty="0" smtClean="0"/>
              <a:t> </a:t>
            </a:r>
            <a:r>
              <a:rPr lang="de-DE" sz="1800" b="1" dirty="0" err="1" smtClean="0"/>
              <a:t>provider</a:t>
            </a:r>
            <a:endParaRPr lang="de-DE" sz="1800" b="1" dirty="0" smtClean="0"/>
          </a:p>
          <a:p>
            <a:r>
              <a:rPr lang="de-DE" sz="1800" b="1" dirty="0" smtClean="0"/>
              <a:t>The „PTB Ex PT </a:t>
            </a:r>
            <a:r>
              <a:rPr lang="de-DE" sz="1800" b="1" dirty="0" err="1" smtClean="0"/>
              <a:t>Scheme</a:t>
            </a:r>
            <a:r>
              <a:rPr lang="de-DE" sz="1800" b="1" dirty="0" smtClean="0"/>
              <a:t>“ will </a:t>
            </a:r>
            <a:r>
              <a:rPr lang="de-DE" sz="1800" b="1" dirty="0" err="1" smtClean="0"/>
              <a:t>cooperate</a:t>
            </a:r>
            <a:r>
              <a:rPr lang="de-DE" sz="1800" b="1" dirty="0" smtClean="0"/>
              <a:t> </a:t>
            </a:r>
            <a:r>
              <a:rPr lang="de-DE" sz="1800" b="1" dirty="0" err="1" smtClean="0"/>
              <a:t>with</a:t>
            </a:r>
            <a:r>
              <a:rPr lang="de-DE" sz="1800" b="1" dirty="0" smtClean="0"/>
              <a:t> </a:t>
            </a:r>
            <a:r>
              <a:rPr lang="de-DE" sz="1800" b="1" dirty="0" err="1" smtClean="0"/>
              <a:t>IECEx</a:t>
            </a:r>
            <a:r>
              <a:rPr lang="de-DE" sz="1800" b="1" dirty="0" smtClean="0"/>
              <a:t> </a:t>
            </a:r>
            <a:r>
              <a:rPr lang="de-DE" sz="1800" b="1" dirty="0" err="1" smtClean="0"/>
              <a:t>closely</a:t>
            </a:r>
            <a:r>
              <a:rPr lang="de-DE" sz="1800" b="1" dirty="0" smtClean="0"/>
              <a:t> via</a:t>
            </a:r>
            <a:br>
              <a:rPr lang="de-DE" sz="1800" b="1" dirty="0" smtClean="0"/>
            </a:br>
            <a:r>
              <a:rPr lang="de-DE" sz="1800" b="1" dirty="0" err="1" smtClean="0"/>
              <a:t>ExTAG</a:t>
            </a:r>
            <a:r>
              <a:rPr lang="de-DE" sz="1800" b="1" dirty="0" smtClean="0"/>
              <a:t> WG 10 (</a:t>
            </a:r>
            <a:r>
              <a:rPr lang="de-DE" sz="1800" b="1" dirty="0" err="1" smtClean="0"/>
              <a:t>see</a:t>
            </a:r>
            <a:r>
              <a:rPr lang="de-DE" sz="1800" b="1" dirty="0" smtClean="0"/>
              <a:t> </a:t>
            </a:r>
            <a:r>
              <a:rPr lang="de-DE" sz="1800" b="1" dirty="0" err="1" smtClean="0"/>
              <a:t>ExTAG</a:t>
            </a:r>
            <a:r>
              <a:rPr lang="de-DE" sz="1800" b="1" dirty="0" smtClean="0"/>
              <a:t>/269/R </a:t>
            </a:r>
            <a:r>
              <a:rPr lang="de-DE" sz="1800" b="1" dirty="0" err="1" smtClean="0"/>
              <a:t>from</a:t>
            </a:r>
            <a:r>
              <a:rPr lang="de-DE" sz="1800" b="1" dirty="0" smtClean="0"/>
              <a:t> </a:t>
            </a:r>
            <a:r>
              <a:rPr lang="de-DE" sz="1800" b="1" dirty="0" err="1" smtClean="0"/>
              <a:t>the</a:t>
            </a:r>
            <a:r>
              <a:rPr lang="de-DE" sz="1800" b="1" dirty="0" smtClean="0"/>
              <a:t> </a:t>
            </a:r>
            <a:r>
              <a:rPr lang="de-DE" sz="1800" b="1" dirty="0" err="1" smtClean="0"/>
              <a:t>ExTAG</a:t>
            </a:r>
            <a:r>
              <a:rPr lang="de-DE" sz="1800" b="1" dirty="0" smtClean="0"/>
              <a:t> 2012 </a:t>
            </a:r>
            <a:r>
              <a:rPr lang="de-DE" sz="1800" b="1" dirty="0" err="1" smtClean="0"/>
              <a:t>agenda</a:t>
            </a:r>
            <a:r>
              <a:rPr lang="de-DE" sz="1800" b="1" dirty="0" smtClean="0"/>
              <a:t>)</a:t>
            </a:r>
          </a:p>
          <a:p>
            <a:r>
              <a:rPr lang="de-DE" sz="1800" b="1" dirty="0" err="1" smtClean="0"/>
              <a:t>Each</a:t>
            </a:r>
            <a:r>
              <a:rPr lang="de-DE" sz="1800" b="1" dirty="0" smtClean="0"/>
              <a:t> </a:t>
            </a:r>
            <a:r>
              <a:rPr lang="de-DE" sz="1800" b="1" dirty="0" err="1" smtClean="0"/>
              <a:t>year</a:t>
            </a:r>
            <a:r>
              <a:rPr lang="de-DE" sz="1800" b="1" dirty="0" smtClean="0"/>
              <a:t> </a:t>
            </a:r>
            <a:r>
              <a:rPr lang="de-DE" sz="1800" b="1" dirty="0" err="1" smtClean="0"/>
              <a:t>two</a:t>
            </a:r>
            <a:r>
              <a:rPr lang="de-DE" sz="1800" b="1" dirty="0" smtClean="0"/>
              <a:t> </a:t>
            </a:r>
            <a:r>
              <a:rPr lang="de-DE" sz="1800" b="1" dirty="0" err="1" smtClean="0"/>
              <a:t>programs</a:t>
            </a:r>
            <a:r>
              <a:rPr lang="de-DE" sz="1800" b="1" dirty="0" smtClean="0"/>
              <a:t> will </a:t>
            </a:r>
            <a:r>
              <a:rPr lang="de-DE" sz="1800" b="1" dirty="0" err="1" smtClean="0"/>
              <a:t>be</a:t>
            </a:r>
            <a:r>
              <a:rPr lang="de-DE" sz="1800" b="1" dirty="0" smtClean="0"/>
              <a:t> </a:t>
            </a:r>
            <a:r>
              <a:rPr lang="de-DE" sz="1800" b="1" dirty="0" err="1" smtClean="0"/>
              <a:t>offered</a:t>
            </a:r>
            <a:r>
              <a:rPr lang="de-DE" sz="1800" b="1" dirty="0" smtClean="0"/>
              <a:t>:</a:t>
            </a:r>
            <a:br>
              <a:rPr lang="de-DE" sz="1800" b="1" dirty="0" smtClean="0"/>
            </a:br>
            <a:r>
              <a:rPr lang="de-DE" sz="1800" b="1" dirty="0" smtClean="0"/>
              <a:t>- </a:t>
            </a:r>
            <a:r>
              <a:rPr lang="de-DE" sz="1800" b="1" dirty="0" err="1" smtClean="0"/>
              <a:t>they</a:t>
            </a:r>
            <a:r>
              <a:rPr lang="de-DE" sz="1800" b="1" dirty="0" smtClean="0"/>
              <a:t> will </a:t>
            </a:r>
            <a:r>
              <a:rPr lang="de-DE" sz="1800" b="1" dirty="0" err="1" smtClean="0"/>
              <a:t>be</a:t>
            </a:r>
            <a:r>
              <a:rPr lang="de-DE" sz="1800" b="1" dirty="0" smtClean="0"/>
              <a:t> </a:t>
            </a:r>
            <a:r>
              <a:rPr lang="de-DE" sz="1800" b="1" dirty="0" err="1" smtClean="0"/>
              <a:t>less</a:t>
            </a:r>
            <a:r>
              <a:rPr lang="de-DE" sz="1800" b="1" dirty="0" smtClean="0"/>
              <a:t> time </a:t>
            </a:r>
            <a:r>
              <a:rPr lang="de-DE" sz="1800" b="1" dirty="0" err="1" smtClean="0"/>
              <a:t>consuming</a:t>
            </a:r>
            <a:r>
              <a:rPr lang="de-DE" sz="1800" b="1" dirty="0" smtClean="0"/>
              <a:t> </a:t>
            </a:r>
            <a:r>
              <a:rPr lang="de-DE" sz="1800" b="1" dirty="0" err="1" smtClean="0"/>
              <a:t>than</a:t>
            </a:r>
            <a:r>
              <a:rPr lang="de-DE" sz="1800" b="1" dirty="0" smtClean="0"/>
              <a:t> </a:t>
            </a:r>
            <a:r>
              <a:rPr lang="de-DE" sz="1800" b="1" dirty="0" err="1" smtClean="0"/>
              <a:t>the</a:t>
            </a:r>
            <a:r>
              <a:rPr lang="de-DE" sz="1800" b="1" dirty="0" smtClean="0"/>
              <a:t> </a:t>
            </a:r>
            <a:r>
              <a:rPr lang="de-DE" sz="1800" b="1" dirty="0" err="1" smtClean="0"/>
              <a:t>pilot</a:t>
            </a:r>
            <a:r>
              <a:rPr lang="de-DE" sz="1800" b="1" dirty="0" smtClean="0"/>
              <a:t> </a:t>
            </a:r>
            <a:r>
              <a:rPr lang="de-DE" sz="1800" b="1" dirty="0" err="1" smtClean="0"/>
              <a:t>programs</a:t>
            </a:r>
            <a:r>
              <a:rPr lang="de-DE" sz="1800" b="1" dirty="0" smtClean="0"/>
              <a:t/>
            </a:r>
            <a:br>
              <a:rPr lang="de-DE" sz="1800" b="1" dirty="0" smtClean="0"/>
            </a:br>
            <a:r>
              <a:rPr lang="de-DE" sz="1800" b="1" dirty="0" smtClean="0"/>
              <a:t>   in order </a:t>
            </a:r>
            <a:r>
              <a:rPr lang="de-DE" sz="1800" b="1" dirty="0" err="1" smtClean="0"/>
              <a:t>to</a:t>
            </a:r>
            <a:r>
              <a:rPr lang="de-DE" sz="1800" b="1" dirty="0" smtClean="0"/>
              <a:t> </a:t>
            </a:r>
            <a:r>
              <a:rPr lang="de-DE" sz="1800" b="1" dirty="0" err="1" smtClean="0"/>
              <a:t>minimize</a:t>
            </a:r>
            <a:r>
              <a:rPr lang="de-DE" sz="1800" b="1" dirty="0" smtClean="0"/>
              <a:t> </a:t>
            </a:r>
            <a:r>
              <a:rPr lang="de-DE" sz="1800" b="1" dirty="0" err="1" smtClean="0"/>
              <a:t>inhouse</a:t>
            </a:r>
            <a:r>
              <a:rPr lang="de-DE" sz="1800" b="1" dirty="0" smtClean="0"/>
              <a:t> </a:t>
            </a:r>
            <a:r>
              <a:rPr lang="de-DE" sz="1800" b="1" dirty="0" err="1" smtClean="0"/>
              <a:t>workload</a:t>
            </a:r>
            <a:r>
              <a:rPr lang="de-DE" sz="1800" b="1" dirty="0" smtClean="0"/>
              <a:t> </a:t>
            </a:r>
            <a:r>
              <a:rPr lang="de-DE" sz="1800" b="1" dirty="0" err="1" smtClean="0"/>
              <a:t>caused</a:t>
            </a:r>
            <a:r>
              <a:rPr lang="de-DE" sz="1800" b="1" dirty="0" smtClean="0"/>
              <a:t> </a:t>
            </a:r>
            <a:r>
              <a:rPr lang="de-DE" sz="1800" b="1" dirty="0" err="1" smtClean="0"/>
              <a:t>by</a:t>
            </a:r>
            <a:r>
              <a:rPr lang="de-DE" sz="1800" b="1" dirty="0" smtClean="0"/>
              <a:t> </a:t>
            </a:r>
            <a:r>
              <a:rPr lang="de-DE" sz="1800" b="1" dirty="0" err="1" smtClean="0"/>
              <a:t>the</a:t>
            </a:r>
            <a:r>
              <a:rPr lang="de-DE" sz="1800" b="1" dirty="0" smtClean="0"/>
              <a:t> </a:t>
            </a:r>
            <a:r>
              <a:rPr lang="de-DE" sz="1800" b="1" dirty="0" err="1" smtClean="0"/>
              <a:t>programs</a:t>
            </a:r>
            <a:r>
              <a:rPr lang="de-DE" sz="1800" b="1" dirty="0" smtClean="0"/>
              <a:t/>
            </a:r>
            <a:br>
              <a:rPr lang="de-DE" sz="1800" b="1" dirty="0" smtClean="0"/>
            </a:br>
            <a:r>
              <a:rPr lang="de-DE" sz="1800" b="1" dirty="0" smtClean="0"/>
              <a:t>- after </a:t>
            </a:r>
            <a:r>
              <a:rPr lang="de-DE" sz="1800" b="1" dirty="0" err="1" smtClean="0"/>
              <a:t>the</a:t>
            </a:r>
            <a:r>
              <a:rPr lang="de-DE" sz="1800" b="1" dirty="0" smtClean="0"/>
              <a:t> </a:t>
            </a:r>
            <a:r>
              <a:rPr lang="de-DE" sz="1800" b="1" dirty="0" err="1" smtClean="0"/>
              <a:t>programs</a:t>
            </a:r>
            <a:r>
              <a:rPr lang="de-DE" sz="1800" b="1" dirty="0" smtClean="0"/>
              <a:t> a „Best Practice“ </a:t>
            </a:r>
            <a:r>
              <a:rPr lang="de-DE" sz="1800" b="1" dirty="0" err="1" smtClean="0"/>
              <a:t>paper</a:t>
            </a:r>
            <a:r>
              <a:rPr lang="de-DE" sz="1800" b="1" dirty="0" smtClean="0"/>
              <a:t> will </a:t>
            </a:r>
            <a:r>
              <a:rPr lang="de-DE" sz="1800" b="1" dirty="0" err="1" smtClean="0"/>
              <a:t>be</a:t>
            </a:r>
            <a:r>
              <a:rPr lang="de-DE" sz="1800" b="1" dirty="0" smtClean="0"/>
              <a:t> </a:t>
            </a:r>
            <a:r>
              <a:rPr lang="de-DE" sz="1800" b="1" dirty="0" err="1" smtClean="0"/>
              <a:t>published</a:t>
            </a:r>
            <a:endParaRPr lang="de-DE" sz="1800" b="1" dirty="0" smtClean="0"/>
          </a:p>
          <a:p>
            <a:r>
              <a:rPr lang="de-DE" sz="1800" b="1" dirty="0" smtClean="0"/>
              <a:t>Future </a:t>
            </a:r>
            <a:r>
              <a:rPr lang="de-DE" sz="1800" b="1" dirty="0" err="1" smtClean="0"/>
              <a:t>programs</a:t>
            </a:r>
            <a:r>
              <a:rPr lang="de-DE" sz="1800" b="1" dirty="0" smtClean="0"/>
              <a:t> </a:t>
            </a:r>
            <a:r>
              <a:rPr lang="de-DE" sz="1800" b="1" dirty="0" err="1" smtClean="0"/>
              <a:t>are</a:t>
            </a:r>
            <a:r>
              <a:rPr lang="de-DE" sz="1800" b="1" dirty="0" smtClean="0"/>
              <a:t> </a:t>
            </a:r>
            <a:r>
              <a:rPr lang="de-DE" sz="1800" b="1" dirty="0" err="1" smtClean="0"/>
              <a:t>presently</a:t>
            </a:r>
            <a:r>
              <a:rPr lang="de-DE" sz="1800" b="1" dirty="0" smtClean="0"/>
              <a:t> </a:t>
            </a:r>
            <a:r>
              <a:rPr lang="de-DE" sz="1800" b="1" dirty="0" err="1" smtClean="0"/>
              <a:t>under</a:t>
            </a:r>
            <a:r>
              <a:rPr lang="de-DE" sz="1800" b="1" dirty="0" smtClean="0"/>
              <a:t> </a:t>
            </a:r>
            <a:r>
              <a:rPr lang="de-DE" sz="1800" b="1" dirty="0" err="1" smtClean="0"/>
              <a:t>preparation</a:t>
            </a:r>
            <a:r>
              <a:rPr lang="de-DE" sz="1800" b="1" dirty="0" smtClean="0"/>
              <a:t>:</a:t>
            </a:r>
            <a:br>
              <a:rPr lang="de-DE" sz="1800" b="1" dirty="0" smtClean="0"/>
            </a:br>
            <a:r>
              <a:rPr lang="de-DE" sz="1800" b="1" dirty="0" smtClean="0"/>
              <a:t>- </a:t>
            </a:r>
            <a:r>
              <a:rPr lang="de-DE" sz="1800" b="1" dirty="0" err="1" smtClean="0"/>
              <a:t>temperature</a:t>
            </a:r>
            <a:r>
              <a:rPr lang="de-DE" sz="1800" b="1" dirty="0" smtClean="0"/>
              <a:t> </a:t>
            </a:r>
            <a:r>
              <a:rPr lang="de-DE" sz="1800" b="1" dirty="0" err="1" smtClean="0"/>
              <a:t>classing</a:t>
            </a:r>
            <a:r>
              <a:rPr lang="de-DE" sz="1800" b="1" dirty="0" smtClean="0"/>
              <a:t> IEC 60079-0</a:t>
            </a:r>
            <a:br>
              <a:rPr lang="de-DE" sz="1800" b="1" dirty="0" smtClean="0"/>
            </a:br>
            <a:r>
              <a:rPr lang="de-DE" sz="1800" b="1" dirty="0" smtClean="0"/>
              <a:t>- </a:t>
            </a:r>
            <a:r>
              <a:rPr lang="de-DE" sz="1800" b="1" dirty="0" err="1" smtClean="0"/>
              <a:t>propagation</a:t>
            </a:r>
            <a:r>
              <a:rPr lang="de-DE" sz="1800" b="1" dirty="0" smtClean="0"/>
              <a:t> </a:t>
            </a:r>
            <a:r>
              <a:rPr lang="de-DE" sz="1800" b="1" dirty="0" err="1" smtClean="0"/>
              <a:t>tests</a:t>
            </a:r>
            <a:r>
              <a:rPr lang="de-DE" sz="1800" b="1" dirty="0" smtClean="0"/>
              <a:t> IEC 60079-1</a:t>
            </a:r>
          </a:p>
          <a:p>
            <a:r>
              <a:rPr lang="de-DE" sz="1800" b="1" dirty="0" err="1" smtClean="0"/>
              <a:t>ExTLs</a:t>
            </a:r>
            <a:r>
              <a:rPr lang="de-DE" sz="1800" b="1" dirty="0" smtClean="0"/>
              <a:t> </a:t>
            </a:r>
            <a:r>
              <a:rPr lang="de-DE" sz="1800" b="1" dirty="0" err="1" smtClean="0"/>
              <a:t>should</a:t>
            </a:r>
            <a:r>
              <a:rPr lang="de-DE" sz="1800" b="1" dirty="0" smtClean="0"/>
              <a:t> </a:t>
            </a:r>
            <a:r>
              <a:rPr lang="de-DE" sz="1800" b="1" dirty="0" err="1" smtClean="0"/>
              <a:t>be</a:t>
            </a:r>
            <a:r>
              <a:rPr lang="de-DE" sz="1800" b="1" dirty="0" smtClean="0"/>
              <a:t> </a:t>
            </a:r>
            <a:r>
              <a:rPr lang="de-DE" sz="1800" b="1" dirty="0" err="1" smtClean="0"/>
              <a:t>aware</a:t>
            </a:r>
            <a:r>
              <a:rPr lang="de-DE" sz="1800" b="1" dirty="0" smtClean="0"/>
              <a:t> </a:t>
            </a:r>
            <a:r>
              <a:rPr lang="de-DE" sz="1800" b="1" dirty="0" err="1" smtClean="0"/>
              <a:t>about</a:t>
            </a:r>
            <a:r>
              <a:rPr lang="de-DE" sz="1800" b="1" dirty="0" smtClean="0"/>
              <a:t> </a:t>
            </a:r>
            <a:r>
              <a:rPr lang="de-DE" sz="1800" b="1" dirty="0" err="1" smtClean="0"/>
              <a:t>some</a:t>
            </a:r>
            <a:r>
              <a:rPr lang="de-DE" sz="1800" b="1" dirty="0" smtClean="0"/>
              <a:t> </a:t>
            </a:r>
            <a:r>
              <a:rPr lang="de-DE" sz="1800" b="1" dirty="0" err="1" smtClean="0"/>
              <a:t>pressure</a:t>
            </a:r>
            <a:r>
              <a:rPr lang="de-DE" sz="1800" b="1" dirty="0" smtClean="0"/>
              <a:t> </a:t>
            </a:r>
            <a:r>
              <a:rPr lang="de-DE" sz="1800" b="1" dirty="0" err="1" smtClean="0"/>
              <a:t>to</a:t>
            </a:r>
            <a:r>
              <a:rPr lang="de-DE" sz="1800" b="1" dirty="0" smtClean="0"/>
              <a:t> </a:t>
            </a:r>
            <a:r>
              <a:rPr lang="de-DE" sz="1800" b="1" dirty="0" err="1" smtClean="0"/>
              <a:t>join</a:t>
            </a:r>
            <a:r>
              <a:rPr lang="de-DE" sz="1800" b="1" dirty="0" smtClean="0"/>
              <a:t> PT </a:t>
            </a:r>
            <a:r>
              <a:rPr lang="de-DE" sz="1800" b="1" dirty="0" err="1" smtClean="0"/>
              <a:t>programs</a:t>
            </a:r>
            <a:r>
              <a:rPr lang="de-DE" sz="1800" b="1" dirty="0" smtClean="0"/>
              <a:t>:</a:t>
            </a:r>
            <a:br>
              <a:rPr lang="de-DE" sz="1800" b="1" dirty="0" smtClean="0"/>
            </a:br>
            <a:r>
              <a:rPr lang="de-DE" sz="1800" b="1" dirty="0" smtClean="0"/>
              <a:t>- ISO/IEC 17025, cl. 4.4.1, 4.12.2, 4.15.1, 5.9.1 </a:t>
            </a:r>
            <a:r>
              <a:rPr lang="de-DE" sz="1800" b="1" dirty="0" err="1" smtClean="0"/>
              <a:t>requiring</a:t>
            </a:r>
            <a:r>
              <a:rPr lang="de-DE" sz="1800" b="1" dirty="0" smtClean="0"/>
              <a:t> PT</a:t>
            </a:r>
            <a:br>
              <a:rPr lang="de-DE" sz="1800" b="1" dirty="0" smtClean="0"/>
            </a:br>
            <a:r>
              <a:rPr lang="de-DE" sz="1800" b="1" dirty="0" smtClean="0"/>
              <a:t>- </a:t>
            </a:r>
            <a:r>
              <a:rPr lang="de-DE" sz="1800" b="1" dirty="0" err="1" smtClean="0"/>
              <a:t>IECEx</a:t>
            </a:r>
            <a:r>
              <a:rPr lang="de-DE" sz="1800" b="1" dirty="0" smtClean="0"/>
              <a:t> </a:t>
            </a:r>
            <a:r>
              <a:rPr lang="de-DE" sz="1800" b="1" dirty="0" err="1" smtClean="0"/>
              <a:t>draft</a:t>
            </a:r>
            <a:r>
              <a:rPr lang="de-DE" sz="1800" b="1" dirty="0" smtClean="0"/>
              <a:t> Business Plan 2013-2016, </a:t>
            </a:r>
            <a:r>
              <a:rPr lang="de-DE" sz="1800" b="1" smtClean="0"/>
              <a:t>cl. 10.4</a:t>
            </a:r>
            <a:r>
              <a:rPr lang="de-DE" sz="1800" b="1" dirty="0" smtClean="0"/>
              <a:t>, 12.</a:t>
            </a:r>
            <a:br>
              <a:rPr lang="de-DE" sz="1800" b="1" dirty="0" smtClean="0"/>
            </a:br>
            <a:r>
              <a:rPr lang="de-DE" sz="1800" b="1" dirty="0" smtClean="0"/>
              <a:t>- </a:t>
            </a:r>
            <a:r>
              <a:rPr lang="de-DE" sz="1800" b="1" dirty="0" err="1" smtClean="0"/>
              <a:t>each</a:t>
            </a:r>
            <a:r>
              <a:rPr lang="de-DE" sz="1800" b="1" dirty="0" smtClean="0"/>
              <a:t> PT </a:t>
            </a:r>
            <a:r>
              <a:rPr lang="de-DE" sz="1800" b="1" dirty="0" err="1" smtClean="0"/>
              <a:t>provider</a:t>
            </a:r>
            <a:r>
              <a:rPr lang="de-DE" sz="1800" b="1" dirty="0" smtClean="0"/>
              <a:t> </a:t>
            </a:r>
            <a:r>
              <a:rPr lang="de-DE" sz="1800" b="1" dirty="0" err="1" smtClean="0"/>
              <a:t>for</a:t>
            </a:r>
            <a:r>
              <a:rPr lang="de-DE" sz="1800" b="1" dirty="0" smtClean="0"/>
              <a:t> </a:t>
            </a:r>
            <a:r>
              <a:rPr lang="de-DE" sz="1800" b="1" dirty="0" err="1" smtClean="0"/>
              <a:t>the</a:t>
            </a:r>
            <a:r>
              <a:rPr lang="de-DE" sz="1800" b="1" dirty="0" smtClean="0"/>
              <a:t> IEC 60079-0 </a:t>
            </a:r>
            <a:r>
              <a:rPr lang="de-DE" sz="1800" b="1" dirty="0" err="1" smtClean="0"/>
              <a:t>group</a:t>
            </a:r>
            <a:r>
              <a:rPr lang="de-DE" sz="1800" b="1" dirty="0" smtClean="0"/>
              <a:t> </a:t>
            </a:r>
            <a:r>
              <a:rPr lang="de-DE" sz="1800" b="1" dirty="0" err="1" smtClean="0"/>
              <a:t>is</a:t>
            </a:r>
            <a:r>
              <a:rPr lang="de-DE" sz="1800" b="1" dirty="0" smtClean="0"/>
              <a:t> </a:t>
            </a:r>
            <a:r>
              <a:rPr lang="de-DE" sz="1800" b="1" dirty="0" err="1" smtClean="0"/>
              <a:t>welcome</a:t>
            </a:r>
            <a:r>
              <a:rPr lang="de-DE" sz="1800" b="1" dirty="0" smtClean="0"/>
              <a:t> (not </a:t>
            </a:r>
            <a:r>
              <a:rPr lang="de-DE" sz="1800" b="1" dirty="0" err="1" smtClean="0"/>
              <a:t>only</a:t>
            </a:r>
            <a:r>
              <a:rPr lang="de-DE" sz="1800" b="1" dirty="0" smtClean="0"/>
              <a:t> PTB)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dirty="0" err="1" smtClean="0">
                <a:latin typeface="Calibri" pitchFamily="34" charset="0"/>
              </a:rPr>
              <a:t>Participation</a:t>
            </a:r>
            <a:r>
              <a:rPr lang="de-DE" dirty="0" smtClean="0">
                <a:latin typeface="Calibri" pitchFamily="34" charset="0"/>
              </a:rPr>
              <a:t> </a:t>
            </a:r>
            <a:r>
              <a:rPr lang="de-DE" dirty="0" err="1" smtClean="0">
                <a:latin typeface="Calibri" pitchFamily="34" charset="0"/>
              </a:rPr>
              <a:t>within</a:t>
            </a:r>
            <a:r>
              <a:rPr lang="de-DE" dirty="0" smtClean="0">
                <a:latin typeface="Calibri" pitchFamily="34" charset="0"/>
              </a:rPr>
              <a:t> </a:t>
            </a:r>
            <a:r>
              <a:rPr lang="de-DE" dirty="0" err="1" smtClean="0">
                <a:latin typeface="Calibri" pitchFamily="34" charset="0"/>
              </a:rPr>
              <a:t>the</a:t>
            </a:r>
            <a:r>
              <a:rPr lang="de-DE" dirty="0" smtClean="0">
                <a:latin typeface="Calibri" pitchFamily="34" charset="0"/>
              </a:rPr>
              <a:t> </a:t>
            </a:r>
            <a:r>
              <a:rPr lang="de-DE" dirty="0" err="1" smtClean="0">
                <a:latin typeface="Calibri" pitchFamily="34" charset="0"/>
              </a:rPr>
              <a:t>pilot</a:t>
            </a:r>
            <a:r>
              <a:rPr lang="de-DE" dirty="0" smtClean="0">
                <a:latin typeface="Calibri" pitchFamily="34" charset="0"/>
              </a:rPr>
              <a:t> </a:t>
            </a:r>
            <a:r>
              <a:rPr lang="de-DE" dirty="0" err="1" smtClean="0">
                <a:latin typeface="Calibri" pitchFamily="34" charset="0"/>
              </a:rPr>
              <a:t>programs</a:t>
            </a:r>
            <a:endParaRPr lang="de-DE" dirty="0" smtClean="0">
              <a:latin typeface="Calibri" pitchFamily="34" charset="0"/>
            </a:endParaRPr>
          </a:p>
        </p:txBody>
      </p:sp>
      <p:sp>
        <p:nvSpPr>
          <p:cNvPr id="2051" name="Text Box 4"/>
          <p:cNvSpPr txBox="1">
            <a:spLocks noChangeArrowheads="1"/>
          </p:cNvSpPr>
          <p:nvPr/>
        </p:nvSpPr>
        <p:spPr bwMode="auto">
          <a:xfrm>
            <a:off x="3376613" y="1049338"/>
            <a:ext cx="184150" cy="457200"/>
          </a:xfrm>
          <a:prstGeom prst="rect">
            <a:avLst/>
          </a:prstGeom>
          <a:noFill/>
          <a:ln w="9525" algn="ctr">
            <a:noFill/>
            <a:miter lim="800000"/>
            <a:headEnd/>
            <a:tailEnd/>
          </a:ln>
        </p:spPr>
        <p:txBody>
          <a:bodyPr wrap="none">
            <a:spAutoFit/>
          </a:bodyPr>
          <a:lstStyle/>
          <a:p>
            <a:pPr algn="ctr" eaLnBrk="0" hangingPunct="0"/>
            <a:endParaRPr lang="de-DE" b="1">
              <a:latin typeface="Calibri" pitchFamily="34" charset="0"/>
            </a:endParaRPr>
          </a:p>
        </p:txBody>
      </p:sp>
      <p:pic>
        <p:nvPicPr>
          <p:cNvPr id="6"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2053" name="Textfeld 7"/>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1</a:t>
            </a:r>
          </a:p>
        </p:txBody>
      </p:sp>
      <p:sp>
        <p:nvSpPr>
          <p:cNvPr id="15" name="Rectangle 3"/>
          <p:cNvSpPr txBox="1">
            <a:spLocks noChangeArrowheads="1"/>
          </p:cNvSpPr>
          <p:nvPr/>
        </p:nvSpPr>
        <p:spPr bwMode="auto">
          <a:xfrm>
            <a:off x="107504" y="1268413"/>
            <a:ext cx="5112196" cy="4968875"/>
          </a:xfrm>
          <a:prstGeom prst="rect">
            <a:avLst/>
          </a:prstGeom>
          <a:noFill/>
          <a:ln>
            <a:miter lim="800000"/>
            <a:headEnd/>
            <a:tailEnd/>
          </a:ln>
        </p:spPr>
        <p:txBody>
          <a:bodyPr/>
          <a:lstStyle/>
          <a:p>
            <a:pPr marL="342900" indent="-342900" eaLnBrk="0" hangingPunct="0">
              <a:spcBef>
                <a:spcPct val="20000"/>
              </a:spcBef>
              <a:buClr>
                <a:srgbClr val="0082D6"/>
              </a:buClr>
              <a:buFontTx/>
              <a:buChar char="•"/>
              <a:defRPr/>
            </a:pPr>
            <a:r>
              <a:rPr lang="en-US" b="1" kern="0" dirty="0">
                <a:latin typeface="Calibri" pitchFamily="34" charset="0"/>
              </a:rPr>
              <a:t>Number of </a:t>
            </a:r>
            <a:r>
              <a:rPr lang="en-US" b="1" kern="0" dirty="0" smtClean="0">
                <a:latin typeface="Calibri" pitchFamily="34" charset="0"/>
              </a:rPr>
              <a:t>participating </a:t>
            </a:r>
            <a:r>
              <a:rPr lang="en-US" b="1" kern="0" dirty="0" err="1" smtClean="0">
                <a:latin typeface="Calibri" pitchFamily="34" charset="0"/>
              </a:rPr>
              <a:t>labora-tories</a:t>
            </a:r>
            <a:r>
              <a:rPr lang="en-US" b="1" kern="0" dirty="0" smtClean="0">
                <a:latin typeface="Calibri" pitchFamily="34" charset="0"/>
              </a:rPr>
              <a:t> </a:t>
            </a:r>
            <a:r>
              <a:rPr lang="en-US" b="1" kern="0" dirty="0">
                <a:latin typeface="Calibri" pitchFamily="34" charset="0"/>
              </a:rPr>
              <a:t>of </a:t>
            </a:r>
            <a:r>
              <a:rPr lang="en-US" b="1" kern="0" dirty="0" smtClean="0">
                <a:latin typeface="Calibri" pitchFamily="34" charset="0"/>
              </a:rPr>
              <a:t>the both programs </a:t>
            </a:r>
            <a:r>
              <a:rPr lang="en-US" b="1" kern="0" dirty="0">
                <a:latin typeface="Calibri" pitchFamily="34" charset="0"/>
              </a:rPr>
              <a:t>:  </a:t>
            </a:r>
            <a:r>
              <a:rPr lang="en-US" sz="2800" b="1" kern="0" dirty="0">
                <a:solidFill>
                  <a:srgbClr val="FF0000"/>
                </a:solidFill>
                <a:latin typeface="Calibri" pitchFamily="34" charset="0"/>
              </a:rPr>
              <a:t>44</a:t>
            </a:r>
            <a:endParaRPr lang="en-US" b="1" kern="0" dirty="0">
              <a:solidFill>
                <a:srgbClr val="FF0000"/>
              </a:solidFill>
              <a:latin typeface="Calibri" pitchFamily="34" charset="0"/>
            </a:endParaRPr>
          </a:p>
          <a:p>
            <a:pPr marL="342900" indent="-342900" eaLnBrk="0" hangingPunct="0">
              <a:spcBef>
                <a:spcPct val="20000"/>
              </a:spcBef>
              <a:buClr>
                <a:srgbClr val="0082D6"/>
              </a:buClr>
              <a:buFontTx/>
              <a:buChar char="•"/>
              <a:defRPr/>
            </a:pPr>
            <a:endParaRPr lang="en-US" sz="1000" b="1" kern="0" dirty="0">
              <a:latin typeface="Calibri" pitchFamily="34" charset="0"/>
            </a:endParaRPr>
          </a:p>
          <a:p>
            <a:pPr marL="342900" indent="-342900" eaLnBrk="0" hangingPunct="0">
              <a:spcBef>
                <a:spcPct val="20000"/>
              </a:spcBef>
              <a:buClr>
                <a:srgbClr val="0082D6"/>
              </a:buClr>
              <a:buFontTx/>
              <a:buChar char="•"/>
              <a:defRPr/>
            </a:pPr>
            <a:r>
              <a:rPr lang="en-US" b="1" kern="0" dirty="0">
                <a:latin typeface="Calibri" pitchFamily="34" charset="0"/>
              </a:rPr>
              <a:t>Number of laboratories which have the status of an </a:t>
            </a:r>
            <a:r>
              <a:rPr lang="en-US" b="1" kern="0" dirty="0" err="1">
                <a:latin typeface="Calibri" pitchFamily="34" charset="0"/>
              </a:rPr>
              <a:t>ExTL</a:t>
            </a:r>
            <a:r>
              <a:rPr lang="en-US" b="1" kern="0" dirty="0">
                <a:latin typeface="Calibri" pitchFamily="34" charset="0"/>
              </a:rPr>
              <a:t>: </a:t>
            </a:r>
            <a:r>
              <a:rPr lang="en-US" sz="2800" b="1" kern="0" dirty="0">
                <a:solidFill>
                  <a:srgbClr val="FF0000"/>
                </a:solidFill>
                <a:latin typeface="Calibri" pitchFamily="34" charset="0"/>
              </a:rPr>
              <a:t>37</a:t>
            </a:r>
            <a:endParaRPr lang="en-US" b="1" kern="0" dirty="0">
              <a:solidFill>
                <a:srgbClr val="FF0000"/>
              </a:solidFill>
              <a:latin typeface="Calibri" pitchFamily="34" charset="0"/>
            </a:endParaRPr>
          </a:p>
          <a:p>
            <a:pPr marL="342900" indent="-342900" eaLnBrk="0" hangingPunct="0">
              <a:spcBef>
                <a:spcPct val="20000"/>
              </a:spcBef>
              <a:buClr>
                <a:srgbClr val="0082D6"/>
              </a:buClr>
              <a:buFontTx/>
              <a:buChar char="•"/>
              <a:defRPr/>
            </a:pPr>
            <a:endParaRPr lang="en-US" sz="1000" b="1" kern="0" dirty="0">
              <a:latin typeface="Calibri" pitchFamily="34" charset="0"/>
            </a:endParaRPr>
          </a:p>
          <a:p>
            <a:pPr marL="342900" indent="-342900" eaLnBrk="0" hangingPunct="0">
              <a:spcBef>
                <a:spcPct val="20000"/>
              </a:spcBef>
              <a:buClr>
                <a:srgbClr val="0082D6"/>
              </a:buClr>
              <a:buFontTx/>
              <a:buChar char="•"/>
              <a:defRPr/>
            </a:pPr>
            <a:r>
              <a:rPr lang="en-US" b="1" kern="0" dirty="0">
                <a:latin typeface="Calibri" pitchFamily="34" charset="0"/>
              </a:rPr>
              <a:t>Number of laboratories which have the status of an </a:t>
            </a:r>
            <a:r>
              <a:rPr lang="en-US" b="1" kern="0" dirty="0" err="1">
                <a:latin typeface="Calibri" pitchFamily="34" charset="0"/>
              </a:rPr>
              <a:t>ExTL</a:t>
            </a:r>
            <a:r>
              <a:rPr lang="en-US" b="1" kern="0" dirty="0">
                <a:latin typeface="Calibri" pitchFamily="34" charset="0"/>
              </a:rPr>
              <a:t> applicant: </a:t>
            </a:r>
            <a:r>
              <a:rPr lang="en-US" sz="2800" b="1" kern="0" dirty="0">
                <a:solidFill>
                  <a:srgbClr val="FF0000"/>
                </a:solidFill>
                <a:latin typeface="Calibri" pitchFamily="34" charset="0"/>
              </a:rPr>
              <a:t>1</a:t>
            </a:r>
            <a:endParaRPr lang="en-US" b="1" kern="0" dirty="0">
              <a:solidFill>
                <a:srgbClr val="FF0000"/>
              </a:solidFill>
              <a:latin typeface="Calibri" pitchFamily="34" charset="0"/>
            </a:endParaRPr>
          </a:p>
          <a:p>
            <a:pPr marL="342900" indent="-342900" eaLnBrk="0" hangingPunct="0">
              <a:spcBef>
                <a:spcPct val="20000"/>
              </a:spcBef>
              <a:buClr>
                <a:srgbClr val="0082D6"/>
              </a:buClr>
              <a:buFontTx/>
              <a:buChar char="•"/>
              <a:defRPr/>
            </a:pPr>
            <a:endParaRPr lang="en-US" sz="1000" b="1" kern="0" dirty="0">
              <a:latin typeface="Calibri" pitchFamily="34" charset="0"/>
            </a:endParaRPr>
          </a:p>
          <a:p>
            <a:pPr marL="342900" indent="-342900" eaLnBrk="0" hangingPunct="0">
              <a:spcBef>
                <a:spcPct val="20000"/>
              </a:spcBef>
              <a:buClr>
                <a:srgbClr val="0082D6"/>
              </a:buClr>
              <a:buFontTx/>
              <a:buChar char="•"/>
              <a:defRPr/>
            </a:pPr>
            <a:r>
              <a:rPr lang="en-US" b="1" kern="0" dirty="0">
                <a:latin typeface="Calibri" pitchFamily="34" charset="0"/>
              </a:rPr>
              <a:t>Number of laboratories which are no member in the </a:t>
            </a:r>
            <a:r>
              <a:rPr lang="en-US" b="1" kern="0" dirty="0" err="1">
                <a:latin typeface="Calibri" pitchFamily="34" charset="0"/>
              </a:rPr>
              <a:t>IECEx</a:t>
            </a:r>
            <a:r>
              <a:rPr lang="en-US" b="1" kern="0" dirty="0">
                <a:latin typeface="Calibri" pitchFamily="34" charset="0"/>
              </a:rPr>
              <a:t> System: </a:t>
            </a:r>
            <a:r>
              <a:rPr lang="en-US" sz="2800" b="1" kern="0" dirty="0">
                <a:solidFill>
                  <a:srgbClr val="FF0000"/>
                </a:solidFill>
                <a:latin typeface="Calibri" pitchFamily="34" charset="0"/>
              </a:rPr>
              <a:t>6</a:t>
            </a:r>
            <a:endParaRPr lang="en-US" b="1" kern="0" dirty="0">
              <a:solidFill>
                <a:srgbClr val="FF0000"/>
              </a:solidFill>
              <a:latin typeface="Calibri" pitchFamily="34" charset="0"/>
            </a:endParaRPr>
          </a:p>
          <a:p>
            <a:pPr marL="342900" indent="-342900" eaLnBrk="0" hangingPunct="0">
              <a:spcBef>
                <a:spcPct val="20000"/>
              </a:spcBef>
              <a:buClr>
                <a:srgbClr val="0082D6"/>
              </a:buClr>
              <a:buFontTx/>
              <a:buChar char="•"/>
              <a:defRPr/>
            </a:pPr>
            <a:endParaRPr lang="en-US" sz="1000" b="1" kern="0" dirty="0">
              <a:latin typeface="Calibri" pitchFamily="34" charset="0"/>
            </a:endParaRPr>
          </a:p>
          <a:p>
            <a:pPr marL="342900" indent="-342900" eaLnBrk="0" hangingPunct="0">
              <a:spcBef>
                <a:spcPct val="20000"/>
              </a:spcBef>
              <a:buClr>
                <a:srgbClr val="0082D6"/>
              </a:buClr>
              <a:buFontTx/>
              <a:buChar char="•"/>
              <a:defRPr/>
            </a:pPr>
            <a:r>
              <a:rPr lang="en-US" b="1" kern="0" dirty="0">
                <a:latin typeface="Calibri" pitchFamily="34" charset="0"/>
              </a:rPr>
              <a:t>Number of participants in </a:t>
            </a:r>
            <a:r>
              <a:rPr lang="en-US" b="1" kern="0" dirty="0" smtClean="0">
                <a:latin typeface="Calibri" pitchFamily="34" charset="0"/>
              </a:rPr>
              <a:t>the Workshop</a:t>
            </a:r>
            <a:r>
              <a:rPr lang="en-US" b="1" kern="0" dirty="0">
                <a:latin typeface="Calibri" pitchFamily="34" charset="0"/>
              </a:rPr>
              <a:t>: </a:t>
            </a:r>
            <a:r>
              <a:rPr lang="en-US" sz="2800" b="1" kern="0" dirty="0">
                <a:solidFill>
                  <a:srgbClr val="FF0000"/>
                </a:solidFill>
                <a:latin typeface="Calibri" pitchFamily="34" charset="0"/>
              </a:rPr>
              <a:t>57</a:t>
            </a:r>
            <a:endParaRPr lang="en-US" b="1" kern="0" dirty="0">
              <a:solidFill>
                <a:srgbClr val="FF0000"/>
              </a:solidFill>
              <a:latin typeface="Calibri" pitchFamily="34" charset="0"/>
            </a:endParaRPr>
          </a:p>
          <a:p>
            <a:pPr marL="342900" indent="-342900" eaLnBrk="0" hangingPunct="0">
              <a:lnSpc>
                <a:spcPct val="80000"/>
              </a:lnSpc>
              <a:spcBef>
                <a:spcPct val="20000"/>
              </a:spcBef>
              <a:buClr>
                <a:srgbClr val="0082D6"/>
              </a:buClr>
              <a:defRPr/>
            </a:pPr>
            <a:endParaRPr lang="en-US" sz="1800" b="1" kern="0" dirty="0">
              <a:latin typeface="Calibri" pitchFamily="34" charset="0"/>
            </a:endParaRPr>
          </a:p>
        </p:txBody>
      </p:sp>
      <p:pic>
        <p:nvPicPr>
          <p:cNvPr id="2055" name="Picture 8"/>
          <p:cNvPicPr>
            <a:picLocks noChangeAspect="1" noChangeArrowheads="1"/>
          </p:cNvPicPr>
          <p:nvPr/>
        </p:nvPicPr>
        <p:blipFill>
          <a:blip r:embed="rId4" cstate="print"/>
          <a:srcRect/>
          <a:stretch>
            <a:fillRect/>
          </a:stretch>
        </p:blipFill>
        <p:spPr bwMode="auto">
          <a:xfrm>
            <a:off x="5449887" y="2204864"/>
            <a:ext cx="3694113" cy="276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38113"/>
            <a:ext cx="7402513" cy="811212"/>
          </a:xfrm>
        </p:spPr>
        <p:txBody>
          <a:bodyPr/>
          <a:lstStyle/>
          <a:p>
            <a:pPr>
              <a:defRPr/>
            </a:pPr>
            <a:r>
              <a:rPr lang="en-US" dirty="0" smtClean="0">
                <a:effectLst>
                  <a:outerShdw blurRad="38100" dist="38100" dir="2700000" algn="tl">
                    <a:srgbClr val="000000">
                      <a:alpha val="43137"/>
                    </a:srgbClr>
                  </a:outerShdw>
                </a:effectLst>
                <a:latin typeface="Calibri" pitchFamily="34" charset="0"/>
              </a:rPr>
              <a:t>Test Round “d” and “</a:t>
            </a:r>
            <a:r>
              <a:rPr lang="en-US" dirty="0" err="1" smtClean="0">
                <a:effectLst>
                  <a:outerShdw blurRad="38100" dist="38100" dir="2700000" algn="tl">
                    <a:srgbClr val="000000">
                      <a:alpha val="43137"/>
                    </a:srgbClr>
                  </a:outerShdw>
                </a:effectLst>
                <a:latin typeface="Calibri" pitchFamily="34" charset="0"/>
              </a:rPr>
              <a:t>i</a:t>
            </a:r>
            <a:r>
              <a:rPr lang="en-US" dirty="0" smtClean="0">
                <a:effectLst>
                  <a:outerShdw blurRad="38100" dist="38100" dir="2700000" algn="tl">
                    <a:srgbClr val="000000">
                      <a:alpha val="43137"/>
                    </a:srgbClr>
                  </a:outerShdw>
                </a:effectLst>
                <a:latin typeface="Calibri" pitchFamily="34" charset="0"/>
              </a:rPr>
              <a:t>” </a:t>
            </a:r>
          </a:p>
        </p:txBody>
      </p:sp>
      <p:sp>
        <p:nvSpPr>
          <p:cNvPr id="5123" name="Text Box 4"/>
          <p:cNvSpPr txBox="1">
            <a:spLocks noChangeArrowheads="1"/>
          </p:cNvSpPr>
          <p:nvPr/>
        </p:nvSpPr>
        <p:spPr bwMode="auto">
          <a:xfrm>
            <a:off x="7624763" y="1111250"/>
            <a:ext cx="184150" cy="457200"/>
          </a:xfrm>
          <a:prstGeom prst="rect">
            <a:avLst/>
          </a:prstGeom>
          <a:noFill/>
          <a:ln w="9525">
            <a:noFill/>
            <a:miter lim="800000"/>
            <a:headEnd/>
            <a:tailEnd/>
          </a:ln>
        </p:spPr>
        <p:txBody>
          <a:bodyPr wrap="none">
            <a:spAutoFit/>
          </a:bodyPr>
          <a:lstStyle/>
          <a:p>
            <a:endParaRPr lang="de-DE" b="1">
              <a:latin typeface="Calibri" pitchFamily="34" charset="0"/>
            </a:endParaRPr>
          </a:p>
        </p:txBody>
      </p:sp>
      <p:graphicFrame>
        <p:nvGraphicFramePr>
          <p:cNvPr id="11" name="Diagramm 10"/>
          <p:cNvGraphicFramePr/>
          <p:nvPr/>
        </p:nvGraphicFramePr>
        <p:xfrm>
          <a:off x="539552" y="1484784"/>
          <a:ext cx="85689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5" name="Textfeld 11"/>
          <p:cNvSpPr txBox="1">
            <a:spLocks noChangeArrowheads="1"/>
          </p:cNvSpPr>
          <p:nvPr/>
        </p:nvSpPr>
        <p:spPr bwMode="auto">
          <a:xfrm>
            <a:off x="4427538" y="6597650"/>
            <a:ext cx="257175" cy="261938"/>
          </a:xfrm>
          <a:prstGeom prst="rect">
            <a:avLst/>
          </a:prstGeom>
          <a:noFill/>
          <a:ln w="9525">
            <a:noFill/>
            <a:miter lim="800000"/>
            <a:headEnd/>
            <a:tailEnd/>
          </a:ln>
        </p:spPr>
        <p:txBody>
          <a:bodyPr wrap="none">
            <a:spAutoFit/>
          </a:bodyPr>
          <a:lstStyle/>
          <a:p>
            <a:r>
              <a:rPr lang="de-DE" sz="1100">
                <a:latin typeface="Calibri" pitchFamily="34" charset="0"/>
              </a:rPr>
              <a:t>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DE" dirty="0" err="1" smtClean="0">
                <a:latin typeface="Calibri" pitchFamily="34" charset="0"/>
              </a:rPr>
              <a:t>Participation</a:t>
            </a:r>
            <a:r>
              <a:rPr lang="de-DE" dirty="0" smtClean="0">
                <a:latin typeface="Calibri" pitchFamily="34" charset="0"/>
              </a:rPr>
              <a:t> Test </a:t>
            </a:r>
            <a:r>
              <a:rPr lang="de-DE" dirty="0" err="1" smtClean="0">
                <a:latin typeface="Calibri" pitchFamily="34" charset="0"/>
              </a:rPr>
              <a:t>Round</a:t>
            </a:r>
            <a:r>
              <a:rPr lang="de-DE" dirty="0" smtClean="0">
                <a:latin typeface="Calibri" pitchFamily="34" charset="0"/>
              </a:rPr>
              <a:t> “d” </a:t>
            </a:r>
          </a:p>
        </p:txBody>
      </p:sp>
      <p:sp>
        <p:nvSpPr>
          <p:cNvPr id="3075" name="Text Box 4"/>
          <p:cNvSpPr txBox="1">
            <a:spLocks noChangeArrowheads="1"/>
          </p:cNvSpPr>
          <p:nvPr/>
        </p:nvSpPr>
        <p:spPr bwMode="auto">
          <a:xfrm>
            <a:off x="3376613" y="1049338"/>
            <a:ext cx="184150" cy="457200"/>
          </a:xfrm>
          <a:prstGeom prst="rect">
            <a:avLst/>
          </a:prstGeom>
          <a:noFill/>
          <a:ln w="9525" algn="ctr">
            <a:noFill/>
            <a:miter lim="800000"/>
            <a:headEnd/>
            <a:tailEnd/>
          </a:ln>
        </p:spPr>
        <p:txBody>
          <a:bodyPr wrap="none">
            <a:spAutoFit/>
          </a:bodyPr>
          <a:lstStyle/>
          <a:p>
            <a:pPr algn="ctr" eaLnBrk="0" hangingPunct="0"/>
            <a:endParaRPr lang="de-DE" b="1">
              <a:latin typeface="Calibri" pitchFamily="34" charset="0"/>
            </a:endParaRPr>
          </a:p>
        </p:txBody>
      </p:sp>
      <p:pic>
        <p:nvPicPr>
          <p:cNvPr id="6"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3077" name="Textfeld 7"/>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2</a:t>
            </a:r>
          </a:p>
        </p:txBody>
      </p:sp>
      <p:sp>
        <p:nvSpPr>
          <p:cNvPr id="15" name="Rectangle 3"/>
          <p:cNvSpPr txBox="1">
            <a:spLocks noChangeArrowheads="1"/>
          </p:cNvSpPr>
          <p:nvPr/>
        </p:nvSpPr>
        <p:spPr bwMode="auto">
          <a:xfrm>
            <a:off x="539552" y="1052736"/>
            <a:ext cx="7488238" cy="2664296"/>
          </a:xfrm>
          <a:prstGeom prst="rect">
            <a:avLst/>
          </a:prstGeom>
          <a:noFill/>
          <a:ln>
            <a:miter lim="800000"/>
            <a:headEnd/>
            <a:tailEnd/>
          </a:ln>
        </p:spPr>
        <p:txBody>
          <a:bodyPr/>
          <a:lstStyle/>
          <a:p>
            <a:pPr marL="342900" indent="-342900" eaLnBrk="0" hangingPunct="0">
              <a:spcBef>
                <a:spcPts val="0"/>
              </a:spcBef>
              <a:buClr>
                <a:srgbClr val="0082D6"/>
              </a:buClr>
              <a:buFontTx/>
              <a:buChar char="•"/>
              <a:defRPr/>
            </a:pPr>
            <a:r>
              <a:rPr lang="en-US" b="1" kern="0" dirty="0">
                <a:latin typeface="Calibri" pitchFamily="34" charset="0"/>
              </a:rPr>
              <a:t>Number of participating laboratories of Test Round “d”:  </a:t>
            </a:r>
            <a:r>
              <a:rPr lang="en-US" sz="2800" b="1" kern="0" dirty="0" smtClean="0">
                <a:solidFill>
                  <a:srgbClr val="FF0000"/>
                </a:solidFill>
                <a:latin typeface="Calibri" pitchFamily="34" charset="0"/>
              </a:rPr>
              <a:t>40</a:t>
            </a:r>
          </a:p>
          <a:p>
            <a:pPr marL="342900" indent="-342900" eaLnBrk="0" hangingPunct="0">
              <a:spcBef>
                <a:spcPts val="0"/>
              </a:spcBef>
              <a:buClr>
                <a:srgbClr val="0082D6"/>
              </a:buClr>
              <a:buFontTx/>
              <a:buChar char="•"/>
              <a:defRPr/>
            </a:pPr>
            <a:r>
              <a:rPr lang="en-US" b="1" kern="0" dirty="0" smtClean="0">
                <a:latin typeface="Calibri" pitchFamily="34" charset="0"/>
              </a:rPr>
              <a:t>Uploaded </a:t>
            </a:r>
            <a:r>
              <a:rPr lang="en-US" b="1" kern="0" dirty="0">
                <a:latin typeface="Calibri" pitchFamily="34" charset="0"/>
              </a:rPr>
              <a:t>results of Phase I: </a:t>
            </a:r>
            <a:r>
              <a:rPr lang="en-US" sz="2800" b="1" kern="0" dirty="0">
                <a:solidFill>
                  <a:srgbClr val="FF0000"/>
                </a:solidFill>
                <a:latin typeface="Calibri" pitchFamily="34" charset="0"/>
              </a:rPr>
              <a:t>35 </a:t>
            </a:r>
            <a:endParaRPr lang="en-US" b="1" kern="0" dirty="0">
              <a:solidFill>
                <a:srgbClr val="FF0000"/>
              </a:solidFill>
              <a:latin typeface="Calibri" pitchFamily="34" charset="0"/>
            </a:endParaRPr>
          </a:p>
          <a:p>
            <a:pPr marL="342900" indent="-342900" eaLnBrk="0" hangingPunct="0">
              <a:spcBef>
                <a:spcPts val="0"/>
              </a:spcBef>
              <a:buClr>
                <a:srgbClr val="0082D6"/>
              </a:buClr>
              <a:buFontTx/>
              <a:buChar char="•"/>
              <a:defRPr/>
            </a:pPr>
            <a:r>
              <a:rPr lang="en-US" b="1" kern="0" dirty="0" smtClean="0">
                <a:latin typeface="Calibri" pitchFamily="34" charset="0"/>
              </a:rPr>
              <a:t>Uploaded </a:t>
            </a:r>
            <a:r>
              <a:rPr lang="en-US" b="1" kern="0" dirty="0">
                <a:latin typeface="Calibri" pitchFamily="34" charset="0"/>
              </a:rPr>
              <a:t>results of Phase II: </a:t>
            </a:r>
            <a:r>
              <a:rPr lang="en-US" sz="2800" b="1" kern="0" dirty="0">
                <a:solidFill>
                  <a:srgbClr val="FF0000"/>
                </a:solidFill>
                <a:latin typeface="Calibri" pitchFamily="34" charset="0"/>
              </a:rPr>
              <a:t>37</a:t>
            </a:r>
            <a:endParaRPr lang="en-US" b="1" kern="0" dirty="0">
              <a:solidFill>
                <a:srgbClr val="FF0000"/>
              </a:solidFill>
              <a:latin typeface="Calibri" pitchFamily="34" charset="0"/>
            </a:endParaRPr>
          </a:p>
          <a:p>
            <a:pPr marL="342900" indent="-342900" eaLnBrk="0" hangingPunct="0">
              <a:spcBef>
                <a:spcPts val="0"/>
              </a:spcBef>
              <a:buClr>
                <a:srgbClr val="0082D6"/>
              </a:buClr>
              <a:buFontTx/>
              <a:buChar char="•"/>
              <a:defRPr/>
            </a:pPr>
            <a:r>
              <a:rPr lang="en-US" b="1" kern="0" dirty="0">
                <a:latin typeface="Calibri" pitchFamily="34" charset="0"/>
              </a:rPr>
              <a:t>Number of new uploaded test results in Phase II: </a:t>
            </a:r>
            <a:r>
              <a:rPr lang="en-US" sz="2800" b="1" kern="0" dirty="0">
                <a:solidFill>
                  <a:srgbClr val="FF0000"/>
                </a:solidFill>
                <a:latin typeface="Calibri" pitchFamily="34" charset="0"/>
              </a:rPr>
              <a:t>16</a:t>
            </a:r>
            <a:r>
              <a:rPr lang="en-US" b="1" kern="0" dirty="0">
                <a:latin typeface="Calibri" pitchFamily="34" charset="0"/>
              </a:rPr>
              <a:t> </a:t>
            </a:r>
          </a:p>
          <a:p>
            <a:pPr marL="342900" indent="-342900" eaLnBrk="0" hangingPunct="0">
              <a:spcBef>
                <a:spcPts val="0"/>
              </a:spcBef>
              <a:buClr>
                <a:srgbClr val="0082D6"/>
              </a:buClr>
              <a:buFontTx/>
              <a:buChar char="•"/>
              <a:defRPr/>
            </a:pPr>
            <a:r>
              <a:rPr lang="en-US" b="1" kern="0" dirty="0">
                <a:latin typeface="Calibri" pitchFamily="34" charset="0"/>
              </a:rPr>
              <a:t>Number of participants in Workshop - part d: </a:t>
            </a:r>
            <a:r>
              <a:rPr lang="en-US" sz="2800" b="1" kern="0" dirty="0">
                <a:solidFill>
                  <a:srgbClr val="FF0000"/>
                </a:solidFill>
                <a:latin typeface="Calibri" pitchFamily="34" charset="0"/>
              </a:rPr>
              <a:t>33</a:t>
            </a:r>
            <a:endParaRPr lang="en-US" b="1" kern="0" dirty="0">
              <a:solidFill>
                <a:srgbClr val="FF0000"/>
              </a:solidFill>
              <a:latin typeface="Calibri" pitchFamily="34" charset="0"/>
            </a:endParaRPr>
          </a:p>
          <a:p>
            <a:pPr marL="342900" indent="-342900" eaLnBrk="0" hangingPunct="0">
              <a:lnSpc>
                <a:spcPct val="150000"/>
              </a:lnSpc>
              <a:spcBef>
                <a:spcPct val="20000"/>
              </a:spcBef>
              <a:buClr>
                <a:srgbClr val="0082D6"/>
              </a:buClr>
              <a:buFontTx/>
              <a:buChar char="•"/>
              <a:defRPr/>
            </a:pPr>
            <a:endParaRPr lang="en-US" sz="1800" b="1" kern="0" dirty="0">
              <a:latin typeface="Calibri" pitchFamily="34" charset="0"/>
            </a:endParaRPr>
          </a:p>
          <a:p>
            <a:pPr marL="342900" indent="-342900" eaLnBrk="0" hangingPunct="0">
              <a:spcBef>
                <a:spcPct val="20000"/>
              </a:spcBef>
              <a:buClr>
                <a:srgbClr val="0082D6"/>
              </a:buClr>
              <a:buFontTx/>
              <a:buChar char="•"/>
              <a:defRPr/>
            </a:pPr>
            <a:endParaRPr lang="en-US" sz="1800" b="1" kern="0" dirty="0">
              <a:latin typeface="Calibri" pitchFamily="34" charset="0"/>
            </a:endParaRPr>
          </a:p>
          <a:p>
            <a:pPr marL="342900" indent="-342900" eaLnBrk="0" hangingPunct="0">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defRPr/>
            </a:pPr>
            <a:endParaRPr lang="en-US" sz="1800" b="1" kern="0" dirty="0">
              <a:latin typeface="Calibri" pitchFamily="34" charset="0"/>
            </a:endParaRPr>
          </a:p>
          <a:p>
            <a:pPr marL="342900" indent="-342900" eaLnBrk="0" hangingPunct="0">
              <a:lnSpc>
                <a:spcPct val="80000"/>
              </a:lnSpc>
              <a:spcBef>
                <a:spcPct val="20000"/>
              </a:spcBef>
              <a:buClr>
                <a:srgbClr val="0082D6"/>
              </a:buClr>
              <a:defRPr/>
            </a:pPr>
            <a:endParaRPr lang="en-US" sz="1800" b="1" kern="0" dirty="0">
              <a:latin typeface="Calibri" pitchFamily="34" charset="0"/>
            </a:endParaRPr>
          </a:p>
        </p:txBody>
      </p:sp>
      <p:pic>
        <p:nvPicPr>
          <p:cNvPr id="3079" name="Picture 2"/>
          <p:cNvPicPr>
            <a:picLocks noChangeAspect="1" noChangeArrowheads="1"/>
          </p:cNvPicPr>
          <p:nvPr/>
        </p:nvPicPr>
        <p:blipFill>
          <a:blip r:embed="rId4" cstate="print"/>
          <a:srcRect/>
          <a:stretch>
            <a:fillRect/>
          </a:stretch>
        </p:blipFill>
        <p:spPr bwMode="auto">
          <a:xfrm>
            <a:off x="4067944" y="3717032"/>
            <a:ext cx="4752528" cy="3024187"/>
          </a:xfrm>
          <a:prstGeom prst="rect">
            <a:avLst/>
          </a:prstGeom>
          <a:ln>
            <a:noFill/>
          </a:ln>
          <a:effectLst>
            <a:outerShdw blurRad="292100" dist="139700" dir="2700000" algn="tl" rotWithShape="0">
              <a:srgbClr val="333333">
                <a:alpha val="65000"/>
              </a:srgbClr>
            </a:outerShdw>
          </a:effectLst>
        </p:spPr>
      </p:pic>
      <p:pic>
        <p:nvPicPr>
          <p:cNvPr id="3080" name="Picture 10"/>
          <p:cNvPicPr>
            <a:picLocks noChangeAspect="1" noChangeArrowheads="1"/>
          </p:cNvPicPr>
          <p:nvPr/>
        </p:nvPicPr>
        <p:blipFill>
          <a:blip r:embed="rId5" cstate="print"/>
          <a:srcRect/>
          <a:stretch>
            <a:fillRect/>
          </a:stretch>
        </p:blipFill>
        <p:spPr bwMode="auto">
          <a:xfrm>
            <a:off x="467544" y="3933056"/>
            <a:ext cx="3219450" cy="2493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DE" dirty="0" err="1" smtClean="0">
                <a:latin typeface="Calibri" pitchFamily="34" charset="0"/>
              </a:rPr>
              <a:t>Participation</a:t>
            </a:r>
            <a:r>
              <a:rPr lang="de-DE" dirty="0" smtClean="0">
                <a:latin typeface="Calibri" pitchFamily="34" charset="0"/>
              </a:rPr>
              <a:t> Test </a:t>
            </a:r>
            <a:r>
              <a:rPr lang="de-DE" dirty="0" err="1" smtClean="0">
                <a:latin typeface="Calibri" pitchFamily="34" charset="0"/>
              </a:rPr>
              <a:t>Round</a:t>
            </a:r>
            <a:r>
              <a:rPr lang="de-DE" dirty="0" smtClean="0">
                <a:latin typeface="Calibri" pitchFamily="34" charset="0"/>
              </a:rPr>
              <a:t> “i” </a:t>
            </a:r>
          </a:p>
        </p:txBody>
      </p:sp>
      <p:sp>
        <p:nvSpPr>
          <p:cNvPr id="4099" name="Text Box 4"/>
          <p:cNvSpPr txBox="1">
            <a:spLocks noChangeArrowheads="1"/>
          </p:cNvSpPr>
          <p:nvPr/>
        </p:nvSpPr>
        <p:spPr bwMode="auto">
          <a:xfrm>
            <a:off x="3376613" y="1049338"/>
            <a:ext cx="184150" cy="457200"/>
          </a:xfrm>
          <a:prstGeom prst="rect">
            <a:avLst/>
          </a:prstGeom>
          <a:noFill/>
          <a:ln w="9525" algn="ctr">
            <a:noFill/>
            <a:miter lim="800000"/>
            <a:headEnd/>
            <a:tailEnd/>
          </a:ln>
        </p:spPr>
        <p:txBody>
          <a:bodyPr wrap="none">
            <a:spAutoFit/>
          </a:bodyPr>
          <a:lstStyle/>
          <a:p>
            <a:pPr algn="ctr" eaLnBrk="0" hangingPunct="0"/>
            <a:endParaRPr lang="de-DE" b="1">
              <a:latin typeface="Calibri" pitchFamily="34" charset="0"/>
            </a:endParaRPr>
          </a:p>
        </p:txBody>
      </p:sp>
      <p:pic>
        <p:nvPicPr>
          <p:cNvPr id="6"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4101" name="Textfeld 7"/>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3</a:t>
            </a:r>
          </a:p>
        </p:txBody>
      </p:sp>
      <p:pic>
        <p:nvPicPr>
          <p:cNvPr id="4102" name="Picture 11"/>
          <p:cNvPicPr>
            <a:picLocks noChangeAspect="1" noChangeArrowheads="1"/>
          </p:cNvPicPr>
          <p:nvPr/>
        </p:nvPicPr>
        <p:blipFill>
          <a:blip r:embed="rId4" cstate="print"/>
          <a:srcRect/>
          <a:stretch>
            <a:fillRect/>
          </a:stretch>
        </p:blipFill>
        <p:spPr bwMode="auto">
          <a:xfrm>
            <a:off x="4283968" y="3833813"/>
            <a:ext cx="4537075" cy="3024187"/>
          </a:xfrm>
          <a:prstGeom prst="rect">
            <a:avLst/>
          </a:prstGeom>
          <a:ln>
            <a:noFill/>
          </a:ln>
          <a:effectLst>
            <a:outerShdw blurRad="292100" dist="139700" dir="2700000" algn="tl" rotWithShape="0">
              <a:srgbClr val="333333">
                <a:alpha val="65000"/>
              </a:srgbClr>
            </a:outerShdw>
          </a:effectLst>
        </p:spPr>
      </p:pic>
      <p:sp>
        <p:nvSpPr>
          <p:cNvPr id="15" name="Rectangle 3"/>
          <p:cNvSpPr txBox="1">
            <a:spLocks noChangeArrowheads="1"/>
          </p:cNvSpPr>
          <p:nvPr/>
        </p:nvSpPr>
        <p:spPr bwMode="auto">
          <a:xfrm>
            <a:off x="611560" y="1124744"/>
            <a:ext cx="7488238" cy="2304603"/>
          </a:xfrm>
          <a:prstGeom prst="rect">
            <a:avLst/>
          </a:prstGeom>
          <a:noFill/>
          <a:ln>
            <a:miter lim="800000"/>
            <a:headEnd/>
            <a:tailEnd/>
          </a:ln>
        </p:spPr>
        <p:txBody>
          <a:bodyPr/>
          <a:lstStyle/>
          <a:p>
            <a:pPr marL="342900" indent="-342900" eaLnBrk="0" hangingPunct="0">
              <a:spcBef>
                <a:spcPts val="0"/>
              </a:spcBef>
              <a:buClr>
                <a:srgbClr val="0082D6"/>
              </a:buClr>
              <a:buFontTx/>
              <a:buChar char="•"/>
              <a:defRPr/>
            </a:pPr>
            <a:r>
              <a:rPr lang="en-US" b="1" kern="0" dirty="0">
                <a:latin typeface="Calibri" pitchFamily="34" charset="0"/>
              </a:rPr>
              <a:t>Number of participating laboratories  in Test Round “</a:t>
            </a:r>
            <a:r>
              <a:rPr lang="en-US" b="1" kern="0" dirty="0" err="1">
                <a:latin typeface="Calibri" pitchFamily="34" charset="0"/>
              </a:rPr>
              <a:t>i</a:t>
            </a:r>
            <a:r>
              <a:rPr lang="en-US" b="1" kern="0" dirty="0">
                <a:latin typeface="Calibri" pitchFamily="34" charset="0"/>
              </a:rPr>
              <a:t>”:  </a:t>
            </a:r>
            <a:r>
              <a:rPr lang="en-US" sz="2800" b="1" kern="0" dirty="0">
                <a:solidFill>
                  <a:srgbClr val="FF0000"/>
                </a:solidFill>
                <a:latin typeface="Calibri" pitchFamily="34" charset="0"/>
              </a:rPr>
              <a:t>39</a:t>
            </a:r>
            <a:endParaRPr lang="en-US" b="1" kern="0" dirty="0">
              <a:solidFill>
                <a:srgbClr val="FF0000"/>
              </a:solidFill>
              <a:latin typeface="Calibri" pitchFamily="34" charset="0"/>
            </a:endParaRPr>
          </a:p>
          <a:p>
            <a:pPr marL="342900" indent="-342900" eaLnBrk="0" hangingPunct="0">
              <a:spcBef>
                <a:spcPts val="0"/>
              </a:spcBef>
              <a:buClr>
                <a:srgbClr val="0082D6"/>
              </a:buClr>
              <a:buFontTx/>
              <a:buChar char="•"/>
              <a:defRPr/>
            </a:pPr>
            <a:r>
              <a:rPr lang="en-US" b="1" kern="0" dirty="0">
                <a:latin typeface="Calibri" pitchFamily="34" charset="0"/>
              </a:rPr>
              <a:t>Uploaded results of Phase I: </a:t>
            </a:r>
            <a:r>
              <a:rPr lang="en-US" sz="2800" b="1" kern="0" dirty="0">
                <a:solidFill>
                  <a:srgbClr val="FF0000"/>
                </a:solidFill>
                <a:latin typeface="Calibri" pitchFamily="34" charset="0"/>
              </a:rPr>
              <a:t>27 </a:t>
            </a:r>
            <a:endParaRPr lang="en-US" b="1" kern="0" dirty="0">
              <a:solidFill>
                <a:srgbClr val="FF0000"/>
              </a:solidFill>
              <a:latin typeface="Calibri" pitchFamily="34" charset="0"/>
            </a:endParaRPr>
          </a:p>
          <a:p>
            <a:pPr marL="342900" indent="-342900" eaLnBrk="0" hangingPunct="0">
              <a:spcBef>
                <a:spcPts val="0"/>
              </a:spcBef>
              <a:buClr>
                <a:srgbClr val="0082D6"/>
              </a:buClr>
              <a:buFontTx/>
              <a:buChar char="•"/>
              <a:defRPr/>
            </a:pPr>
            <a:r>
              <a:rPr lang="en-US" b="1" kern="0" dirty="0">
                <a:latin typeface="Calibri" pitchFamily="34" charset="0"/>
              </a:rPr>
              <a:t> Uploaded results of Phase II: </a:t>
            </a:r>
            <a:r>
              <a:rPr lang="en-US" sz="2800" b="1" kern="0" dirty="0">
                <a:solidFill>
                  <a:srgbClr val="FF0000"/>
                </a:solidFill>
                <a:latin typeface="Calibri" pitchFamily="34" charset="0"/>
              </a:rPr>
              <a:t>32</a:t>
            </a:r>
            <a:endParaRPr lang="en-US" b="1" kern="0" dirty="0">
              <a:solidFill>
                <a:srgbClr val="FF0000"/>
              </a:solidFill>
              <a:latin typeface="Calibri" pitchFamily="34" charset="0"/>
            </a:endParaRPr>
          </a:p>
          <a:p>
            <a:pPr marL="342900" indent="-342900" eaLnBrk="0" hangingPunct="0">
              <a:spcBef>
                <a:spcPts val="0"/>
              </a:spcBef>
              <a:buClr>
                <a:srgbClr val="0082D6"/>
              </a:buClr>
              <a:buFontTx/>
              <a:buChar char="•"/>
              <a:defRPr/>
            </a:pPr>
            <a:r>
              <a:rPr lang="en-US" sz="2800" b="1" kern="0" dirty="0">
                <a:solidFill>
                  <a:srgbClr val="FF0000"/>
                </a:solidFill>
                <a:latin typeface="Calibri" pitchFamily="34" charset="0"/>
              </a:rPr>
              <a:t>5</a:t>
            </a:r>
            <a:r>
              <a:rPr lang="en-US" b="1" kern="0" dirty="0">
                <a:latin typeface="Calibri" pitchFamily="34" charset="0"/>
              </a:rPr>
              <a:t> laboratories improved their test results in Phase II</a:t>
            </a:r>
          </a:p>
          <a:p>
            <a:pPr marL="342900" indent="-342900" eaLnBrk="0" hangingPunct="0">
              <a:spcBef>
                <a:spcPts val="0"/>
              </a:spcBef>
              <a:buClr>
                <a:srgbClr val="0082D6"/>
              </a:buClr>
              <a:buFontTx/>
              <a:buChar char="•"/>
              <a:defRPr/>
            </a:pPr>
            <a:r>
              <a:rPr lang="en-US" b="1" kern="0" dirty="0">
                <a:latin typeface="Calibri" pitchFamily="34" charset="0"/>
              </a:rPr>
              <a:t>Number of participants in Workshop – part </a:t>
            </a:r>
            <a:r>
              <a:rPr lang="en-US" b="1" kern="0" dirty="0" err="1">
                <a:latin typeface="Calibri" pitchFamily="34" charset="0"/>
              </a:rPr>
              <a:t>i</a:t>
            </a:r>
            <a:r>
              <a:rPr lang="en-US" b="1" kern="0" dirty="0">
                <a:latin typeface="Calibri" pitchFamily="34" charset="0"/>
              </a:rPr>
              <a:t>: </a:t>
            </a:r>
            <a:r>
              <a:rPr lang="en-US" sz="2800" b="1" kern="0" dirty="0">
                <a:solidFill>
                  <a:srgbClr val="FF0000"/>
                </a:solidFill>
                <a:latin typeface="Calibri" pitchFamily="34" charset="0"/>
              </a:rPr>
              <a:t>36</a:t>
            </a:r>
            <a:endParaRPr lang="en-US" sz="1800" b="1" kern="0" dirty="0">
              <a:solidFill>
                <a:srgbClr val="FF0000"/>
              </a:solidFill>
              <a:latin typeface="Calibri" pitchFamily="34" charset="0"/>
            </a:endParaRPr>
          </a:p>
          <a:p>
            <a:pPr marL="342900" indent="-342900" eaLnBrk="0" hangingPunct="0">
              <a:lnSpc>
                <a:spcPct val="150000"/>
              </a:lnSpc>
              <a:spcBef>
                <a:spcPct val="20000"/>
              </a:spcBef>
              <a:buClr>
                <a:srgbClr val="0082D6"/>
              </a:buClr>
              <a:buFontTx/>
              <a:buChar char="•"/>
              <a:defRPr/>
            </a:pPr>
            <a:endParaRPr lang="en-US" sz="1800" b="1" kern="0" dirty="0">
              <a:latin typeface="Calibri" pitchFamily="34" charset="0"/>
            </a:endParaRPr>
          </a:p>
          <a:p>
            <a:pPr marL="342900" indent="-342900" eaLnBrk="0" hangingPunct="0">
              <a:spcBef>
                <a:spcPct val="20000"/>
              </a:spcBef>
              <a:buClr>
                <a:srgbClr val="0082D6"/>
              </a:buClr>
              <a:buFontTx/>
              <a:buChar char="•"/>
              <a:defRPr/>
            </a:pPr>
            <a:endParaRPr lang="en-US" sz="1800" b="1" kern="0" dirty="0">
              <a:latin typeface="Calibri" pitchFamily="34" charset="0"/>
            </a:endParaRPr>
          </a:p>
          <a:p>
            <a:pPr marL="342900" indent="-342900" eaLnBrk="0" hangingPunct="0">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buFontTx/>
              <a:buChar char="•"/>
              <a:defRPr/>
            </a:pPr>
            <a:endParaRPr lang="en-US" sz="1800" b="1" kern="0" dirty="0">
              <a:latin typeface="Calibri" pitchFamily="34" charset="0"/>
            </a:endParaRPr>
          </a:p>
          <a:p>
            <a:pPr marL="342900" indent="-342900" eaLnBrk="0" hangingPunct="0">
              <a:lnSpc>
                <a:spcPct val="80000"/>
              </a:lnSpc>
              <a:spcBef>
                <a:spcPct val="20000"/>
              </a:spcBef>
              <a:buClr>
                <a:srgbClr val="0082D6"/>
              </a:buClr>
              <a:defRPr/>
            </a:pPr>
            <a:endParaRPr lang="en-US" sz="1800" b="1" kern="0" dirty="0">
              <a:latin typeface="Calibri" pitchFamily="34" charset="0"/>
            </a:endParaRPr>
          </a:p>
          <a:p>
            <a:pPr marL="342900" indent="-342900" eaLnBrk="0" hangingPunct="0">
              <a:lnSpc>
                <a:spcPct val="80000"/>
              </a:lnSpc>
              <a:spcBef>
                <a:spcPct val="20000"/>
              </a:spcBef>
              <a:buClr>
                <a:srgbClr val="0082D6"/>
              </a:buClr>
              <a:defRPr/>
            </a:pPr>
            <a:endParaRPr lang="en-US" sz="1800" b="1" kern="0" dirty="0">
              <a:latin typeface="Calibri" pitchFamily="34" charset="0"/>
            </a:endParaRPr>
          </a:p>
        </p:txBody>
      </p:sp>
      <p:pic>
        <p:nvPicPr>
          <p:cNvPr id="4104" name="Picture 10"/>
          <p:cNvPicPr>
            <a:picLocks noChangeAspect="1" noChangeArrowheads="1"/>
          </p:cNvPicPr>
          <p:nvPr/>
        </p:nvPicPr>
        <p:blipFill>
          <a:blip r:embed="rId5" cstate="print"/>
          <a:srcRect/>
          <a:stretch>
            <a:fillRect/>
          </a:stretch>
        </p:blipFill>
        <p:spPr bwMode="auto">
          <a:xfrm>
            <a:off x="827584" y="3933056"/>
            <a:ext cx="3219450" cy="2493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nSpc>
                <a:spcPct val="150000"/>
              </a:lnSpc>
            </a:pPr>
            <a:r>
              <a:rPr lang="en-US" smtClean="0">
                <a:latin typeface="Calibri" pitchFamily="34" charset="0"/>
              </a:rPr>
              <a:t>Results of Test Round “d”</a:t>
            </a:r>
          </a:p>
        </p:txBody>
      </p:sp>
      <p:sp>
        <p:nvSpPr>
          <p:cNvPr id="6147" name="Text Box 4"/>
          <p:cNvSpPr txBox="1">
            <a:spLocks noChangeArrowheads="1"/>
          </p:cNvSpPr>
          <p:nvPr/>
        </p:nvSpPr>
        <p:spPr bwMode="auto">
          <a:xfrm>
            <a:off x="971550" y="1052513"/>
            <a:ext cx="5334000" cy="400050"/>
          </a:xfrm>
          <a:prstGeom prst="rect">
            <a:avLst/>
          </a:prstGeom>
          <a:noFill/>
          <a:ln w="9525">
            <a:noFill/>
            <a:miter lim="800000"/>
            <a:headEnd/>
            <a:tailEnd/>
          </a:ln>
        </p:spPr>
        <p:txBody>
          <a:bodyPr wrap="none">
            <a:spAutoFit/>
          </a:bodyPr>
          <a:lstStyle/>
          <a:p>
            <a:r>
              <a:rPr lang="en-US" sz="2000" b="1" i="1" u="sng">
                <a:latin typeface="Calibri" pitchFamily="34" charset="0"/>
                <a:ea typeface="Calibri" pitchFamily="34" charset="0"/>
                <a:cs typeface="Calibri" pitchFamily="34" charset="0"/>
              </a:rPr>
              <a:t>Comparison of the results of Phase I and Phase II</a:t>
            </a:r>
          </a:p>
        </p:txBody>
      </p:sp>
      <p:graphicFrame>
        <p:nvGraphicFramePr>
          <p:cNvPr id="12" name="Tabelle 11"/>
          <p:cNvGraphicFramePr>
            <a:graphicFrameLocks noGrp="1"/>
          </p:cNvGraphicFramePr>
          <p:nvPr/>
        </p:nvGraphicFramePr>
        <p:xfrm>
          <a:off x="107504" y="1484784"/>
          <a:ext cx="8964487" cy="5112574"/>
        </p:xfrm>
        <a:graphic>
          <a:graphicData uri="http://schemas.openxmlformats.org/drawingml/2006/table">
            <a:tbl>
              <a:tblPr/>
              <a:tblGrid>
                <a:gridCol w="789375"/>
                <a:gridCol w="539276"/>
                <a:gridCol w="1516225"/>
                <a:gridCol w="984765"/>
                <a:gridCol w="2118027"/>
                <a:gridCol w="984765"/>
                <a:gridCol w="2032054"/>
              </a:tblGrid>
              <a:tr h="282537">
                <a:tc gridSpan="3">
                  <a:txBody>
                    <a:bodyPr/>
                    <a:lstStyle/>
                    <a:p>
                      <a:pPr algn="ctr" fontAlgn="b"/>
                      <a:r>
                        <a:rPr lang="de-DE" sz="800" b="1"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gridSpan="2">
                  <a:txBody>
                    <a:bodyPr/>
                    <a:lstStyle/>
                    <a:p>
                      <a:pPr algn="ctr" fontAlgn="b"/>
                      <a:r>
                        <a:rPr lang="de-DE" sz="800" b="1" i="0" u="none" strike="noStrike" dirty="0">
                          <a:solidFill>
                            <a:srgbClr val="000000"/>
                          </a:solidFill>
                          <a:latin typeface="Calibri"/>
                        </a:rPr>
                        <a:t>Phase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gridSpan="2">
                  <a:txBody>
                    <a:bodyPr/>
                    <a:lstStyle/>
                    <a:p>
                      <a:pPr algn="ctr" fontAlgn="b"/>
                      <a:r>
                        <a:rPr lang="de-DE" sz="800" b="1" i="0" u="none" strike="noStrike" dirty="0">
                          <a:solidFill>
                            <a:srgbClr val="000000"/>
                          </a:solidFill>
                          <a:latin typeface="Calibri"/>
                        </a:rPr>
                        <a:t>Phase 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alpha val="45000"/>
                      </a:srgbClr>
                    </a:solidFill>
                  </a:tcPr>
                </a:tc>
                <a:tc hMerge="1">
                  <a:txBody>
                    <a:bodyPr/>
                    <a:lstStyle/>
                    <a:p>
                      <a:endParaRPr lang="de-DE"/>
                    </a:p>
                  </a:txBody>
                  <a:tcPr/>
                </a:tc>
              </a:tr>
              <a:tr h="295991">
                <a:tc>
                  <a:txBody>
                    <a:bodyPr/>
                    <a:lstStyle/>
                    <a:p>
                      <a:pPr algn="ctr" fontAlgn="b"/>
                      <a:r>
                        <a:rPr lang="de-DE" sz="800" b="1" i="0" u="none" strike="noStrike">
                          <a:solidFill>
                            <a:srgbClr val="000000"/>
                          </a:solidFill>
                          <a:latin typeface="Calibri"/>
                        </a:rPr>
                        <a:t>Configuration</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Gas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Position of pressure sensor</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Assigned value X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Standard deviation of assigned value</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dirty="0" err="1">
                          <a:solidFill>
                            <a:srgbClr val="000000"/>
                          </a:solidFill>
                          <a:latin typeface="Calibri"/>
                        </a:rPr>
                        <a:t>Assigned</a:t>
                      </a:r>
                      <a:r>
                        <a:rPr lang="de-DE" sz="800" b="1" i="0" u="none" strike="noStrike" dirty="0">
                          <a:solidFill>
                            <a:srgbClr val="000000"/>
                          </a:solidFill>
                          <a:latin typeface="Calibri"/>
                        </a:rPr>
                        <a:t> </a:t>
                      </a:r>
                      <a:r>
                        <a:rPr lang="de-DE" sz="800" b="1" i="0" u="none" strike="noStrike" dirty="0" err="1">
                          <a:solidFill>
                            <a:srgbClr val="000000"/>
                          </a:solidFill>
                          <a:latin typeface="Calibri"/>
                        </a:rPr>
                        <a:t>value</a:t>
                      </a:r>
                      <a:r>
                        <a:rPr lang="de-DE" sz="800" b="1" i="0" u="none" strike="noStrike" dirty="0">
                          <a:solidFill>
                            <a:srgbClr val="000000"/>
                          </a:solidFill>
                          <a:latin typeface="Calibri"/>
                        </a:rPr>
                        <a:t> X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0000">
                        <a:alpha val="45000"/>
                      </a:srgbClr>
                    </a:solidFill>
                  </a:tcPr>
                </a:tc>
                <a:tc>
                  <a:txBody>
                    <a:bodyPr/>
                    <a:lstStyle/>
                    <a:p>
                      <a:pPr algn="ctr" fontAlgn="b"/>
                      <a:r>
                        <a:rPr lang="en-US" sz="800" b="1" i="0" u="none" strike="noStrike" dirty="0">
                          <a:solidFill>
                            <a:srgbClr val="000000"/>
                          </a:solidFill>
                          <a:latin typeface="Calibri"/>
                        </a:rPr>
                        <a:t>Standard deviation of assigned value</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0000">
                        <a:alpha val="45000"/>
                      </a:srgbClr>
                    </a:solidFill>
                  </a:tcPr>
                </a:tc>
              </a:tr>
              <a:tr h="282537">
                <a:tc>
                  <a:txBody>
                    <a:bodyPr/>
                    <a:lstStyle/>
                    <a:p>
                      <a:pPr algn="ctr" fontAlgn="b"/>
                      <a:r>
                        <a:rPr lang="de-DE" sz="800" b="1" i="0" u="none" strike="noStrike" dirty="0">
                          <a:solidFill>
                            <a:srgbClr val="000000"/>
                          </a:solidFill>
                          <a:latin typeface="Calibri"/>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Ethylene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Side </a:t>
                      </a:r>
                      <a:r>
                        <a:rPr lang="de-DE" sz="800" b="1" i="0" u="none" strike="noStrike" dirty="0" err="1">
                          <a:solidFill>
                            <a:srgbClr val="000000"/>
                          </a:solidFill>
                          <a:latin typeface="Calibri"/>
                        </a:rPr>
                        <a:t>of</a:t>
                      </a:r>
                      <a:r>
                        <a:rPr lang="de-DE" sz="800" b="1" i="0" u="none" strike="noStrike" dirty="0">
                          <a:solidFill>
                            <a:srgbClr val="000000"/>
                          </a:solidFill>
                          <a:latin typeface="Calibri"/>
                        </a:rPr>
                        <a:t> </a:t>
                      </a:r>
                      <a:r>
                        <a:rPr lang="de-DE" sz="800" b="1" i="0" u="none" strike="noStrike" dirty="0" err="1">
                          <a:solidFill>
                            <a:srgbClr val="000000"/>
                          </a:solidFill>
                          <a:latin typeface="Calibri"/>
                        </a:rPr>
                        <a:t>ignition</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dirty="0">
                          <a:solidFill>
                            <a:srgbClr val="000000"/>
                          </a:solidFill>
                          <a:latin typeface="Calibri"/>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Ethylene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Opposite</a:t>
                      </a:r>
                      <a:r>
                        <a:rPr lang="de-DE" sz="800" b="1" i="0" u="none" strike="noStrike" dirty="0">
                          <a:solidFill>
                            <a:srgbClr val="000000"/>
                          </a:solidFill>
                          <a:latin typeface="Calibri"/>
                        </a:rPr>
                        <a:t> </a:t>
                      </a:r>
                      <a:r>
                        <a:rPr lang="de-DE" sz="800" b="1" i="0" u="none" strike="noStrike" dirty="0" err="1">
                          <a:solidFill>
                            <a:srgbClr val="000000"/>
                          </a:solidFill>
                          <a:latin typeface="Calibri"/>
                        </a:rPr>
                        <a:t>side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Side of ignition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dirty="0">
                          <a:solidFill>
                            <a:srgbClr val="000000"/>
                          </a:solidFill>
                          <a:latin typeface="Calibri"/>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Opposite side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dirty="0">
                          <a:solidFill>
                            <a:srgbClr val="000000"/>
                          </a:solidFill>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Ethylene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Side </a:t>
                      </a:r>
                      <a:r>
                        <a:rPr lang="de-DE" sz="800" b="1" i="0" u="none" strike="noStrike" dirty="0" err="1">
                          <a:solidFill>
                            <a:srgbClr val="000000"/>
                          </a:solidFill>
                          <a:latin typeface="Calibri"/>
                        </a:rPr>
                        <a:t>of</a:t>
                      </a:r>
                      <a:r>
                        <a:rPr lang="de-DE" sz="800" b="1" i="0" u="none" strike="noStrike" dirty="0">
                          <a:solidFill>
                            <a:srgbClr val="000000"/>
                          </a:solidFill>
                          <a:latin typeface="Calibri"/>
                        </a:rPr>
                        <a:t> </a:t>
                      </a:r>
                      <a:r>
                        <a:rPr lang="de-DE" sz="800" b="1" i="0" u="none" strike="noStrike" dirty="0" err="1">
                          <a:solidFill>
                            <a:srgbClr val="000000"/>
                          </a:solidFill>
                          <a:latin typeface="Calibri"/>
                        </a:rPr>
                        <a:t>ignition</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6,72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6,88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Ethylene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Opposite side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7,16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Side of ignition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a:solidFill>
                            <a:srgbClr val="000000"/>
                          </a:solidFill>
                          <a:latin typeface="Calibri"/>
                        </a:rPr>
                        <a: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Opposite side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dirty="0">
                          <a:solidFill>
                            <a:srgbClr val="000000"/>
                          </a:solidFill>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Ethylene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Side </a:t>
                      </a:r>
                      <a:r>
                        <a:rPr lang="de-DE" sz="800" b="1" i="0" u="none" strike="noStrike" dirty="0" err="1">
                          <a:solidFill>
                            <a:srgbClr val="000000"/>
                          </a:solidFill>
                          <a:latin typeface="Calibri"/>
                        </a:rPr>
                        <a:t>of</a:t>
                      </a:r>
                      <a:r>
                        <a:rPr lang="de-DE" sz="800" b="1" i="0" u="none" strike="noStrike" dirty="0">
                          <a:solidFill>
                            <a:srgbClr val="000000"/>
                          </a:solidFill>
                          <a:latin typeface="Calibri"/>
                        </a:rPr>
                        <a:t> </a:t>
                      </a:r>
                      <a:r>
                        <a:rPr lang="de-DE" sz="800" b="1" i="0" u="none" strike="noStrike" dirty="0" err="1">
                          <a:solidFill>
                            <a:srgbClr val="000000"/>
                          </a:solidFill>
                          <a:latin typeface="Calibri"/>
                        </a:rPr>
                        <a:t>ignition</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6,08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6,36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Ethylene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Opposite</a:t>
                      </a:r>
                      <a:r>
                        <a:rPr lang="de-DE" sz="800" b="1" i="0" u="none" strike="noStrike" dirty="0">
                          <a:solidFill>
                            <a:srgbClr val="000000"/>
                          </a:solidFill>
                          <a:latin typeface="Calibri"/>
                        </a:rPr>
                        <a:t> </a:t>
                      </a:r>
                      <a:r>
                        <a:rPr lang="de-DE" sz="800" b="1" i="0" u="none" strike="noStrike" dirty="0" err="1">
                          <a:solidFill>
                            <a:srgbClr val="000000"/>
                          </a:solidFill>
                          <a:latin typeface="Calibri"/>
                        </a:rPr>
                        <a:t>side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11,66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11,88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Side of ignition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6,31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a:solidFill>
                            <a:srgbClr val="000000"/>
                          </a:solidFill>
                          <a:latin typeface="Calibri"/>
                        </a:rPr>
                        <a:t>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Opposite side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13,12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12,93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537">
                <a:tc>
                  <a:txBody>
                    <a:bodyPr/>
                    <a:lstStyle/>
                    <a:p>
                      <a:pPr algn="ctr" fontAlgn="b"/>
                      <a:r>
                        <a:rPr lang="de-DE" sz="800" b="1" i="0" u="none" strike="noStrike" dirty="0">
                          <a:solidFill>
                            <a:srgbClr val="000000"/>
                          </a:solidFill>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Ethylene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err="1">
                          <a:solidFill>
                            <a:srgbClr val="000000"/>
                          </a:solidFill>
                          <a:latin typeface="Calibri"/>
                        </a:rPr>
                        <a:t>Opposite</a:t>
                      </a:r>
                      <a:r>
                        <a:rPr lang="de-DE" sz="800" b="1" i="0" u="none" strike="noStrike" dirty="0">
                          <a:solidFill>
                            <a:srgbClr val="000000"/>
                          </a:solidFill>
                          <a:latin typeface="Calibri"/>
                        </a:rPr>
                        <a:t> </a:t>
                      </a:r>
                      <a:r>
                        <a:rPr lang="de-DE" sz="800" b="1" i="0" u="none" strike="noStrike" dirty="0" err="1">
                          <a:solidFill>
                            <a:srgbClr val="000000"/>
                          </a:solidFill>
                          <a:latin typeface="Calibri"/>
                        </a:rPr>
                        <a:t>side</a:t>
                      </a:r>
                      <a:endParaRPr lang="de-DE" sz="8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15,74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15,75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1,27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Ethylene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Side of ignition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5,83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0,67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a:solidFill>
                            <a:srgbClr val="000000"/>
                          </a:solidFill>
                          <a:latin typeface="Calibri"/>
                        </a:rPr>
                        <a:t>5,92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c>
                  <a:txBody>
                    <a:bodyPr/>
                    <a:lstStyle/>
                    <a:p>
                      <a:pPr algn="ctr" fontAlgn="b"/>
                      <a:r>
                        <a:rPr lang="de-DE" sz="800" b="1" i="0" u="none" strike="noStrike" dirty="0">
                          <a:solidFill>
                            <a:srgbClr val="000000"/>
                          </a:solidFill>
                          <a:latin typeface="Calibri"/>
                        </a:rPr>
                        <a:t>0,57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alpha val="45000"/>
                      </a:srgbClr>
                    </a:solidFill>
                  </a:tcPr>
                </a:tc>
              </a:tr>
              <a:tr h="282537">
                <a:tc>
                  <a:txBody>
                    <a:bodyPr/>
                    <a:lstStyle/>
                    <a:p>
                      <a:pPr algn="ctr" fontAlgn="b"/>
                      <a:r>
                        <a:rPr lang="de-DE" sz="800" b="1" i="0" u="none" strike="noStrike">
                          <a:solidFill>
                            <a:srgbClr val="000000"/>
                          </a:solidFill>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Opposite side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14,01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2,68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13,79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1,86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991">
                <a:tc>
                  <a:txBody>
                    <a:bodyPr/>
                    <a:lstStyle/>
                    <a:p>
                      <a:pPr algn="ctr" fontAlgn="b"/>
                      <a:r>
                        <a:rPr lang="de-DE" sz="800" b="1" i="0" u="none" strike="noStrike">
                          <a:solidFill>
                            <a:srgbClr val="000000"/>
                          </a:solidFill>
                          <a:latin typeface="Calibri"/>
                        </a:rPr>
                        <a:t>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Hydrogen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Side of ignition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5,80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0,45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a:solidFill>
                            <a:srgbClr val="000000"/>
                          </a:solidFill>
                          <a:latin typeface="Calibri"/>
                        </a:rPr>
                        <a:t>5,94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1" i="0" u="none" strike="noStrike" dirty="0">
                          <a:solidFill>
                            <a:srgbClr val="000000"/>
                          </a:solidFill>
                          <a:latin typeface="Calibri"/>
                        </a:rPr>
                        <a:t>0,36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97" name="Textfeld 11"/>
          <p:cNvSpPr txBox="1">
            <a:spLocks noChangeArrowheads="1"/>
          </p:cNvSpPr>
          <p:nvPr/>
        </p:nvSpPr>
        <p:spPr bwMode="auto">
          <a:xfrm>
            <a:off x="4427538" y="6597650"/>
            <a:ext cx="257175" cy="261938"/>
          </a:xfrm>
          <a:prstGeom prst="rect">
            <a:avLst/>
          </a:prstGeom>
          <a:noFill/>
          <a:ln w="9525">
            <a:noFill/>
            <a:miter lim="800000"/>
            <a:headEnd/>
            <a:tailEnd/>
          </a:ln>
        </p:spPr>
        <p:txBody>
          <a:bodyPr wrap="none">
            <a:spAutoFit/>
          </a:bodyPr>
          <a:lstStyle/>
          <a:p>
            <a:r>
              <a:rPr lang="en-US" sz="1100">
                <a:latin typeface="Calibri" pitchFamily="34" charset="0"/>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138113"/>
            <a:ext cx="7402513" cy="811212"/>
          </a:xfrm>
        </p:spPr>
        <p:txBody>
          <a:bodyPr/>
          <a:lstStyle/>
          <a:p>
            <a:r>
              <a:rPr lang="en-US" smtClean="0">
                <a:latin typeface="Calibri" pitchFamily="34" charset="0"/>
              </a:rPr>
              <a:t>Results of Test Round “d”</a:t>
            </a:r>
          </a:p>
        </p:txBody>
      </p:sp>
      <p:sp>
        <p:nvSpPr>
          <p:cNvPr id="7171" name="Text Box 4"/>
          <p:cNvSpPr txBox="1">
            <a:spLocks noChangeArrowheads="1"/>
          </p:cNvSpPr>
          <p:nvPr/>
        </p:nvSpPr>
        <p:spPr bwMode="auto">
          <a:xfrm>
            <a:off x="7624763" y="1111250"/>
            <a:ext cx="184150" cy="457200"/>
          </a:xfrm>
          <a:prstGeom prst="rect">
            <a:avLst/>
          </a:prstGeom>
          <a:noFill/>
          <a:ln w="9525">
            <a:noFill/>
            <a:miter lim="800000"/>
            <a:headEnd/>
            <a:tailEnd/>
          </a:ln>
        </p:spPr>
        <p:txBody>
          <a:bodyPr wrap="none">
            <a:spAutoFit/>
          </a:bodyPr>
          <a:lstStyle/>
          <a:p>
            <a:endParaRPr lang="de-DE" b="1">
              <a:latin typeface="Calibri" pitchFamily="34" charset="0"/>
            </a:endParaRPr>
          </a:p>
        </p:txBody>
      </p:sp>
      <p:sp>
        <p:nvSpPr>
          <p:cNvPr id="7172" name="Rectangle 78"/>
          <p:cNvSpPr>
            <a:spLocks noChangeArrowheads="1"/>
          </p:cNvSpPr>
          <p:nvPr/>
        </p:nvSpPr>
        <p:spPr bwMode="auto">
          <a:xfrm>
            <a:off x="684213" y="1195388"/>
            <a:ext cx="8208962" cy="577850"/>
          </a:xfrm>
          <a:prstGeom prst="rect">
            <a:avLst/>
          </a:prstGeom>
          <a:noFill/>
          <a:ln w="9525">
            <a:noFill/>
            <a:miter lim="800000"/>
            <a:headEnd/>
            <a:tailEnd/>
          </a:ln>
        </p:spPr>
        <p:txBody>
          <a:bodyPr/>
          <a:lstStyle/>
          <a:p>
            <a:pPr marL="342900" indent="-342900" eaLnBrk="0" hangingPunct="0">
              <a:spcBef>
                <a:spcPct val="20000"/>
              </a:spcBef>
              <a:buClr>
                <a:srgbClr val="0082D6"/>
              </a:buClr>
              <a:buFontTx/>
              <a:buChar char="•"/>
            </a:pPr>
            <a:r>
              <a:rPr lang="en-US" sz="1800" b="1">
                <a:latin typeface="Calibri" pitchFamily="34" charset="0"/>
              </a:rPr>
              <a:t>Configuration a); Side 1; Ethylene 8 % ± 0.5 %</a:t>
            </a:r>
            <a:br>
              <a:rPr lang="en-US" sz="1800" b="1">
                <a:latin typeface="Calibri" pitchFamily="34" charset="0"/>
              </a:rPr>
            </a:br>
            <a:endParaRPr lang="en-US" sz="1800" b="1">
              <a:latin typeface="Calibri" pitchFamily="34" charset="0"/>
            </a:endParaRPr>
          </a:p>
        </p:txBody>
      </p:sp>
      <p:sp>
        <p:nvSpPr>
          <p:cNvPr id="7173" name="Textfeld 11"/>
          <p:cNvSpPr txBox="1">
            <a:spLocks noChangeArrowheads="1"/>
          </p:cNvSpPr>
          <p:nvPr/>
        </p:nvSpPr>
        <p:spPr bwMode="auto">
          <a:xfrm>
            <a:off x="4427538" y="6597650"/>
            <a:ext cx="257175" cy="261938"/>
          </a:xfrm>
          <a:prstGeom prst="rect">
            <a:avLst/>
          </a:prstGeom>
          <a:noFill/>
          <a:ln w="9525">
            <a:noFill/>
            <a:miter lim="800000"/>
            <a:headEnd/>
            <a:tailEnd/>
          </a:ln>
        </p:spPr>
        <p:txBody>
          <a:bodyPr wrap="none">
            <a:spAutoFit/>
          </a:bodyPr>
          <a:lstStyle/>
          <a:p>
            <a:r>
              <a:rPr lang="de-DE" sz="1100">
                <a:latin typeface="Calibri" pitchFamily="34" charset="0"/>
              </a:rPr>
              <a:t>6</a:t>
            </a:r>
          </a:p>
        </p:txBody>
      </p:sp>
      <p:pic>
        <p:nvPicPr>
          <p:cNvPr id="8193" name="Picture 1"/>
          <p:cNvPicPr>
            <a:picLocks noChangeAspect="1" noChangeArrowheads="1"/>
          </p:cNvPicPr>
          <p:nvPr/>
        </p:nvPicPr>
        <p:blipFill>
          <a:blip r:embed="rId3" cstate="print"/>
          <a:srcRect/>
          <a:stretch>
            <a:fillRect/>
          </a:stretch>
        </p:blipFill>
        <p:spPr bwMode="auto">
          <a:xfrm>
            <a:off x="250825" y="1701800"/>
            <a:ext cx="8569325" cy="4679950"/>
          </a:xfrm>
          <a:prstGeom prst="rect">
            <a:avLst/>
          </a:prstGeom>
          <a:ln>
            <a:noFill/>
          </a:ln>
          <a:effectLst>
            <a:outerShdw blurRad="292100" dist="139700" dir="2700000" algn="tl" rotWithShape="0">
              <a:srgbClr val="333333">
                <a:alpha val="65000"/>
              </a:srgbClr>
            </a:outerShdw>
          </a:effectLst>
        </p:spPr>
      </p:pic>
      <p:pic>
        <p:nvPicPr>
          <p:cNvPr id="8194" name="Picture 2"/>
          <p:cNvPicPr>
            <a:picLocks noChangeAspect="1" noChangeArrowheads="1"/>
          </p:cNvPicPr>
          <p:nvPr/>
        </p:nvPicPr>
        <p:blipFill>
          <a:blip r:embed="rId4" cstate="print"/>
          <a:srcRect/>
          <a:stretch>
            <a:fillRect/>
          </a:stretch>
        </p:blipFill>
        <p:spPr bwMode="auto">
          <a:xfrm>
            <a:off x="468313" y="1917700"/>
            <a:ext cx="8567737" cy="4679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a:lnSpc>
                <a:spcPct val="150000"/>
              </a:lnSpc>
            </a:pPr>
            <a:r>
              <a:rPr lang="en-US" smtClean="0">
                <a:latin typeface="Calibri" pitchFamily="34" charset="0"/>
              </a:rPr>
              <a:t>Results of Test Round “i”</a:t>
            </a:r>
          </a:p>
        </p:txBody>
      </p:sp>
      <p:sp>
        <p:nvSpPr>
          <p:cNvPr id="8195" name="Text Box 4"/>
          <p:cNvSpPr txBox="1">
            <a:spLocks noChangeArrowheads="1"/>
          </p:cNvSpPr>
          <p:nvPr/>
        </p:nvSpPr>
        <p:spPr bwMode="auto">
          <a:xfrm>
            <a:off x="3376613" y="1049338"/>
            <a:ext cx="184150" cy="457200"/>
          </a:xfrm>
          <a:prstGeom prst="rect">
            <a:avLst/>
          </a:prstGeom>
          <a:noFill/>
          <a:ln w="9525" algn="ctr">
            <a:noFill/>
            <a:miter lim="800000"/>
            <a:headEnd/>
            <a:tailEnd/>
          </a:ln>
        </p:spPr>
        <p:txBody>
          <a:bodyPr wrap="none">
            <a:spAutoFit/>
          </a:bodyPr>
          <a:lstStyle/>
          <a:p>
            <a:pPr algn="ctr" eaLnBrk="0" hangingPunct="0"/>
            <a:endParaRPr lang="de-DE" b="1">
              <a:latin typeface="Calibri" pitchFamily="34" charset="0"/>
            </a:endParaRPr>
          </a:p>
        </p:txBody>
      </p:sp>
      <p:sp>
        <p:nvSpPr>
          <p:cNvPr id="8196" name="Text Box 7"/>
          <p:cNvSpPr txBox="1">
            <a:spLocks noChangeArrowheads="1"/>
          </p:cNvSpPr>
          <p:nvPr/>
        </p:nvSpPr>
        <p:spPr bwMode="auto">
          <a:xfrm>
            <a:off x="323850" y="1628775"/>
            <a:ext cx="184150" cy="396875"/>
          </a:xfrm>
          <a:prstGeom prst="rect">
            <a:avLst/>
          </a:prstGeom>
          <a:noFill/>
          <a:ln w="9525" algn="ctr">
            <a:noFill/>
            <a:miter lim="800000"/>
            <a:headEnd/>
            <a:tailEnd/>
          </a:ln>
        </p:spPr>
        <p:txBody>
          <a:bodyPr wrap="none">
            <a:spAutoFit/>
          </a:bodyPr>
          <a:lstStyle/>
          <a:p>
            <a:pPr algn="ctr" eaLnBrk="0" hangingPunct="0"/>
            <a:endParaRPr lang="de-DE" sz="2000" b="1" i="1" u="sng">
              <a:latin typeface="Calibri" pitchFamily="34" charset="0"/>
            </a:endParaRPr>
          </a:p>
        </p:txBody>
      </p:sp>
      <p:pic>
        <p:nvPicPr>
          <p:cNvPr id="14"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8198" name="Textfeld 14"/>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7</a:t>
            </a:r>
          </a:p>
        </p:txBody>
      </p:sp>
      <p:graphicFrame>
        <p:nvGraphicFramePr>
          <p:cNvPr id="17" name="Diagramm 16"/>
          <p:cNvGraphicFramePr/>
          <p:nvPr/>
        </p:nvGraphicFramePr>
        <p:xfrm>
          <a:off x="827584" y="1700808"/>
          <a:ext cx="7776864" cy="4680520"/>
        </p:xfrm>
        <a:graphic>
          <a:graphicData uri="http://schemas.openxmlformats.org/drawingml/2006/chart">
            <c:chart xmlns:c="http://schemas.openxmlformats.org/drawingml/2006/chart" xmlns:r="http://schemas.openxmlformats.org/officeDocument/2006/relationships" r:id="rId4"/>
          </a:graphicData>
        </a:graphic>
      </p:graphicFrame>
      <p:sp>
        <p:nvSpPr>
          <p:cNvPr id="8200" name="Textfeld 7"/>
          <p:cNvSpPr txBox="1">
            <a:spLocks noChangeArrowheads="1"/>
          </p:cNvSpPr>
          <p:nvPr/>
        </p:nvSpPr>
        <p:spPr bwMode="auto">
          <a:xfrm>
            <a:off x="2051050" y="2852738"/>
            <a:ext cx="865188" cy="338137"/>
          </a:xfrm>
          <a:prstGeom prst="rect">
            <a:avLst/>
          </a:prstGeom>
          <a:noFill/>
          <a:ln w="9525">
            <a:noFill/>
            <a:miter lim="800000"/>
            <a:headEnd/>
            <a:tailEnd/>
          </a:ln>
        </p:spPr>
        <p:txBody>
          <a:bodyPr>
            <a:spAutoFit/>
          </a:bodyPr>
          <a:lstStyle/>
          <a:p>
            <a:r>
              <a:rPr lang="de-DE" sz="1600" b="1">
                <a:solidFill>
                  <a:srgbClr val="FF0000"/>
                </a:solidFill>
                <a:latin typeface="Calibri" pitchFamily="34" charset="0"/>
                <a:ea typeface="Calibri" pitchFamily="34" charset="0"/>
                <a:cs typeface="Calibri" pitchFamily="34" charset="0"/>
              </a:rPr>
              <a:t>&gt;&gt;1000</a:t>
            </a:r>
          </a:p>
        </p:txBody>
      </p:sp>
      <p:sp>
        <p:nvSpPr>
          <p:cNvPr id="8201" name="Text Box 4"/>
          <p:cNvSpPr txBox="1">
            <a:spLocks noChangeArrowheads="1"/>
          </p:cNvSpPr>
          <p:nvPr/>
        </p:nvSpPr>
        <p:spPr bwMode="auto">
          <a:xfrm>
            <a:off x="900113" y="1052513"/>
            <a:ext cx="5332412" cy="400050"/>
          </a:xfrm>
          <a:prstGeom prst="rect">
            <a:avLst/>
          </a:prstGeom>
          <a:noFill/>
          <a:ln w="9525">
            <a:noFill/>
            <a:miter lim="800000"/>
            <a:headEnd/>
            <a:tailEnd/>
          </a:ln>
        </p:spPr>
        <p:txBody>
          <a:bodyPr wrap="none">
            <a:spAutoFit/>
          </a:bodyPr>
          <a:lstStyle/>
          <a:p>
            <a:r>
              <a:rPr lang="en-US" sz="2000" b="1" i="1" u="sng">
                <a:latin typeface="Calibri" pitchFamily="34" charset="0"/>
                <a:ea typeface="Calibri" pitchFamily="34" charset="0"/>
                <a:cs typeface="Calibri" pitchFamily="34" charset="0"/>
              </a:rPr>
              <a:t>Comparison of the results of Phase I and Phase 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nSpc>
                <a:spcPct val="150000"/>
              </a:lnSpc>
            </a:pPr>
            <a:r>
              <a:rPr lang="en-US" smtClean="0">
                <a:latin typeface="Calibri" pitchFamily="34" charset="0"/>
              </a:rPr>
              <a:t>Results of Test Round “i”</a:t>
            </a:r>
          </a:p>
        </p:txBody>
      </p:sp>
      <p:pic>
        <p:nvPicPr>
          <p:cNvPr id="7" name="Picture 19"/>
          <p:cNvPicPr>
            <a:picLocks noChangeAspect="1" noChangeArrowheads="1"/>
          </p:cNvPicPr>
          <p:nvPr/>
        </p:nvPicPr>
        <p:blipFill>
          <a:blip r:embed="rId3" cstate="print"/>
          <a:srcRect/>
          <a:stretch>
            <a:fillRect/>
          </a:stretch>
        </p:blipFill>
        <p:spPr bwMode="auto">
          <a:xfrm>
            <a:off x="0" y="6410325"/>
            <a:ext cx="3829050" cy="447675"/>
          </a:xfrm>
          <a:prstGeom prst="rect">
            <a:avLst/>
          </a:prstGeom>
          <a:noFill/>
          <a:ln w="9525" algn="ctr">
            <a:noFill/>
            <a:miter lim="800000"/>
            <a:headEnd/>
            <a:tailEnd/>
          </a:ln>
          <a:effectLst>
            <a:outerShdw blurRad="317500" dist="139700" dir="2700000" algn="tl" rotWithShape="0">
              <a:prstClr val="black">
                <a:alpha val="65000"/>
              </a:prstClr>
            </a:outerShdw>
          </a:effectLst>
        </p:spPr>
      </p:pic>
      <p:sp>
        <p:nvSpPr>
          <p:cNvPr id="9220" name="Textfeld 35"/>
          <p:cNvSpPr txBox="1">
            <a:spLocks noChangeArrowheads="1"/>
          </p:cNvSpPr>
          <p:nvPr/>
        </p:nvSpPr>
        <p:spPr bwMode="auto">
          <a:xfrm>
            <a:off x="4500563" y="6596063"/>
            <a:ext cx="257175" cy="261937"/>
          </a:xfrm>
          <a:prstGeom prst="rect">
            <a:avLst/>
          </a:prstGeom>
          <a:noFill/>
          <a:ln w="9525">
            <a:noFill/>
            <a:miter lim="800000"/>
            <a:headEnd/>
            <a:tailEnd/>
          </a:ln>
        </p:spPr>
        <p:txBody>
          <a:bodyPr wrap="none">
            <a:spAutoFit/>
          </a:bodyPr>
          <a:lstStyle/>
          <a:p>
            <a:r>
              <a:rPr lang="de-DE" sz="1100">
                <a:latin typeface="Calibri" pitchFamily="34" charset="0"/>
              </a:rPr>
              <a:t>8</a:t>
            </a:r>
          </a:p>
        </p:txBody>
      </p:sp>
      <p:sp>
        <p:nvSpPr>
          <p:cNvPr id="9221" name="Text Box 7"/>
          <p:cNvSpPr txBox="1">
            <a:spLocks noChangeArrowheads="1"/>
          </p:cNvSpPr>
          <p:nvPr/>
        </p:nvSpPr>
        <p:spPr bwMode="auto">
          <a:xfrm>
            <a:off x="647700" y="1125538"/>
            <a:ext cx="2957513" cy="400050"/>
          </a:xfrm>
          <a:prstGeom prst="rect">
            <a:avLst/>
          </a:prstGeom>
          <a:noFill/>
          <a:ln w="9525" algn="ctr">
            <a:noFill/>
            <a:miter lim="800000"/>
            <a:headEnd/>
            <a:tailEnd/>
          </a:ln>
        </p:spPr>
        <p:txBody>
          <a:bodyPr wrap="none">
            <a:spAutoFit/>
          </a:bodyPr>
          <a:lstStyle/>
          <a:p>
            <a:pPr algn="ctr" eaLnBrk="0" hangingPunct="0"/>
            <a:r>
              <a:rPr lang="en-US" sz="2000" b="1" i="1" u="sng">
                <a:latin typeface="Calibri" pitchFamily="34" charset="0"/>
              </a:rPr>
              <a:t>Circuit 4: capacitive circuit</a:t>
            </a:r>
            <a:endParaRPr lang="de-DE" sz="2000" b="1" i="1" u="sng">
              <a:latin typeface="Calibri" pitchFamily="34" charset="0"/>
            </a:endParaRPr>
          </a:p>
        </p:txBody>
      </p:sp>
      <p:graphicFrame>
        <p:nvGraphicFramePr>
          <p:cNvPr id="10" name="Diagramm 9"/>
          <p:cNvGraphicFramePr/>
          <p:nvPr/>
        </p:nvGraphicFramePr>
        <p:xfrm>
          <a:off x="539552" y="1844823"/>
          <a:ext cx="828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p:cNvSpPr txBox="1">
            <a:spLocks noChangeArrowheads="1"/>
          </p:cNvSpPr>
          <p:nvPr/>
        </p:nvSpPr>
        <p:spPr bwMode="auto">
          <a:xfrm>
            <a:off x="5003800" y="1773238"/>
            <a:ext cx="1368425" cy="338137"/>
          </a:xfrm>
          <a:prstGeom prst="rect">
            <a:avLst/>
          </a:prstGeom>
          <a:noFill/>
          <a:ln w="9525">
            <a:noFill/>
            <a:miter lim="800000"/>
            <a:headEnd/>
            <a:tailEnd/>
          </a:ln>
        </p:spPr>
        <p:txBody>
          <a:bodyPr>
            <a:spAutoFit/>
          </a:bodyPr>
          <a:lstStyle/>
          <a:p>
            <a:r>
              <a:rPr lang="de-DE" sz="1600" b="1">
                <a:solidFill>
                  <a:srgbClr val="FF0000"/>
                </a:solidFill>
                <a:latin typeface="Calibri" pitchFamily="34" charset="0"/>
                <a:ea typeface="Calibri" pitchFamily="34" charset="0"/>
                <a:cs typeface="Calibri" pitchFamily="34" charset="0"/>
              </a:rPr>
              <a:t>Ca. 1000 NoC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PTB 2007_leer">
  <a:themeElements>
    <a:clrScheme name="PTB 2007_le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TB 2007_leer">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TB 2007_le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TB 2007_le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TB 2007_le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TB 2007_le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TB 2007_le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TB 2007_le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TB 2007_le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PTB 2007_leer</Template>
  <TotalTime>0</TotalTime>
  <Words>810</Words>
  <Application>Microsoft Office PowerPoint</Application>
  <PresentationFormat>Bildschirmpräsentation (4:3)</PresentationFormat>
  <Paragraphs>272</Paragraphs>
  <Slides>13</Slides>
  <Notes>12</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PTB 2007_leer</vt:lpstr>
      <vt:lpstr>ExTAG WG 10</vt:lpstr>
      <vt:lpstr>Participation within the pilot programs</vt:lpstr>
      <vt:lpstr>Test Round “d” and “i” </vt:lpstr>
      <vt:lpstr>Participation Test Round “d” </vt:lpstr>
      <vt:lpstr>Participation Test Round “i” </vt:lpstr>
      <vt:lpstr>Results of Test Round “d”</vt:lpstr>
      <vt:lpstr>Results of Test Round “d”</vt:lpstr>
      <vt:lpstr>Results of Test Round “i”</vt:lpstr>
      <vt:lpstr>Results of Test Round “i”</vt:lpstr>
      <vt:lpstr>PTB Survey Results (33 of 44 laboratories answered) for the PTB Ex PT pilot program</vt:lpstr>
      <vt:lpstr>PTB Survey for the PTB Ex PT pilot program</vt:lpstr>
      <vt:lpstr>PTB Survey for the PTB Ex PT pilot program</vt:lpstr>
      <vt:lpstr>Conclusions and future agenda</vt:lpstr>
    </vt:vector>
  </TitlesOfParts>
  <Company>PTB Braunschweig &amp; Berlin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Fachbereich 3.5</dc:title>
  <dc:subject>Arbeitsplan 2011</dc:subject>
  <dc:creator>Detlef Markus;Tim Krause</dc:creator>
  <cp:lastModifiedBy>johann02</cp:lastModifiedBy>
  <cp:revision>964</cp:revision>
  <cp:lastPrinted>2011-09-04T07:21:02Z</cp:lastPrinted>
  <dcterms:created xsi:type="dcterms:W3CDTF">2009-04-21T14:15:16Z</dcterms:created>
  <dcterms:modified xsi:type="dcterms:W3CDTF">2012-09-03T23:42:11Z</dcterms:modified>
</cp:coreProperties>
</file>